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07fff1ff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07fff1ff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28,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07fff1ff5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07fff1ff5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07fff1ff5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07fff1ff5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07fff1ff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07fff1ff5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07fff1ff5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07fff1ff5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07fff1ff5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07fff1ff5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May 5,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07fff1ff5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07fff1ff5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07fff1ff5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07fff1ff5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07fff1ff5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07fff1ff5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07fff1ff5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07fff1ff5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507fff1ff5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507fff1ff5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May 12,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07fff1ff5_0_5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07fff1ff5_0_5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07fff1ff5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07fff1ff5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07fff1ff5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07fff1ff5_0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07fff1ff5_0_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07fff1ff5_0_7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07fff1ff5_0_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07fff1ff5_0_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19, 2025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07fff1ff5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07fff1ff5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07fff1ff5_0_8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07fff1ff5_0_8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07fff1ff5_0_9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07fff1ff5_0_9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07fff1ff5_0_9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507fff1ff5_0_9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507fff1ff5_0_1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507fff1ff5_0_1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27, 2025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507fff1ff5_0_1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507fff1ff5_0_10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07fff1ff5_0_1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07fff1ff5_0_1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507fff1ff5_0_1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507fff1ff5_0_1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84350"/>
            <a:ext cx="4459151" cy="445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9150" y="152400"/>
            <a:ext cx="4532450" cy="216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600" y="3813250"/>
            <a:ext cx="1507374" cy="1005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982500" y="2863725"/>
            <a:ext cx="33831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A86E8"/>
                </a:solidFill>
              </a:rPr>
              <a:t>3 ways to get around the city!</a:t>
            </a:r>
            <a:endParaRPr sz="2300" b="1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A86E8"/>
                </a:solidFill>
              </a:rPr>
              <a:t>How can we compare them?</a:t>
            </a:r>
            <a:endParaRPr sz="2300" b="1">
              <a:solidFill>
                <a:srgbClr val="4A86E8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365600" y="4804800"/>
            <a:ext cx="778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45709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/>
              <a:t>Which one does not belong?</a:t>
            </a:r>
            <a:endParaRPr sz="2300" b="1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444730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8002225" y="954250"/>
            <a:ext cx="1095600" cy="37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51C75"/>
                </a:solidFill>
              </a:rPr>
              <a:t>How many masks are in the Homestead Bakery? </a:t>
            </a:r>
            <a:endParaRPr sz="1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b="1">
                <a:solidFill>
                  <a:srgbClr val="351C75"/>
                </a:solidFill>
              </a:rPr>
              <a:t>How many different ways can we make </a:t>
            </a:r>
            <a:r>
              <a:rPr lang="en" sz="2900" b="1">
                <a:solidFill>
                  <a:srgbClr val="351C75"/>
                </a:solidFill>
              </a:rPr>
              <a:t>4?</a:t>
            </a:r>
            <a:endParaRPr sz="2900" b="1">
              <a:solidFill>
                <a:srgbClr val="351C75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30950"/>
            <a:ext cx="7908324" cy="440617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5513300" y="605125"/>
            <a:ext cx="3318900" cy="8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41B47"/>
                </a:solidFill>
              </a:rPr>
              <a:t>May is National Salad Month!</a:t>
            </a:r>
            <a:endParaRPr sz="2920" b="1">
              <a:solidFill>
                <a:srgbClr val="741B47"/>
              </a:solidFill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5446050" y="1871375"/>
            <a:ext cx="3451500" cy="26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Here are </a:t>
            </a:r>
            <a:r>
              <a:rPr lang="en" sz="2900" b="1">
                <a:solidFill>
                  <a:srgbClr val="38761D"/>
                </a:solidFill>
              </a:rPr>
              <a:t>10</a:t>
            </a:r>
            <a:r>
              <a:rPr lang="en" sz="2300">
                <a:solidFill>
                  <a:srgbClr val="38761D"/>
                </a:solidFill>
              </a:rPr>
              <a:t> different kinds of lettuce.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many ways can we make </a:t>
            </a:r>
            <a:r>
              <a:rPr lang="en" sz="2900" b="1">
                <a:solidFill>
                  <a:srgbClr val="38761D"/>
                </a:solidFill>
              </a:rPr>
              <a:t>10</a:t>
            </a:r>
            <a:r>
              <a:rPr lang="en" sz="2300">
                <a:solidFill>
                  <a:srgbClr val="38761D"/>
                </a:solidFill>
              </a:rPr>
              <a:t>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138150" y="477225"/>
            <a:ext cx="1841100" cy="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0000FF"/>
                </a:solidFill>
              </a:rPr>
              <a:t>Today is Independence Day in Israel!</a:t>
            </a:r>
            <a:endParaRPr sz="1920" b="1">
              <a:solidFill>
                <a:srgbClr val="0000FF"/>
              </a:solidFill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138300" y="1973100"/>
            <a:ext cx="1841100" cy="25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What interesting shapes are hiding in the flag of Israel?</a:t>
            </a:r>
            <a:endParaRPr sz="1900">
              <a:solidFill>
                <a:srgbClr val="0000FF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3898" y="0"/>
            <a:ext cx="707010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7485525" y="100850"/>
            <a:ext cx="1613700" cy="9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9900FF"/>
                </a:solidFill>
              </a:rPr>
              <a:t>Happy Cinco de Mayo!</a:t>
            </a:r>
            <a:endParaRPr b="1">
              <a:solidFill>
                <a:srgbClr val="9900FF"/>
              </a:solidFill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7485525" y="1624850"/>
            <a:ext cx="1613700" cy="29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Where do we see triangles in this picture?</a:t>
            </a:r>
            <a:endParaRPr sz="1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other fun shapes do we see?</a:t>
            </a:r>
            <a:endParaRPr sz="1900">
              <a:solidFill>
                <a:srgbClr val="9900FF"/>
              </a:solidFill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742042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0" y="302550"/>
            <a:ext cx="1428900" cy="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20" b="1">
                <a:solidFill>
                  <a:srgbClr val="E06666"/>
                </a:solidFill>
              </a:rPr>
              <a:t>Happy International Respect for Chicken Day!</a:t>
            </a:r>
            <a:endParaRPr sz="1520" b="1">
              <a:solidFill>
                <a:srgbClr val="E06666"/>
              </a:solidFill>
            </a:endParaRPr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56025" y="1490375"/>
            <a:ext cx="1311000" cy="30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How many chickens are here?</a:t>
            </a:r>
            <a:endParaRPr sz="1700">
              <a:solidFill>
                <a:srgbClr val="E06666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How many chicken legs?</a:t>
            </a:r>
            <a:endParaRPr sz="1700">
              <a:solidFill>
                <a:srgbClr val="E06666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How many chicken eyes?</a:t>
            </a:r>
            <a:endParaRPr sz="1700">
              <a:solidFill>
                <a:srgbClr val="E06666"/>
              </a:solidFill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K.OA.A1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7194175" y="89375"/>
            <a:ext cx="1882500" cy="44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How can we count the bricks in this mural at the Donald McKay School in Boston?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Can we count by 2s?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5s?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10s?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What would be more fun?</a:t>
            </a:r>
            <a:endParaRPr sz="1900" b="1">
              <a:solidFill>
                <a:schemeClr val="accent1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50" y="89363"/>
            <a:ext cx="7048500" cy="46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72850" y="4703625"/>
            <a:ext cx="3000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555555"/>
                </a:solidFill>
                <a:highlight>
                  <a:srgbClr val="FAFAFA"/>
                </a:highlight>
              </a:rPr>
              <a:t>“Sea Keepers” by Sabrina Dorsainvil</a:t>
            </a:r>
            <a:endParaRPr/>
          </a:p>
        </p:txBody>
      </p:sp>
      <p:sp>
        <p:nvSpPr>
          <p:cNvPr id="113" name="Google Shape;113;p20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7702400" y="89650"/>
            <a:ext cx="14415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 b="1">
                <a:solidFill>
                  <a:srgbClr val="4A86E8"/>
                </a:solidFill>
              </a:rPr>
              <a:t>Today is Constitution Memorial Day in Japan!</a:t>
            </a:r>
            <a:endParaRPr sz="1620" b="1">
              <a:solidFill>
                <a:srgbClr val="4A86E8"/>
              </a:solidFill>
            </a:endParaRPr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7765675" y="1725700"/>
            <a:ext cx="1322400" cy="28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A86E8"/>
                </a:solidFill>
              </a:rPr>
              <a:t>Be a shape detective!</a:t>
            </a:r>
            <a:endParaRPr sz="170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4A86E8"/>
                </a:solidFill>
              </a:rPr>
              <a:t>What shapes are hidden in this photo?</a:t>
            </a:r>
            <a:endParaRPr sz="1700">
              <a:solidFill>
                <a:srgbClr val="4A86E8"/>
              </a:solidFill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70241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7026100" y="268950"/>
            <a:ext cx="1961100" cy="7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 b="1">
                <a:solidFill>
                  <a:srgbClr val="38761D"/>
                </a:solidFill>
              </a:rPr>
              <a:t>Tadpoles!</a:t>
            </a:r>
            <a:endParaRPr sz="3244" b="1">
              <a:solidFill>
                <a:srgbClr val="38761D"/>
              </a:solidFill>
            </a:endParaRPr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7026100" y="1152475"/>
            <a:ext cx="1961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many tadpoles are here?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If they each weigh 2 grams, how much do they weigh altogether?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01" y="268951"/>
            <a:ext cx="6724525" cy="465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5390025" y="445025"/>
            <a:ext cx="344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85200C"/>
                </a:solidFill>
              </a:rPr>
              <a:t>Happy Hostess Cupcake Day!</a:t>
            </a:r>
            <a:endParaRPr sz="2920" b="1">
              <a:solidFill>
                <a:srgbClr val="85200C"/>
              </a:solidFill>
            </a:endParaRPr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5390100" y="1781725"/>
            <a:ext cx="3442200" cy="27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do we see?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don’t we see?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altogether?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Can we create a number sentence to match our thinking?</a:t>
            </a:r>
            <a:endParaRPr sz="1900" b="1">
              <a:solidFill>
                <a:srgbClr val="85200C"/>
              </a:solidFill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311700" y="683550"/>
            <a:ext cx="2758800" cy="3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Which one doesn’t belong?</a:t>
            </a:r>
            <a:endParaRPr sz="29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What do they all have in common?</a:t>
            </a:r>
            <a:endParaRPr sz="2900">
              <a:solidFill>
                <a:srgbClr val="FF00FF"/>
              </a:solidFill>
            </a:endParaRPr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7357" y="0"/>
            <a:ext cx="591663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 txBox="1"/>
          <p:nvPr/>
        </p:nvSpPr>
        <p:spPr>
          <a:xfrm>
            <a:off x="0" y="4804800"/>
            <a:ext cx="91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K.SMP.3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00FF"/>
                </a:solidFill>
              </a:rPr>
              <a:t>What is the same?   What is different?</a:t>
            </a:r>
            <a:endParaRPr sz="2920" b="1">
              <a:solidFill>
                <a:srgbClr val="0000FF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275" y="1255050"/>
            <a:ext cx="3888450" cy="388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9675" y="1456200"/>
            <a:ext cx="4057650" cy="34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179400" y="355375"/>
            <a:ext cx="382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Today is National Chocolate Chip Day!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1"/>
          </p:nvPr>
        </p:nvSpPr>
        <p:spPr>
          <a:xfrm>
            <a:off x="311700" y="1636050"/>
            <a:ext cx="3330300" cy="29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Do we think there are more than 20 chips here, or less?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How do we know?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How many different ways can we count them?</a:t>
            </a:r>
            <a:endParaRPr sz="2300">
              <a:solidFill>
                <a:srgbClr val="5B0F00"/>
              </a:solidFill>
            </a:endParaRPr>
          </a:p>
        </p:txBody>
      </p:sp>
      <p:pic>
        <p:nvPicPr>
          <p:cNvPr id="159" name="Google Shape;15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6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7788100" y="78450"/>
            <a:ext cx="1299900" cy="9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>
                <a:solidFill>
                  <a:srgbClr val="38761D"/>
                </a:solidFill>
              </a:rPr>
              <a:t>Today is National Public Garden Day!</a:t>
            </a:r>
            <a:endParaRPr sz="1920">
              <a:solidFill>
                <a:srgbClr val="38761D"/>
              </a:solidFill>
            </a:endParaRPr>
          </a:p>
        </p:txBody>
      </p:sp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7788100" y="1848975"/>
            <a:ext cx="1299900" cy="29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Let’s create equations to match this photo of “Make Way For Ducklings” at the Boston Public Garden.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7949050" y="156875"/>
            <a:ext cx="1194900" cy="48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8761D"/>
                </a:solidFill>
              </a:rPr>
              <a:t>Today is LOVE a  Tree Day!</a:t>
            </a:r>
            <a:endParaRPr sz="1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</a:rPr>
              <a:t>How high do we think a tree is?</a:t>
            </a:r>
            <a:endParaRPr sz="1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</a:rPr>
              <a:t>What if we measured the height of a tree in children!</a:t>
            </a:r>
            <a:endParaRPr sz="1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38761D"/>
                </a:solidFill>
              </a:rPr>
              <a:t>Estimate how many kindergarten students high a tree on our playground is!</a:t>
            </a:r>
            <a:endParaRPr sz="1300">
              <a:solidFill>
                <a:srgbClr val="38761D"/>
              </a:solidFill>
            </a:endParaRPr>
          </a:p>
        </p:txBody>
      </p:sp>
      <p:pic>
        <p:nvPicPr>
          <p:cNvPr id="174" name="Google Shape;17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79490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9"/>
          <p:cNvSpPr txBox="1">
            <a:spLocks noGrp="1"/>
          </p:cNvSpPr>
          <p:nvPr>
            <p:ph type="body" idx="1"/>
          </p:nvPr>
        </p:nvSpPr>
        <p:spPr>
          <a:xfrm>
            <a:off x="311700" y="3922050"/>
            <a:ext cx="8520600" cy="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9900FF"/>
                </a:solidFill>
              </a:rPr>
              <a:t>Let’s find hidden shapes in this Boston mural,       “Dreaming isn’t so concrete” by Destiny Palmer.</a:t>
            </a:r>
            <a:endParaRPr sz="2300" b="1">
              <a:solidFill>
                <a:srgbClr val="9900FF"/>
              </a:solidFill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378482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F6000"/>
                </a:solidFill>
              </a:rPr>
              <a:t>How can we compare these two amphibians?</a:t>
            </a:r>
            <a:endParaRPr sz="2920" b="1">
              <a:solidFill>
                <a:srgbClr val="7F6000"/>
              </a:solidFill>
            </a:endParaRPr>
          </a:p>
        </p:txBody>
      </p:sp>
      <p:pic>
        <p:nvPicPr>
          <p:cNvPr id="189" name="Google Shape;1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892" y="2185450"/>
            <a:ext cx="2552074" cy="172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7722" y="1024084"/>
            <a:ext cx="5506275" cy="36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0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7732050" y="123275"/>
            <a:ext cx="1333500" cy="8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CC0000"/>
                </a:solidFill>
              </a:rPr>
              <a:t>Today is Victoria Day in Canada!</a:t>
            </a:r>
            <a:endParaRPr sz="1720" b="1">
              <a:solidFill>
                <a:srgbClr val="CC0000"/>
              </a:solidFill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body" idx="1"/>
          </p:nvPr>
        </p:nvSpPr>
        <p:spPr>
          <a:xfrm>
            <a:off x="7732050" y="1658475"/>
            <a:ext cx="1333500" cy="29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interesting shapes can we make with the Maple Leaf in the Canadian Flag?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98" name="Google Shape;1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63886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1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>
            <a:spLocks noGrp="1"/>
          </p:cNvSpPr>
          <p:nvPr>
            <p:ph type="title"/>
          </p:nvPr>
        </p:nvSpPr>
        <p:spPr>
          <a:xfrm>
            <a:off x="134475" y="89650"/>
            <a:ext cx="17931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It is World Turtle Day!</a:t>
            </a:r>
            <a:endParaRPr sz="2320" b="1">
              <a:solidFill>
                <a:srgbClr val="7F6000"/>
              </a:solidFill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body" idx="1"/>
          </p:nvPr>
        </p:nvSpPr>
        <p:spPr>
          <a:xfrm>
            <a:off x="134475" y="1152475"/>
            <a:ext cx="1793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How many hatchlings are on the beach?</a:t>
            </a:r>
            <a:endParaRPr sz="19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How can we count them?</a:t>
            </a:r>
            <a:endParaRPr sz="19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Can we create an equation to match this photo?</a:t>
            </a:r>
            <a:endParaRPr sz="1900">
              <a:solidFill>
                <a:srgbClr val="7F6000"/>
              </a:solidFill>
            </a:endParaRPr>
          </a:p>
        </p:txBody>
      </p:sp>
      <p:pic>
        <p:nvPicPr>
          <p:cNvPr id="206" name="Google Shape;2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1072" y="0"/>
            <a:ext cx="71029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>
            <a:spLocks noGrp="1"/>
          </p:cNvSpPr>
          <p:nvPr>
            <p:ph type="body" idx="1"/>
          </p:nvPr>
        </p:nvSpPr>
        <p:spPr>
          <a:xfrm>
            <a:off x="31375" y="457700"/>
            <a:ext cx="8946900" cy="9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0C343D"/>
                </a:solidFill>
              </a:rPr>
              <a:t>What is the same?       What is different?</a:t>
            </a:r>
            <a:endParaRPr sz="2900" b="1">
              <a:solidFill>
                <a:srgbClr val="0C343D"/>
              </a:solidFill>
            </a:endParaRPr>
          </a:p>
        </p:txBody>
      </p:sp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75" y="1886125"/>
            <a:ext cx="4733376" cy="315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0495" y="1886125"/>
            <a:ext cx="4143980" cy="315655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K.SMP.3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>
            <a:spLocks noGrp="1"/>
          </p:cNvSpPr>
          <p:nvPr>
            <p:ph type="title"/>
          </p:nvPr>
        </p:nvSpPr>
        <p:spPr>
          <a:xfrm>
            <a:off x="100850" y="100850"/>
            <a:ext cx="8520600" cy="4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Today is Independence Day in Jordan!</a:t>
            </a:r>
            <a:endParaRPr sz="2320" b="1">
              <a:solidFill>
                <a:srgbClr val="274E13"/>
              </a:solidFill>
            </a:endParaRPr>
          </a:p>
        </p:txBody>
      </p:sp>
      <p:sp>
        <p:nvSpPr>
          <p:cNvPr id="221" name="Google Shape;221;p34"/>
          <p:cNvSpPr txBox="1">
            <a:spLocks noGrp="1"/>
          </p:cNvSpPr>
          <p:nvPr>
            <p:ph type="body" idx="1"/>
          </p:nvPr>
        </p:nvSpPr>
        <p:spPr>
          <a:xfrm>
            <a:off x="7743275" y="616950"/>
            <a:ext cx="1311000" cy="39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do we notice about the flag of Jordan?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fun shapes can we create from the shapes that are in the flag?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222" name="Google Shape;22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849" y="616950"/>
            <a:ext cx="7507948" cy="438087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>
            <a:spLocks noGrp="1"/>
          </p:cNvSpPr>
          <p:nvPr>
            <p:ph type="title"/>
          </p:nvPr>
        </p:nvSpPr>
        <p:spPr>
          <a:xfrm>
            <a:off x="6835600" y="649950"/>
            <a:ext cx="1996800" cy="3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BF9000"/>
                </a:solidFill>
              </a:rPr>
              <a:t>Which one doesn’t belong?</a:t>
            </a:r>
            <a:endParaRPr sz="292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BF9000"/>
                </a:solidFill>
              </a:rPr>
              <a:t>What do they all have in common?</a:t>
            </a:r>
            <a:endParaRPr sz="2920">
              <a:solidFill>
                <a:srgbClr val="BF9000"/>
              </a:solidFill>
            </a:endParaRPr>
          </a:p>
        </p:txBody>
      </p:sp>
      <p:pic>
        <p:nvPicPr>
          <p:cNvPr id="229" name="Google Shape;22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0"/>
            <a:ext cx="650850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K.SMP.3</a:t>
            </a: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>
            <a:spLocks noGrp="1"/>
          </p:cNvSpPr>
          <p:nvPr>
            <p:ph type="title"/>
          </p:nvPr>
        </p:nvSpPr>
        <p:spPr>
          <a:xfrm>
            <a:off x="6152025" y="168100"/>
            <a:ext cx="26802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D85C6"/>
                </a:solidFill>
              </a:rPr>
              <a:t>Happy Buddha Day!</a:t>
            </a:r>
            <a:endParaRPr sz="2920" b="1">
              <a:solidFill>
                <a:srgbClr val="3D85C6"/>
              </a:solidFill>
            </a:endParaRPr>
          </a:p>
        </p:txBody>
      </p:sp>
      <p:sp>
        <p:nvSpPr>
          <p:cNvPr id="236" name="Google Shape;236;p36"/>
          <p:cNvSpPr txBox="1">
            <a:spLocks noGrp="1"/>
          </p:cNvSpPr>
          <p:nvPr>
            <p:ph type="body" idx="1"/>
          </p:nvPr>
        </p:nvSpPr>
        <p:spPr>
          <a:xfrm>
            <a:off x="6241675" y="1400725"/>
            <a:ext cx="2590500" cy="31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The Great Buddha of Phuket is one of Thailand’s biggest statues!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How does it compare to how tall you are?</a:t>
            </a:r>
            <a:endParaRPr sz="2300">
              <a:solidFill>
                <a:srgbClr val="3D85C6"/>
              </a:solidFill>
            </a:endParaRPr>
          </a:p>
        </p:txBody>
      </p:sp>
      <p:pic>
        <p:nvPicPr>
          <p:cNvPr id="237" name="Google Shape;2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99736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6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Microsoft Macintosh PowerPoint</Application>
  <PresentationFormat>On-screen Show (16:9)</PresentationFormat>
  <Paragraphs>97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Arial</vt:lpstr>
      <vt:lpstr>Simple Light</vt:lpstr>
      <vt:lpstr>PowerPoint Presentation</vt:lpstr>
      <vt:lpstr>PowerPoint Presentation</vt:lpstr>
      <vt:lpstr>PowerPoint Presentation</vt:lpstr>
      <vt:lpstr>May is National Salad Month!</vt:lpstr>
      <vt:lpstr>Today is Independence Day in Israel!</vt:lpstr>
      <vt:lpstr>Happy Cinco de Mayo!</vt:lpstr>
      <vt:lpstr>Happy International Respect for Chicken Day!</vt:lpstr>
      <vt:lpstr>PowerPoint Presentation</vt:lpstr>
      <vt:lpstr>Today is Constitution Memorial Day in Japan!</vt:lpstr>
      <vt:lpstr>Tadpoles!</vt:lpstr>
      <vt:lpstr>Happy Hostess Cupcake Day!</vt:lpstr>
      <vt:lpstr>Which one doesn’t belong?  What do they all have in common?</vt:lpstr>
      <vt:lpstr>What is the same?   What is different?</vt:lpstr>
      <vt:lpstr>Today is National Chocolate Chip Day!</vt:lpstr>
      <vt:lpstr>Today is National Public Garden Day!</vt:lpstr>
      <vt:lpstr>PowerPoint Presentation</vt:lpstr>
      <vt:lpstr>PowerPoint Presentation</vt:lpstr>
      <vt:lpstr>How can we compare these two amphibians?</vt:lpstr>
      <vt:lpstr>Today is Victoria Day in Canada!</vt:lpstr>
      <vt:lpstr>It is World Turtle Day!</vt:lpstr>
      <vt:lpstr>PowerPoint Presentation</vt:lpstr>
      <vt:lpstr>Today is Independence Day in Jordan!</vt:lpstr>
      <vt:lpstr>Which one doesn’t belong?  What do they all have in common?</vt:lpstr>
      <vt:lpstr>Happy Buddha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2025-06-01T22:30:34Z</dcterms:modified>
</cp:coreProperties>
</file>