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0" r:id="rId1"/>
    <p:sldMasterId id="2147483671" r:id="rId2"/>
  </p:sldMasterIdLst>
  <p:notesMasterIdLst>
    <p:notesMasterId r:id="rId18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4A8E5017-CE12-4C01-BE45-DEBBF9AD0244}">
  <a:tblStyle styleId="{4A8E5017-CE12-4C01-BE45-DEBBF9AD0244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46"/>
  </p:normalViewPr>
  <p:slideViewPr>
    <p:cSldViewPr snapToGrid="0">
      <p:cViewPr varScale="1">
        <p:scale>
          <a:sx n="138" d="100"/>
          <a:sy n="138" d="100"/>
        </p:scale>
        <p:origin x="880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360a71239fc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360a71239fc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June is Pride Month!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June 2, 2025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360a71239fc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360a71239fc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360a71239fc_0_1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360a71239fc_0_1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360a71239fc_0_1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360a71239fc_0_1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360a71239fc_0_2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360a71239fc_0_2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360a71239fc_0_2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360a71239fc_0_2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June 9, 2025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360a71239fc_0_2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360a71239fc_0_2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360a71239fc_0_2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360a71239fc_0_2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360a71239fc_0_2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360a71239fc_0_2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360a71239fc_0_5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g360a71239fc_0_5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360a71239fc_0_4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360a71239fc_0_4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June 16, 2025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360a71239fc_0_3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360a71239fc_0_3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360a71239fc_0_5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Google Shape;196;g360a71239fc_0_5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Juneteenth (tomorrow)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360a71239fc_0_4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Google Shape;204;g360a71239fc_0_4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360a71239fc_0_6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" name="Google Shape;211;g360a71239fc_0_6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June 23, 2025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Happy Last Day of School!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57" name="Google Shape;57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0" name="Google Shape;60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4" name="Google Shape;64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8" name="Google Shape;68;p1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9" name="Google Shape;69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75" name="Google Shape;75;p1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6" name="Google Shape;76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79" name="Google Shape;79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2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3" name="Google Shape;83;p2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4" name="Google Shape;84;p2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5" name="Google Shape;85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88" name="Google Shape;88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1" name="Google Shape;91;p2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2" name="Google Shape;92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5"/>
          <p:cNvSpPr txBox="1">
            <a:spLocks noGrp="1"/>
          </p:cNvSpPr>
          <p:nvPr>
            <p:ph type="title"/>
          </p:nvPr>
        </p:nvSpPr>
        <p:spPr>
          <a:xfrm>
            <a:off x="248550" y="97925"/>
            <a:ext cx="6721200" cy="70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FF00FF"/>
                </a:solidFill>
              </a:rPr>
              <a:t>There are more than 100 balloons in each letter of LOVE!</a:t>
            </a:r>
            <a:endParaRPr sz="2900">
              <a:solidFill>
                <a:srgbClr val="FF00FF"/>
              </a:solidFill>
            </a:endParaRPr>
          </a:p>
        </p:txBody>
      </p:sp>
      <p:sp>
        <p:nvSpPr>
          <p:cNvPr id="100" name="Google Shape;100;p25"/>
          <p:cNvSpPr txBox="1">
            <a:spLocks noGrp="1"/>
          </p:cNvSpPr>
          <p:nvPr>
            <p:ph type="body" idx="1"/>
          </p:nvPr>
        </p:nvSpPr>
        <p:spPr>
          <a:xfrm>
            <a:off x="7152525" y="1205075"/>
            <a:ext cx="19143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9900FF"/>
                </a:solidFill>
              </a:rPr>
              <a:t>How many ways can we count to 100?</a:t>
            </a:r>
            <a:endParaRPr sz="1900">
              <a:solidFill>
                <a:srgbClr val="9900FF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9900FF"/>
                </a:solidFill>
              </a:rPr>
              <a:t>What is the fastest way?</a:t>
            </a:r>
            <a:endParaRPr sz="1900">
              <a:solidFill>
                <a:srgbClr val="9900FF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>
                <a:solidFill>
                  <a:srgbClr val="9900FF"/>
                </a:solidFill>
              </a:rPr>
              <a:t>What is the slowest way?</a:t>
            </a:r>
            <a:endParaRPr sz="1900">
              <a:solidFill>
                <a:srgbClr val="9900FF"/>
              </a:solidFill>
            </a:endParaRPr>
          </a:p>
        </p:txBody>
      </p:sp>
      <p:pic>
        <p:nvPicPr>
          <p:cNvPr id="101" name="Google Shape;101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8575" y="1152475"/>
            <a:ext cx="6851349" cy="3853887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25"/>
          <p:cNvSpPr txBox="1"/>
          <p:nvPr/>
        </p:nvSpPr>
        <p:spPr>
          <a:xfrm>
            <a:off x="8379000" y="4804800"/>
            <a:ext cx="7650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K.CC.A1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6"/>
          <p:cNvSpPr txBox="1">
            <a:spLocks noGrp="1"/>
          </p:cNvSpPr>
          <p:nvPr>
            <p:ph type="title"/>
          </p:nvPr>
        </p:nvSpPr>
        <p:spPr>
          <a:xfrm>
            <a:off x="197175" y="173125"/>
            <a:ext cx="5962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 b="1">
                <a:solidFill>
                  <a:srgbClr val="BF9000"/>
                </a:solidFill>
              </a:rPr>
              <a:t>Happy National Egg Week</a:t>
            </a:r>
            <a:endParaRPr sz="2920" b="1">
              <a:solidFill>
                <a:srgbClr val="BF9000"/>
              </a:solidFill>
            </a:endParaRPr>
          </a:p>
        </p:txBody>
      </p:sp>
      <p:sp>
        <p:nvSpPr>
          <p:cNvPr id="108" name="Google Shape;108;p26"/>
          <p:cNvSpPr txBox="1">
            <a:spLocks noGrp="1"/>
          </p:cNvSpPr>
          <p:nvPr>
            <p:ph type="body" idx="1"/>
          </p:nvPr>
        </p:nvSpPr>
        <p:spPr>
          <a:xfrm>
            <a:off x="6389725" y="1234900"/>
            <a:ext cx="2526300" cy="363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BF9000"/>
                </a:solidFill>
              </a:rPr>
              <a:t>What can we say about these eggs?</a:t>
            </a:r>
            <a:endParaRPr sz="2300" b="1">
              <a:solidFill>
                <a:srgbClr val="BF90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300" b="1">
                <a:solidFill>
                  <a:srgbClr val="BF9000"/>
                </a:solidFill>
              </a:rPr>
              <a:t>Create an equation to represent your thinking.</a:t>
            </a:r>
            <a:endParaRPr sz="2300" b="1">
              <a:solidFill>
                <a:srgbClr val="BF9000"/>
              </a:solidFill>
            </a:endParaRPr>
          </a:p>
        </p:txBody>
      </p:sp>
      <p:pic>
        <p:nvPicPr>
          <p:cNvPr id="109" name="Google Shape;109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7175" y="954900"/>
            <a:ext cx="5962650" cy="3981450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26"/>
          <p:cNvSpPr txBox="1"/>
          <p:nvPr/>
        </p:nvSpPr>
        <p:spPr>
          <a:xfrm>
            <a:off x="8379000" y="4804800"/>
            <a:ext cx="7650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K.OA.A1</a:t>
            </a:r>
            <a:endParaRPr sz="10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7"/>
          <p:cNvSpPr txBox="1">
            <a:spLocks noGrp="1"/>
          </p:cNvSpPr>
          <p:nvPr>
            <p:ph type="title"/>
          </p:nvPr>
        </p:nvSpPr>
        <p:spPr>
          <a:xfrm>
            <a:off x="311700" y="316675"/>
            <a:ext cx="8520600" cy="70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chemeClr val="accent5"/>
                </a:solidFill>
              </a:rPr>
              <a:t>Which one doesn’t belong?</a:t>
            </a:r>
            <a:endParaRPr sz="2900" b="1">
              <a:solidFill>
                <a:schemeClr val="accent5"/>
              </a:solidFill>
            </a:endParaRPr>
          </a:p>
        </p:txBody>
      </p:sp>
      <p:graphicFrame>
        <p:nvGraphicFramePr>
          <p:cNvPr id="116" name="Google Shape;116;p27"/>
          <p:cNvGraphicFramePr/>
          <p:nvPr/>
        </p:nvGraphicFramePr>
        <p:xfrm>
          <a:off x="952500" y="1152450"/>
          <a:ext cx="7324800" cy="3700350"/>
        </p:xfrm>
        <a:graphic>
          <a:graphicData uri="http://schemas.openxmlformats.org/drawingml/2006/table">
            <a:tbl>
              <a:tblPr>
                <a:noFill/>
                <a:tableStyleId>{4A8E5017-CE12-4C01-BE45-DEBBF9AD0244}</a:tableStyleId>
              </a:tblPr>
              <a:tblGrid>
                <a:gridCol w="3662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62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8501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501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17" name="Google Shape;117;p27"/>
          <p:cNvSpPr/>
          <p:nvPr/>
        </p:nvSpPr>
        <p:spPr>
          <a:xfrm>
            <a:off x="2032000" y="1260500"/>
            <a:ext cx="1689000" cy="1689000"/>
          </a:xfrm>
          <a:prstGeom prst="diamond">
            <a:avLst/>
          </a:prstGeom>
          <a:solidFill>
            <a:srgbClr val="CC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18;p27"/>
          <p:cNvSpPr/>
          <p:nvPr/>
        </p:nvSpPr>
        <p:spPr>
          <a:xfrm>
            <a:off x="5752950" y="1471700"/>
            <a:ext cx="1266600" cy="1266600"/>
          </a:xfrm>
          <a:prstGeom prst="cube">
            <a:avLst>
              <a:gd name="adj" fmla="val 25000"/>
            </a:avLst>
          </a:prstGeom>
          <a:solidFill>
            <a:schemeClr val="accent6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p27"/>
          <p:cNvSpPr/>
          <p:nvPr/>
        </p:nvSpPr>
        <p:spPr>
          <a:xfrm>
            <a:off x="2309100" y="3364675"/>
            <a:ext cx="1266600" cy="1266600"/>
          </a:xfrm>
          <a:prstGeom prst="rect">
            <a:avLst/>
          </a:prstGeom>
          <a:solidFill>
            <a:schemeClr val="accent5"/>
          </a:solidFill>
          <a:ln w="1524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20;p27"/>
          <p:cNvSpPr/>
          <p:nvPr/>
        </p:nvSpPr>
        <p:spPr>
          <a:xfrm>
            <a:off x="5673750" y="3192275"/>
            <a:ext cx="1425000" cy="1376700"/>
          </a:xfrm>
          <a:prstGeom prst="flowChartConnector">
            <a:avLst/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27"/>
          <p:cNvSpPr txBox="1"/>
          <p:nvPr/>
        </p:nvSpPr>
        <p:spPr>
          <a:xfrm>
            <a:off x="0" y="4736950"/>
            <a:ext cx="11118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K.G.A2,3</a:t>
            </a:r>
            <a:endParaRPr sz="10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8"/>
          <p:cNvSpPr txBox="1">
            <a:spLocks noGrp="1"/>
          </p:cNvSpPr>
          <p:nvPr>
            <p:ph type="body" idx="1"/>
          </p:nvPr>
        </p:nvSpPr>
        <p:spPr>
          <a:xfrm>
            <a:off x="6416225" y="368150"/>
            <a:ext cx="2524500" cy="42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chemeClr val="dk1"/>
                </a:solidFill>
              </a:rPr>
              <a:t>These are African Skimmers. </a:t>
            </a:r>
            <a:endParaRPr sz="2300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chemeClr val="dk1"/>
                </a:solidFill>
              </a:rPr>
              <a:t> There are 9 you can see.  </a:t>
            </a:r>
            <a:endParaRPr sz="2300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chemeClr val="dk1"/>
                </a:solidFill>
              </a:rPr>
              <a:t>There are 20 altogether.  </a:t>
            </a:r>
            <a:endParaRPr sz="2300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300">
                <a:solidFill>
                  <a:schemeClr val="dk1"/>
                </a:solidFill>
              </a:rPr>
              <a:t>How many are missing from the picture?</a:t>
            </a:r>
            <a:endParaRPr sz="2300">
              <a:solidFill>
                <a:srgbClr val="38761D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127" name="Google Shape;127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2900" y="99800"/>
            <a:ext cx="6148150" cy="4611125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28"/>
          <p:cNvSpPr txBox="1"/>
          <p:nvPr/>
        </p:nvSpPr>
        <p:spPr>
          <a:xfrm>
            <a:off x="3311050" y="4617575"/>
            <a:ext cx="30000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i="1">
                <a:solidFill>
                  <a:schemeClr val="dk1"/>
                </a:solidFill>
              </a:rPr>
              <a:t>Okavango Delta, Botswana (C.Manousaridis)</a:t>
            </a:r>
            <a:endParaRPr/>
          </a:p>
        </p:txBody>
      </p:sp>
      <p:sp>
        <p:nvSpPr>
          <p:cNvPr id="129" name="Google Shape;129;p28"/>
          <p:cNvSpPr txBox="1"/>
          <p:nvPr/>
        </p:nvSpPr>
        <p:spPr>
          <a:xfrm>
            <a:off x="0" y="4804800"/>
            <a:ext cx="7650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K.OA.A2</a:t>
            </a:r>
            <a:endParaRPr sz="10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9"/>
          <p:cNvSpPr txBox="1">
            <a:spLocks noGrp="1"/>
          </p:cNvSpPr>
          <p:nvPr>
            <p:ph type="title"/>
          </p:nvPr>
        </p:nvSpPr>
        <p:spPr>
          <a:xfrm>
            <a:off x="311700" y="0"/>
            <a:ext cx="8520600" cy="44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rgbClr val="0000FF"/>
                </a:solidFill>
              </a:rPr>
              <a:t>Today is Linggo Ng Kalayaan, Independence Day, in the Philippines.</a:t>
            </a:r>
            <a:endParaRPr sz="1500" b="1">
              <a:solidFill>
                <a:srgbClr val="0000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rgbClr val="CC0000"/>
                </a:solidFill>
              </a:rPr>
              <a:t>What can we say about the flag of the Philippines?</a:t>
            </a:r>
            <a:endParaRPr sz="1500" b="1">
              <a:solidFill>
                <a:srgbClr val="CC0000"/>
              </a:solidFill>
            </a:endParaRPr>
          </a:p>
        </p:txBody>
      </p:sp>
      <p:sp>
        <p:nvSpPr>
          <p:cNvPr id="135" name="Google Shape;135;p2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136" name="Google Shape;136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74675"/>
            <a:ext cx="9144000" cy="4572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29"/>
          <p:cNvSpPr txBox="1"/>
          <p:nvPr/>
        </p:nvSpPr>
        <p:spPr>
          <a:xfrm>
            <a:off x="8379000" y="4804800"/>
            <a:ext cx="7650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K.G.A2</a:t>
            </a:r>
            <a:endParaRPr sz="10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30"/>
          <p:cNvSpPr txBox="1">
            <a:spLocks noGrp="1"/>
          </p:cNvSpPr>
          <p:nvPr>
            <p:ph type="title"/>
          </p:nvPr>
        </p:nvSpPr>
        <p:spPr>
          <a:xfrm>
            <a:off x="7783225" y="135950"/>
            <a:ext cx="1291500" cy="88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11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A61C00"/>
                </a:solidFill>
              </a:rPr>
              <a:t>Happy Eid al-Adha!</a:t>
            </a:r>
            <a:endParaRPr sz="1900" b="1">
              <a:solidFill>
                <a:srgbClr val="A61C00"/>
              </a:solidFill>
            </a:endParaRPr>
          </a:p>
          <a:p>
            <a:pPr marL="0" lvl="0" indent="0" algn="l" rtl="0">
              <a:spcBef>
                <a:spcPts val="11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" name="Google Shape;143;p30"/>
          <p:cNvSpPr txBox="1">
            <a:spLocks noGrp="1"/>
          </p:cNvSpPr>
          <p:nvPr>
            <p:ph type="body" idx="1"/>
          </p:nvPr>
        </p:nvSpPr>
        <p:spPr>
          <a:xfrm>
            <a:off x="7703900" y="1733375"/>
            <a:ext cx="1440000" cy="283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990000"/>
                </a:solidFill>
              </a:rPr>
              <a:t>Shape Detectives!</a:t>
            </a:r>
            <a:endParaRPr>
              <a:solidFill>
                <a:srgbClr val="9900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>
                <a:solidFill>
                  <a:srgbClr val="990000"/>
                </a:solidFill>
              </a:rPr>
              <a:t>What are some of the interesting shapes we see?</a:t>
            </a:r>
            <a:endParaRPr>
              <a:solidFill>
                <a:srgbClr val="990000"/>
              </a:solidFill>
            </a:endParaRPr>
          </a:p>
        </p:txBody>
      </p:sp>
      <p:pic>
        <p:nvPicPr>
          <p:cNvPr id="144" name="Google Shape;144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0" y="0"/>
            <a:ext cx="7703920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p30"/>
          <p:cNvSpPr txBox="1"/>
          <p:nvPr/>
        </p:nvSpPr>
        <p:spPr>
          <a:xfrm>
            <a:off x="8508725" y="4804800"/>
            <a:ext cx="635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K.G.A2</a:t>
            </a:r>
            <a:endParaRPr sz="10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31"/>
          <p:cNvSpPr txBox="1">
            <a:spLocks noGrp="1"/>
          </p:cNvSpPr>
          <p:nvPr>
            <p:ph type="body" idx="1"/>
          </p:nvPr>
        </p:nvSpPr>
        <p:spPr>
          <a:xfrm>
            <a:off x="311700" y="610075"/>
            <a:ext cx="1770900" cy="395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chemeClr val="dk1"/>
                </a:solidFill>
              </a:rPr>
              <a:t>4 Baby Robins are in the nest!</a:t>
            </a:r>
            <a:endParaRPr sz="1900" b="1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br>
              <a:rPr lang="en" sz="1900" b="1">
                <a:solidFill>
                  <a:schemeClr val="dk1"/>
                </a:solidFill>
              </a:rPr>
            </a:br>
            <a:r>
              <a:rPr lang="en" sz="1900" b="1">
                <a:solidFill>
                  <a:schemeClr val="dk1"/>
                </a:solidFill>
              </a:rPr>
              <a:t>If they each eat 2 worms every day, how many worms does Mama Robin need to get?</a:t>
            </a:r>
            <a:endParaRPr sz="1900" b="1"/>
          </a:p>
        </p:txBody>
      </p:sp>
      <p:pic>
        <p:nvPicPr>
          <p:cNvPr id="151" name="Google Shape;151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86000" y="0"/>
            <a:ext cx="6858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31"/>
          <p:cNvSpPr txBox="1"/>
          <p:nvPr/>
        </p:nvSpPr>
        <p:spPr>
          <a:xfrm>
            <a:off x="0" y="4804800"/>
            <a:ext cx="7650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K.OA.A2</a:t>
            </a:r>
            <a:endParaRPr sz="10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32"/>
          <p:cNvSpPr txBox="1">
            <a:spLocks noGrp="1"/>
          </p:cNvSpPr>
          <p:nvPr>
            <p:ph type="body" idx="1"/>
          </p:nvPr>
        </p:nvSpPr>
        <p:spPr>
          <a:xfrm>
            <a:off x="311700" y="4375650"/>
            <a:ext cx="8520600" cy="65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chemeClr val="dk1"/>
                </a:solidFill>
              </a:rPr>
              <a:t>How many elephants are in the picture? How many more would make 10?</a:t>
            </a:r>
            <a:endParaRPr sz="1700" b="1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 b="1">
                <a:solidFill>
                  <a:schemeClr val="dk1"/>
                </a:solidFill>
              </a:rPr>
              <a:t>Can you write a number sentence to show that?</a:t>
            </a:r>
            <a:endParaRPr sz="1700"/>
          </a:p>
        </p:txBody>
      </p:sp>
      <p:pic>
        <p:nvPicPr>
          <p:cNvPr id="158" name="Google Shape;158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2163" y="47225"/>
            <a:ext cx="7879668" cy="4416475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p32"/>
          <p:cNvSpPr txBox="1"/>
          <p:nvPr/>
        </p:nvSpPr>
        <p:spPr>
          <a:xfrm>
            <a:off x="0" y="4804800"/>
            <a:ext cx="7650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K.OA.A4</a:t>
            </a:r>
            <a:endParaRPr sz="10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33"/>
          <p:cNvSpPr txBox="1">
            <a:spLocks noGrp="1"/>
          </p:cNvSpPr>
          <p:nvPr>
            <p:ph type="title"/>
          </p:nvPr>
        </p:nvSpPr>
        <p:spPr>
          <a:xfrm>
            <a:off x="92700" y="286400"/>
            <a:ext cx="6937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274E13"/>
                </a:solidFill>
              </a:rPr>
              <a:t>Happy International Falafel Day!</a:t>
            </a:r>
            <a:endParaRPr sz="2900" b="1">
              <a:solidFill>
                <a:srgbClr val="274E13"/>
              </a:solidFill>
            </a:endParaRPr>
          </a:p>
        </p:txBody>
      </p:sp>
      <p:sp>
        <p:nvSpPr>
          <p:cNvPr id="165" name="Google Shape;165;p33"/>
          <p:cNvSpPr txBox="1">
            <a:spLocks noGrp="1"/>
          </p:cNvSpPr>
          <p:nvPr>
            <p:ph type="body" idx="1"/>
          </p:nvPr>
        </p:nvSpPr>
        <p:spPr>
          <a:xfrm>
            <a:off x="7126125" y="1087600"/>
            <a:ext cx="1937400" cy="348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274E13"/>
                </a:solidFill>
              </a:rPr>
              <a:t>How many delicious falafel do we see?</a:t>
            </a:r>
            <a:endParaRPr sz="1900" b="1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274E13"/>
                </a:solidFill>
              </a:rPr>
              <a:t>How many don’t we see?</a:t>
            </a:r>
            <a:endParaRPr sz="1900" b="1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900" b="1">
                <a:solidFill>
                  <a:srgbClr val="274E13"/>
                </a:solidFill>
              </a:rPr>
              <a:t>Estimate how many falafel are on the plate! </a:t>
            </a:r>
            <a:endParaRPr sz="1900" b="1">
              <a:solidFill>
                <a:srgbClr val="274E13"/>
              </a:solidFill>
            </a:endParaRPr>
          </a:p>
        </p:txBody>
      </p:sp>
      <p:pic>
        <p:nvPicPr>
          <p:cNvPr id="166" name="Google Shape;166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2700" y="1152475"/>
            <a:ext cx="6937086" cy="3903375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p33"/>
          <p:cNvSpPr txBox="1"/>
          <p:nvPr/>
        </p:nvSpPr>
        <p:spPr>
          <a:xfrm>
            <a:off x="92700" y="4717150"/>
            <a:ext cx="7650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K.CC.B5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34"/>
          <p:cNvSpPr txBox="1">
            <a:spLocks noGrp="1"/>
          </p:cNvSpPr>
          <p:nvPr>
            <p:ph type="body" idx="1"/>
          </p:nvPr>
        </p:nvSpPr>
        <p:spPr>
          <a:xfrm>
            <a:off x="7511325" y="783600"/>
            <a:ext cx="1563600" cy="378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CC0000"/>
                </a:solidFill>
              </a:rPr>
              <a:t>What can we count?</a:t>
            </a:r>
            <a:endParaRPr sz="1700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CC0000"/>
                </a:solidFill>
              </a:rPr>
              <a:t>How many red stripes? How many white ones?</a:t>
            </a:r>
            <a:endParaRPr sz="1700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CC0000"/>
                </a:solidFill>
              </a:rPr>
              <a:t>How many stars?</a:t>
            </a:r>
            <a:endParaRPr sz="1700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700">
                <a:solidFill>
                  <a:srgbClr val="CC0000"/>
                </a:solidFill>
              </a:rPr>
              <a:t>How can we count them?</a:t>
            </a:r>
            <a:endParaRPr sz="1700">
              <a:solidFill>
                <a:srgbClr val="CC0000"/>
              </a:solidFill>
            </a:endParaRPr>
          </a:p>
        </p:txBody>
      </p:sp>
      <p:sp>
        <p:nvSpPr>
          <p:cNvPr id="173" name="Google Shape;173;p34"/>
          <p:cNvSpPr txBox="1"/>
          <p:nvPr/>
        </p:nvSpPr>
        <p:spPr>
          <a:xfrm>
            <a:off x="0" y="4804800"/>
            <a:ext cx="7650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K.CC.B4</a:t>
            </a:r>
            <a:endParaRPr sz="1000"/>
          </a:p>
        </p:txBody>
      </p:sp>
      <p:pic>
        <p:nvPicPr>
          <p:cNvPr id="174" name="Google Shape;174;p34" title="Screenshot 2025-05-31 at 5.54.47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767875"/>
            <a:ext cx="7412749" cy="3898450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34"/>
          <p:cNvSpPr txBox="1"/>
          <p:nvPr/>
        </p:nvSpPr>
        <p:spPr>
          <a:xfrm>
            <a:off x="152400" y="152400"/>
            <a:ext cx="6790200" cy="63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sz="2900" b="1">
                <a:solidFill>
                  <a:srgbClr val="073763"/>
                </a:solidFill>
              </a:rPr>
              <a:t>Tomorrow is Flag Day!</a:t>
            </a:r>
            <a:endParaRPr sz="2900">
              <a:solidFill>
                <a:srgbClr val="073763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5"/>
          <p:cNvSpPr txBox="1">
            <a:spLocks noGrp="1"/>
          </p:cNvSpPr>
          <p:nvPr>
            <p:ph type="body" idx="1"/>
          </p:nvPr>
        </p:nvSpPr>
        <p:spPr>
          <a:xfrm>
            <a:off x="5174350" y="392575"/>
            <a:ext cx="3657900" cy="417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7F6000"/>
                </a:solidFill>
              </a:rPr>
              <a:t>Bunnies at Land’s Sake Farm!</a:t>
            </a:r>
            <a:endParaRPr sz="2300" b="1">
              <a:solidFill>
                <a:srgbClr val="7F60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7F6000"/>
                </a:solidFill>
              </a:rPr>
              <a:t>If there are 3 bunnies, how many legs do they have altogether?</a:t>
            </a:r>
            <a:endParaRPr sz="2300">
              <a:solidFill>
                <a:srgbClr val="7F60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7F6000"/>
                </a:solidFill>
              </a:rPr>
              <a:t>What if 2 more bunnies hopped in?</a:t>
            </a:r>
            <a:endParaRPr sz="2300">
              <a:solidFill>
                <a:srgbClr val="7F60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2300">
                <a:solidFill>
                  <a:srgbClr val="7F6000"/>
                </a:solidFill>
              </a:rPr>
              <a:t>What if there were 10 bunnies?</a:t>
            </a:r>
            <a:endParaRPr sz="2300">
              <a:solidFill>
                <a:srgbClr val="7F6000"/>
              </a:solidFill>
            </a:endParaRPr>
          </a:p>
        </p:txBody>
      </p:sp>
      <p:pic>
        <p:nvPicPr>
          <p:cNvPr id="181" name="Google Shape;181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9175" y="212775"/>
            <a:ext cx="4688850" cy="4615975"/>
          </a:xfrm>
          <a:prstGeom prst="rect">
            <a:avLst/>
          </a:prstGeom>
          <a:noFill/>
          <a:ln>
            <a:noFill/>
          </a:ln>
        </p:spPr>
      </p:pic>
      <p:sp>
        <p:nvSpPr>
          <p:cNvPr id="182" name="Google Shape;182;p35"/>
          <p:cNvSpPr txBox="1"/>
          <p:nvPr/>
        </p:nvSpPr>
        <p:spPr>
          <a:xfrm>
            <a:off x="0" y="4804800"/>
            <a:ext cx="7650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K.OA.A1</a:t>
            </a:r>
            <a:endParaRPr sz="10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3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is the same? What is different?</a:t>
            </a:r>
            <a:endParaRPr/>
          </a:p>
        </p:txBody>
      </p:sp>
      <p:graphicFrame>
        <p:nvGraphicFramePr>
          <p:cNvPr id="188" name="Google Shape;188;p36"/>
          <p:cNvGraphicFramePr/>
          <p:nvPr/>
        </p:nvGraphicFramePr>
        <p:xfrm>
          <a:off x="410575" y="12553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{4A8E5017-CE12-4C01-BE45-DEBBF9AD0244}</a:tableStyleId>
              </a:tblPr>
              <a:tblGrid>
                <a:gridCol w="4092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92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576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                   </a:t>
                      </a:r>
                      <a:r>
                        <a:rPr lang="en" sz="5100"/>
                        <a:t>     +  5</a:t>
                      </a:r>
                      <a:endParaRPr sz="5100"/>
                    </a:p>
                    <a:p>
                      <a:pPr marL="45720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189" name="Google Shape;189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43525" y="1331050"/>
            <a:ext cx="2539325" cy="1044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43525" y="2471400"/>
            <a:ext cx="2539325" cy="1044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43525" y="3611750"/>
            <a:ext cx="2539325" cy="1044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91625" y="1331750"/>
            <a:ext cx="530500" cy="3423250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Google Shape;193;p36"/>
          <p:cNvSpPr txBox="1"/>
          <p:nvPr/>
        </p:nvSpPr>
        <p:spPr>
          <a:xfrm>
            <a:off x="0" y="4804800"/>
            <a:ext cx="7650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K.NBT.A1</a:t>
            </a:r>
            <a:endParaRPr sz="10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37"/>
          <p:cNvSpPr txBox="1">
            <a:spLocks noGrp="1"/>
          </p:cNvSpPr>
          <p:nvPr>
            <p:ph type="body" idx="1"/>
          </p:nvPr>
        </p:nvSpPr>
        <p:spPr>
          <a:xfrm>
            <a:off x="6719700" y="187900"/>
            <a:ext cx="2199000" cy="438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5B0F00"/>
                </a:solidFill>
              </a:rPr>
              <a:t>Harriet Tubman is leading 5 people North to freedom in this monument.</a:t>
            </a:r>
            <a:endParaRPr sz="1900">
              <a:solidFill>
                <a:srgbClr val="5B0F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5B0F00"/>
                </a:solidFill>
              </a:rPr>
              <a:t>How many different ways can we make 6?</a:t>
            </a:r>
            <a:endParaRPr sz="1900">
              <a:solidFill>
                <a:srgbClr val="5B0F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900">
                <a:solidFill>
                  <a:srgbClr val="5B0F00"/>
                </a:solidFill>
              </a:rPr>
              <a:t>How many different number sentences can we create to show what we know?</a:t>
            </a:r>
            <a:endParaRPr sz="1900">
              <a:solidFill>
                <a:srgbClr val="5B0F00"/>
              </a:solidFill>
            </a:endParaRPr>
          </a:p>
        </p:txBody>
      </p:sp>
      <p:pic>
        <p:nvPicPr>
          <p:cNvPr id="199" name="Google Shape;199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1225" y="187900"/>
            <a:ext cx="6356933" cy="4767699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p37"/>
          <p:cNvSpPr txBox="1"/>
          <p:nvPr/>
        </p:nvSpPr>
        <p:spPr>
          <a:xfrm>
            <a:off x="74350" y="4866500"/>
            <a:ext cx="44286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Harriet Tubman Park, South Boston</a:t>
            </a:r>
            <a:endParaRPr sz="900"/>
          </a:p>
        </p:txBody>
      </p:sp>
      <p:sp>
        <p:nvSpPr>
          <p:cNvPr id="201" name="Google Shape;201;p37"/>
          <p:cNvSpPr txBox="1"/>
          <p:nvPr/>
        </p:nvSpPr>
        <p:spPr>
          <a:xfrm>
            <a:off x="8379000" y="4804800"/>
            <a:ext cx="7650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K.OA.A3</a:t>
            </a:r>
            <a:endParaRPr sz="10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8"/>
          <p:cNvSpPr txBox="1">
            <a:spLocks noGrp="1"/>
          </p:cNvSpPr>
          <p:nvPr>
            <p:ph type="body" idx="1"/>
          </p:nvPr>
        </p:nvSpPr>
        <p:spPr>
          <a:xfrm>
            <a:off x="4323075" y="704725"/>
            <a:ext cx="4509300" cy="386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7F6000"/>
                </a:solidFill>
              </a:rPr>
              <a:t>What fun shapes do you see in this compass rose along the Legacy Trail?</a:t>
            </a:r>
            <a:endParaRPr sz="2300" b="1">
              <a:solidFill>
                <a:srgbClr val="7F60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endParaRPr sz="2300" b="1">
              <a:solidFill>
                <a:srgbClr val="7F60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2300" b="1">
                <a:solidFill>
                  <a:srgbClr val="7F6000"/>
                </a:solidFill>
              </a:rPr>
              <a:t>Can you sketch them?</a:t>
            </a:r>
            <a:endParaRPr sz="2300" b="1">
              <a:solidFill>
                <a:srgbClr val="7F6000"/>
              </a:solidFill>
            </a:endParaRPr>
          </a:p>
        </p:txBody>
      </p:sp>
      <p:pic>
        <p:nvPicPr>
          <p:cNvPr id="207" name="Google Shape;207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2" y="0"/>
            <a:ext cx="3857626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208" name="Google Shape;208;p38"/>
          <p:cNvSpPr txBox="1"/>
          <p:nvPr/>
        </p:nvSpPr>
        <p:spPr>
          <a:xfrm>
            <a:off x="8379000" y="4804800"/>
            <a:ext cx="7650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K.G.A2</a:t>
            </a:r>
            <a:endParaRPr sz="10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39"/>
          <p:cNvSpPr txBox="1">
            <a:spLocks noGrp="1"/>
          </p:cNvSpPr>
          <p:nvPr>
            <p:ph type="title"/>
          </p:nvPr>
        </p:nvSpPr>
        <p:spPr>
          <a:xfrm>
            <a:off x="61600" y="31225"/>
            <a:ext cx="8826300" cy="94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FF00FF"/>
                </a:solidFill>
              </a:rPr>
              <a:t>Would you rather…. </a:t>
            </a:r>
            <a:endParaRPr sz="2900">
              <a:solidFill>
                <a:srgbClr val="FF00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FF00FF"/>
                </a:solidFill>
              </a:rPr>
              <a:t>Carry the giant beach towels or the jug of lemonade?</a:t>
            </a:r>
            <a:endParaRPr sz="2900">
              <a:solidFill>
                <a:srgbClr val="FF00FF"/>
              </a:solidFill>
            </a:endParaRPr>
          </a:p>
        </p:txBody>
      </p:sp>
      <p:pic>
        <p:nvPicPr>
          <p:cNvPr id="214" name="Google Shape;214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6147" y="1055750"/>
            <a:ext cx="5572528" cy="3905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3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98675" y="1055750"/>
            <a:ext cx="2095500" cy="3905250"/>
          </a:xfrm>
          <a:prstGeom prst="rect">
            <a:avLst/>
          </a:prstGeom>
          <a:noFill/>
          <a:ln>
            <a:noFill/>
          </a:ln>
        </p:spPr>
      </p:pic>
      <p:sp>
        <p:nvSpPr>
          <p:cNvPr id="216" name="Google Shape;216;p39"/>
          <p:cNvSpPr txBox="1"/>
          <p:nvPr/>
        </p:nvSpPr>
        <p:spPr>
          <a:xfrm>
            <a:off x="-52575" y="4804800"/>
            <a:ext cx="7650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K.SMP.3</a:t>
            </a:r>
            <a:endParaRPr sz="10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481</Words>
  <Application>Microsoft Macintosh PowerPoint</Application>
  <PresentationFormat>On-screen Show (16:9)</PresentationFormat>
  <Paragraphs>78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Simple Light</vt:lpstr>
      <vt:lpstr>Simple Light</vt:lpstr>
      <vt:lpstr>There are more than 100 balloons in each letter of LOVE!</vt:lpstr>
      <vt:lpstr>Happy National Egg Week</vt:lpstr>
      <vt:lpstr>Which one doesn’t belong?</vt:lpstr>
      <vt:lpstr>PowerPoint Presentation</vt:lpstr>
      <vt:lpstr>Today is Linggo Ng Kalayaan, Independence Day, in the Philippines. What can we say about the flag of the Philippines?</vt:lpstr>
      <vt:lpstr>Happy Eid al-Adha! </vt:lpstr>
      <vt:lpstr>PowerPoint Presentation</vt:lpstr>
      <vt:lpstr>PowerPoint Presentation</vt:lpstr>
      <vt:lpstr>Happy International Falafel Day!</vt:lpstr>
      <vt:lpstr>PowerPoint Presentation</vt:lpstr>
      <vt:lpstr>PowerPoint Presentation</vt:lpstr>
      <vt:lpstr>What is the same? What is different?</vt:lpstr>
      <vt:lpstr>PowerPoint Presentation</vt:lpstr>
      <vt:lpstr>PowerPoint Presentation</vt:lpstr>
      <vt:lpstr>Would you rather….  Carry the giant beach towels or the jug of lemonade?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Manousaridis, Tracy</cp:lastModifiedBy>
  <cp:revision>1</cp:revision>
  <dcterms:modified xsi:type="dcterms:W3CDTF">2025-06-01T21:59:11Z</dcterms:modified>
</cp:coreProperties>
</file>