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embeddedFontLst>
    <p:embeddedFont>
      <p:font typeface="Lato" panose="020F0502020204030203" pitchFamily="34" charset="0"/>
      <p:regular r:id="rId19"/>
      <p:bold r:id="rId20"/>
      <p:italic r:id="rId21"/>
      <p:boldItalic r:id="rId22"/>
    </p:embeddedFont>
    <p:embeddedFont>
      <p:font typeface="Open Sans" panose="020B0606030504020204" pitchFamily="34" charset="0"/>
      <p:regular r:id="rId23"/>
      <p:bold r:id="rId24"/>
      <p:italic r:id="rId25"/>
      <p:boldItalic r:id="rId26"/>
    </p:embeddedFont>
    <p:embeddedFont>
      <p:font typeface="Raleway" pitchFamily="2" charset="77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62CDCDB-7866-4772-B4FD-8A3D82EF533A}">
  <a:tblStyle styleId="{662CDCDB-7866-4772-B4FD-8A3D82EF533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6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60a775ed1b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60a775ed1b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2, 2025</a:t>
            </a:r>
            <a:br>
              <a:rPr lang="en"/>
            </a:br>
            <a:r>
              <a:rPr lang="en"/>
              <a:t>June is Pride Month!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60a775ed1b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60a775ed1b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0a775ed1b_0_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0a775ed1b_0_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60a775ed1b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60a775ed1b_0_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60a775ed1b_0_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60a775ed1b_0_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60a775ed1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60a775ed1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9, 2025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60a775ed1b_0_6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60a775ed1b_0_6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 10,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King Kamehameha Day in Hawaii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60a775ed1b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60a775ed1b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60a775ed1b_0_4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60a775ed1b_0_4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60a775ed1b_0_5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60a775ed1b_0_5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60a775ed1b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60a775ed1b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16, 2025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60a775ed1b_0_4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60a775ed1b_0_4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60a775ed1b_0_7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60a775ed1b_0_7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Juneteenth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60a775ed1b_0_6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60a775ed1b_0_6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60a775ed1b_0_7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60a775ed1b_0_7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 23, 2025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Last Day of School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title"/>
          </p:nvPr>
        </p:nvSpPr>
        <p:spPr>
          <a:xfrm>
            <a:off x="206488" y="140000"/>
            <a:ext cx="7461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FF"/>
                </a:solidFill>
              </a:rPr>
              <a:t>Wowza! Look at that Pride Flag in the </a:t>
            </a:r>
            <a:endParaRPr sz="2300" b="1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826"/>
              <a:buFont typeface="Arial"/>
              <a:buNone/>
            </a:pPr>
            <a:r>
              <a:rPr lang="en" sz="2300" b="1">
                <a:solidFill>
                  <a:srgbClr val="9900FF"/>
                </a:solidFill>
              </a:rPr>
              <a:t>Salt Lake City Pride Parade!</a:t>
            </a:r>
            <a:endParaRPr>
              <a:solidFill>
                <a:srgbClr val="9900FF"/>
              </a:solidFill>
            </a:endParaRPr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1"/>
          </p:nvPr>
        </p:nvSpPr>
        <p:spPr>
          <a:xfrm>
            <a:off x="7720500" y="957175"/>
            <a:ext cx="1346400" cy="35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900FF"/>
                </a:solidFill>
              </a:rPr>
              <a:t>Estimate the </a:t>
            </a:r>
            <a:r>
              <a:rPr lang="en" sz="1600" b="1">
                <a:solidFill>
                  <a:srgbClr val="9900FF"/>
                </a:solidFill>
              </a:rPr>
              <a:t>length</a:t>
            </a:r>
            <a:r>
              <a:rPr lang="en" sz="1600">
                <a:solidFill>
                  <a:srgbClr val="9900FF"/>
                </a:solidFill>
              </a:rPr>
              <a:t> and </a:t>
            </a:r>
            <a:r>
              <a:rPr lang="en" sz="1600" b="1">
                <a:solidFill>
                  <a:srgbClr val="9900FF"/>
                </a:solidFill>
              </a:rPr>
              <a:t>width</a:t>
            </a:r>
            <a:r>
              <a:rPr lang="en" sz="1600">
                <a:solidFill>
                  <a:srgbClr val="9900FF"/>
                </a:solidFill>
              </a:rPr>
              <a:t> of the Pride Flag.</a:t>
            </a:r>
            <a:endParaRPr sz="160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900FF"/>
                </a:solidFill>
              </a:rPr>
              <a:t>What’s the area? What’s the perimeter?</a:t>
            </a:r>
            <a:endParaRPr sz="160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>
                <a:solidFill>
                  <a:srgbClr val="9900FF"/>
                </a:solidFill>
              </a:rPr>
              <a:t>This flag is actually 15 meters by 50 meters</a:t>
            </a:r>
            <a:endParaRPr sz="1600">
              <a:solidFill>
                <a:srgbClr val="9900FF"/>
              </a:solidFill>
            </a:endParaRPr>
          </a:p>
        </p:txBody>
      </p:sp>
      <p:pic>
        <p:nvPicPr>
          <p:cNvPr id="101" name="Google Shape;10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525" y="1017725"/>
            <a:ext cx="7461233" cy="399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5"/>
          <p:cNvSpPr txBox="1"/>
          <p:nvPr/>
        </p:nvSpPr>
        <p:spPr>
          <a:xfrm>
            <a:off x="206500" y="4671950"/>
            <a:ext cx="74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lt1"/>
                </a:solidFill>
              </a:rPr>
              <a:t>4.MD.A3</a:t>
            </a:r>
            <a:endParaRPr sz="1000" b="1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6"/>
          <p:cNvSpPr txBox="1">
            <a:spLocks noGrp="1"/>
          </p:cNvSpPr>
          <p:nvPr>
            <p:ph type="body" idx="1"/>
          </p:nvPr>
        </p:nvSpPr>
        <p:spPr>
          <a:xfrm>
            <a:off x="6742775" y="420750"/>
            <a:ext cx="2252700" cy="414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This is Tel Aviv’s famous Shuk HaCarmel or Carmel Market.</a:t>
            </a:r>
            <a:endParaRPr sz="1900" b="1">
              <a:solidFill>
                <a:srgbClr val="38761D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Where’s the Math?</a:t>
            </a:r>
            <a:endParaRPr sz="1700">
              <a:solidFill>
                <a:srgbClr val="38761D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Create a fun MATH EXPRESSION that matches this photo.</a:t>
            </a:r>
            <a:endParaRPr sz="1700">
              <a:solidFill>
                <a:srgbClr val="38761D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8761D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Solve it! </a:t>
            </a:r>
            <a:endParaRPr sz="1700">
              <a:solidFill>
                <a:srgbClr val="38761D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38761D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Create another one!</a:t>
            </a:r>
            <a:endParaRPr sz="1700">
              <a:solidFill>
                <a:srgbClr val="38761D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8" name="Google Shape;10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224" y="420750"/>
            <a:ext cx="6454574" cy="4301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6"/>
          <p:cNvSpPr txBox="1"/>
          <p:nvPr/>
        </p:nvSpPr>
        <p:spPr>
          <a:xfrm>
            <a:off x="0" y="4804800"/>
            <a:ext cx="74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 txBox="1">
            <a:spLocks noGrp="1"/>
          </p:cNvSpPr>
          <p:nvPr>
            <p:ph type="body" idx="1"/>
          </p:nvPr>
        </p:nvSpPr>
        <p:spPr>
          <a:xfrm>
            <a:off x="7811700" y="636200"/>
            <a:ext cx="1332300" cy="393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990000"/>
                </a:solidFill>
              </a:rPr>
              <a:t>What do you notice? </a:t>
            </a:r>
            <a:endParaRPr sz="150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50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990000"/>
                </a:solidFill>
              </a:rPr>
              <a:t>What do you wonder? </a:t>
            </a:r>
            <a:endParaRPr sz="150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500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>
                <a:solidFill>
                  <a:srgbClr val="990000"/>
                </a:solidFill>
              </a:rPr>
              <a:t>What is going on in this data visualization?</a:t>
            </a:r>
            <a:endParaRPr sz="1500">
              <a:solidFill>
                <a:srgbClr val="990000"/>
              </a:solidFill>
            </a:endParaRPr>
          </a:p>
        </p:txBody>
      </p:sp>
      <p:pic>
        <p:nvPicPr>
          <p:cNvPr id="115" name="Google Shape;11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" y="0"/>
            <a:ext cx="781169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7"/>
          <p:cNvSpPr txBox="1"/>
          <p:nvPr/>
        </p:nvSpPr>
        <p:spPr>
          <a:xfrm>
            <a:off x="8256950" y="4804800"/>
            <a:ext cx="88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4.MD.SMP3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8"/>
          <p:cNvSpPr txBox="1">
            <a:spLocks noGrp="1"/>
          </p:cNvSpPr>
          <p:nvPr>
            <p:ph type="title"/>
          </p:nvPr>
        </p:nvSpPr>
        <p:spPr>
          <a:xfrm>
            <a:off x="5574825" y="291150"/>
            <a:ext cx="3257400" cy="4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These Pacman frogs weigh about </a:t>
            </a: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8 ounces each.</a:t>
            </a: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How many are here?</a:t>
            </a: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How much do they weigh altogether?</a:t>
            </a: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How many pounds is that?</a:t>
            </a:r>
            <a:endParaRPr sz="2300" b="1"/>
          </a:p>
        </p:txBody>
      </p:sp>
      <p:pic>
        <p:nvPicPr>
          <p:cNvPr id="122" name="Google Shape;12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398" y="150973"/>
            <a:ext cx="5226100" cy="3946576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8"/>
          <p:cNvSpPr/>
          <p:nvPr/>
        </p:nvSpPr>
        <p:spPr>
          <a:xfrm>
            <a:off x="657775" y="4173025"/>
            <a:ext cx="1843800" cy="852000"/>
          </a:xfrm>
          <a:prstGeom prst="wedgeEllipseCallout">
            <a:avLst>
              <a:gd name="adj1" fmla="val 67693"/>
              <a:gd name="adj2" fmla="val -40623"/>
            </a:avLst>
          </a:prstGeom>
          <a:solidFill>
            <a:srgbClr val="99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</a:rPr>
              <a:t>There are </a:t>
            </a:r>
            <a:endParaRPr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</a:rPr>
              <a:t>16 ounces in 1 pound.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24" name="Google Shape;124;p28"/>
          <p:cNvSpPr txBox="1"/>
          <p:nvPr/>
        </p:nvSpPr>
        <p:spPr>
          <a:xfrm>
            <a:off x="8394300" y="4804800"/>
            <a:ext cx="74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4.MD.A1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9"/>
          <p:cNvSpPr txBox="1">
            <a:spLocks noGrp="1"/>
          </p:cNvSpPr>
          <p:nvPr>
            <p:ph type="title"/>
          </p:nvPr>
        </p:nvSpPr>
        <p:spPr>
          <a:xfrm>
            <a:off x="109100" y="96125"/>
            <a:ext cx="686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3057"/>
              <a:buFont typeface="Arial"/>
              <a:buNone/>
            </a:pPr>
            <a:r>
              <a:rPr lang="en" sz="1744" b="1">
                <a:solidFill>
                  <a:srgbClr val="0000FF"/>
                </a:solidFill>
              </a:rPr>
              <a:t>Today is Linggo Ng Kalayaan, Independence Day, in the Philippines</a:t>
            </a:r>
            <a:endParaRPr/>
          </a:p>
        </p:txBody>
      </p:sp>
      <p:sp>
        <p:nvSpPr>
          <p:cNvPr id="130" name="Google Shape;130;p29"/>
          <p:cNvSpPr txBox="1">
            <a:spLocks noGrp="1"/>
          </p:cNvSpPr>
          <p:nvPr>
            <p:ph type="body" idx="1"/>
          </p:nvPr>
        </p:nvSpPr>
        <p:spPr>
          <a:xfrm>
            <a:off x="7203150" y="578000"/>
            <a:ext cx="1834500" cy="44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r>
              <a:rPr lang="en" sz="1900">
                <a:solidFill>
                  <a:srgbClr val="CC0000"/>
                </a:solidFill>
              </a:rPr>
              <a:t>The Republic of the Philippines declared independence from Spain in 1898.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How long ago was 1898?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How many years?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r>
              <a:rPr lang="en" sz="1900">
                <a:solidFill>
                  <a:srgbClr val="CC0000"/>
                </a:solidFill>
              </a:rPr>
              <a:t>How many months?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Let’s share our strategies!</a:t>
            </a:r>
            <a:endParaRPr/>
          </a:p>
        </p:txBody>
      </p:sp>
      <p:pic>
        <p:nvPicPr>
          <p:cNvPr id="131" name="Google Shape;131;p29" title="Screenshot 2025-06-01 at 5.03.3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77988"/>
            <a:ext cx="7090600" cy="456537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9"/>
          <p:cNvSpPr txBox="1"/>
          <p:nvPr/>
        </p:nvSpPr>
        <p:spPr>
          <a:xfrm>
            <a:off x="0" y="4804800"/>
            <a:ext cx="74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4.NBT.B4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 txBox="1">
            <a:spLocks noGrp="1"/>
          </p:cNvSpPr>
          <p:nvPr>
            <p:ph type="title"/>
          </p:nvPr>
        </p:nvSpPr>
        <p:spPr>
          <a:xfrm>
            <a:off x="4549825" y="445025"/>
            <a:ext cx="4282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100"/>
              </a:spcBef>
              <a:spcAft>
                <a:spcPts val="1100"/>
              </a:spcAft>
              <a:buNone/>
            </a:pPr>
            <a:r>
              <a:rPr lang="en" sz="2900" b="1">
                <a:solidFill>
                  <a:srgbClr val="660000"/>
                </a:solidFill>
              </a:rPr>
              <a:t>Happy Eid al-Adha!</a:t>
            </a:r>
            <a:endParaRPr sz="3800">
              <a:solidFill>
                <a:srgbClr val="660000"/>
              </a:solidFill>
            </a:endParaRPr>
          </a:p>
        </p:txBody>
      </p:sp>
      <p:sp>
        <p:nvSpPr>
          <p:cNvPr id="138" name="Google Shape;138;p30"/>
          <p:cNvSpPr txBox="1">
            <a:spLocks noGrp="1"/>
          </p:cNvSpPr>
          <p:nvPr>
            <p:ph type="body" idx="1"/>
          </p:nvPr>
        </p:nvSpPr>
        <p:spPr>
          <a:xfrm>
            <a:off x="4572000" y="1370850"/>
            <a:ext cx="4386900" cy="31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60000"/>
                </a:solidFill>
              </a:rPr>
              <a:t>Look at all of these yummy Eid sweets!</a:t>
            </a:r>
            <a:endParaRPr sz="1900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60000"/>
                </a:solidFill>
              </a:rPr>
              <a:t>How can we use our math skills to determine how many sweets are here?</a:t>
            </a:r>
            <a:endParaRPr sz="1900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60000"/>
                </a:solidFill>
              </a:rPr>
              <a:t>How many on each plate?</a:t>
            </a:r>
            <a:endParaRPr sz="1900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60000"/>
                </a:solidFill>
              </a:rPr>
              <a:t>How many altogether?</a:t>
            </a:r>
            <a:endParaRPr sz="1900">
              <a:solidFill>
                <a:srgbClr val="66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60000"/>
                </a:solidFill>
              </a:rPr>
              <a:t>Create an equation to match your thinking!</a:t>
            </a:r>
            <a:endParaRPr sz="1900">
              <a:solidFill>
                <a:srgbClr val="66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9" name="Google Shape;13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2824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30"/>
          <p:cNvSpPr txBox="1"/>
          <p:nvPr/>
        </p:nvSpPr>
        <p:spPr>
          <a:xfrm>
            <a:off x="8394300" y="4804800"/>
            <a:ext cx="74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4.OA.A3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1"/>
          <p:cNvSpPr txBox="1">
            <a:spLocks noGrp="1"/>
          </p:cNvSpPr>
          <p:nvPr>
            <p:ph type="title"/>
          </p:nvPr>
        </p:nvSpPr>
        <p:spPr>
          <a:xfrm>
            <a:off x="5238175" y="161025"/>
            <a:ext cx="3702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rgbClr val="38761D"/>
                </a:solidFill>
              </a:rPr>
              <a:t>It’s King Kamehameha Day</a:t>
            </a:r>
            <a:endParaRPr sz="2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rgbClr val="38761D"/>
                </a:solidFill>
              </a:rPr>
              <a:t>In Hawaii!</a:t>
            </a:r>
            <a:endParaRPr sz="2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31"/>
          <p:cNvSpPr txBox="1">
            <a:spLocks noGrp="1"/>
          </p:cNvSpPr>
          <p:nvPr>
            <p:ph type="body" idx="1"/>
          </p:nvPr>
        </p:nvSpPr>
        <p:spPr>
          <a:xfrm>
            <a:off x="5385425" y="1767100"/>
            <a:ext cx="3555300" cy="315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This statue honoring the great King Kamehameha, a warrior, leader, and diplomat is in Oahu and stands over 18 feet tall.</a:t>
            </a: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How many inches is that?</a:t>
            </a: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How many times (think fractions) taller is it than YOU?</a:t>
            </a:r>
            <a:endParaRPr sz="1900">
              <a:solidFill>
                <a:srgbClr val="38761D"/>
              </a:solidFill>
            </a:endParaRPr>
          </a:p>
        </p:txBody>
      </p:sp>
      <p:pic>
        <p:nvPicPr>
          <p:cNvPr id="147" name="Google Shape;14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1"/>
          <p:cNvSpPr txBox="1"/>
          <p:nvPr/>
        </p:nvSpPr>
        <p:spPr>
          <a:xfrm>
            <a:off x="8394300" y="4804800"/>
            <a:ext cx="74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4.NF.B3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body" idx="1"/>
          </p:nvPr>
        </p:nvSpPr>
        <p:spPr>
          <a:xfrm>
            <a:off x="73625" y="273475"/>
            <a:ext cx="1630500" cy="42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1C4587"/>
                </a:solidFill>
              </a:rPr>
              <a:t>How many </a:t>
            </a:r>
            <a:r>
              <a:rPr lang="en" sz="1300" b="1">
                <a:solidFill>
                  <a:srgbClr val="1C4587"/>
                </a:solidFill>
              </a:rPr>
              <a:t>line segments</a:t>
            </a:r>
            <a:r>
              <a:rPr lang="en" sz="1300">
                <a:solidFill>
                  <a:srgbClr val="1C4587"/>
                </a:solidFill>
              </a:rPr>
              <a:t> are needed to make the letter A?            How about the L?</a:t>
            </a:r>
            <a:endParaRPr sz="1300">
              <a:solidFill>
                <a:srgbClr val="1C4587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1C4587"/>
                </a:solidFill>
              </a:rPr>
              <a:t>How many angles are there? Are they </a:t>
            </a:r>
            <a:r>
              <a:rPr lang="en" sz="1300" b="1">
                <a:solidFill>
                  <a:srgbClr val="1C4587"/>
                </a:solidFill>
              </a:rPr>
              <a:t>acute, obtuse, or right </a:t>
            </a:r>
            <a:r>
              <a:rPr lang="en" sz="1300">
                <a:solidFill>
                  <a:srgbClr val="1C4587"/>
                </a:solidFill>
              </a:rPr>
              <a:t>angles? </a:t>
            </a:r>
            <a:endParaRPr sz="1300">
              <a:solidFill>
                <a:srgbClr val="1C4587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1C4587"/>
                </a:solidFill>
              </a:rPr>
              <a:t>ESTIMATE</a:t>
            </a:r>
            <a:r>
              <a:rPr lang="en" sz="1300">
                <a:solidFill>
                  <a:srgbClr val="1C4587"/>
                </a:solidFill>
              </a:rPr>
              <a:t> the sizes of the angles.</a:t>
            </a:r>
            <a:endParaRPr sz="1300">
              <a:solidFill>
                <a:srgbClr val="1C4587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2800"/>
              </a:spcBef>
              <a:spcAft>
                <a:spcPts val="2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1C4587"/>
                </a:solidFill>
              </a:rPr>
              <a:t>Are any of the line segments </a:t>
            </a:r>
            <a:r>
              <a:rPr lang="en" sz="1300" b="1">
                <a:solidFill>
                  <a:srgbClr val="1C4587"/>
                </a:solidFill>
              </a:rPr>
              <a:t>perpendicular</a:t>
            </a:r>
            <a:r>
              <a:rPr lang="en" sz="1300">
                <a:solidFill>
                  <a:srgbClr val="1C4587"/>
                </a:solidFill>
              </a:rPr>
              <a:t>? Are any of the line segments </a:t>
            </a:r>
            <a:r>
              <a:rPr lang="en" sz="1300" b="1">
                <a:solidFill>
                  <a:srgbClr val="1C4587"/>
                </a:solidFill>
              </a:rPr>
              <a:t>parallel</a:t>
            </a:r>
            <a:r>
              <a:rPr lang="en" sz="1300">
                <a:solidFill>
                  <a:srgbClr val="1C4587"/>
                </a:solidFill>
              </a:rPr>
              <a:t>?</a:t>
            </a:r>
            <a:endParaRPr sz="1300">
              <a:solidFill>
                <a:srgbClr val="1C4587"/>
              </a:solidFill>
            </a:endParaRPr>
          </a:p>
        </p:txBody>
      </p:sp>
      <p:pic>
        <p:nvPicPr>
          <p:cNvPr id="154" name="Google Shape;15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7650" y="389176"/>
            <a:ext cx="7343775" cy="42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32"/>
          <p:cNvSpPr txBox="1"/>
          <p:nvPr/>
        </p:nvSpPr>
        <p:spPr>
          <a:xfrm>
            <a:off x="8394300" y="4804800"/>
            <a:ext cx="74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4.MD.C5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3"/>
          <p:cNvSpPr txBox="1">
            <a:spLocks noGrp="1"/>
          </p:cNvSpPr>
          <p:nvPr>
            <p:ph type="body" idx="1"/>
          </p:nvPr>
        </p:nvSpPr>
        <p:spPr>
          <a:xfrm>
            <a:off x="311700" y="85325"/>
            <a:ext cx="8520600" cy="81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B6CB2"/>
                </a:solidFill>
              </a:rPr>
              <a:t>The Franklin Park Zoo is part of Franklin Park, the largest open space in Boston!  The zoo officially opened in October, 1912.  </a:t>
            </a:r>
            <a:endParaRPr sz="1700">
              <a:solidFill>
                <a:srgbClr val="0B6CB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0B6CB2"/>
                </a:solidFill>
              </a:rPr>
              <a:t>How many years has it been open? How did you figure it out?</a:t>
            </a:r>
            <a:endParaRPr>
              <a:solidFill>
                <a:srgbClr val="0B6CB2"/>
              </a:solidFill>
            </a:endParaRPr>
          </a:p>
        </p:txBody>
      </p:sp>
      <p:pic>
        <p:nvPicPr>
          <p:cNvPr id="161" name="Google Shape;16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8375" y="1110250"/>
            <a:ext cx="6981825" cy="394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33"/>
          <p:cNvSpPr txBox="1"/>
          <p:nvPr/>
        </p:nvSpPr>
        <p:spPr>
          <a:xfrm>
            <a:off x="8394300" y="4804800"/>
            <a:ext cx="74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4.NBT.B4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4"/>
          <p:cNvSpPr txBox="1">
            <a:spLocks noGrp="1"/>
          </p:cNvSpPr>
          <p:nvPr>
            <p:ph type="body" idx="1"/>
          </p:nvPr>
        </p:nvSpPr>
        <p:spPr>
          <a:xfrm>
            <a:off x="7442400" y="312050"/>
            <a:ext cx="1560900" cy="425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CC0000"/>
                </a:solidFill>
              </a:rPr>
              <a:t>Happy Flag Day!</a:t>
            </a:r>
            <a:endParaRPr sz="19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What GEOMETRY do you see in our flag?</a:t>
            </a:r>
            <a:endParaRPr sz="1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CC0000"/>
                </a:solidFill>
              </a:rPr>
              <a:t>Estimate the size of the INTERIOR angles in the stars?</a:t>
            </a:r>
            <a:endParaRPr sz="1900">
              <a:solidFill>
                <a:srgbClr val="CC0000"/>
              </a:solidFill>
            </a:endParaRPr>
          </a:p>
        </p:txBody>
      </p:sp>
      <p:pic>
        <p:nvPicPr>
          <p:cNvPr id="168" name="Google Shape;16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49" y="312150"/>
            <a:ext cx="7212624" cy="4256726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34"/>
          <p:cNvSpPr txBox="1"/>
          <p:nvPr/>
        </p:nvSpPr>
        <p:spPr>
          <a:xfrm>
            <a:off x="8394300" y="4804800"/>
            <a:ext cx="74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4.MD.C5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ones go together?</a:t>
            </a:r>
            <a:endParaRPr/>
          </a:p>
        </p:txBody>
      </p:sp>
      <p:graphicFrame>
        <p:nvGraphicFramePr>
          <p:cNvPr id="175" name="Google Shape;175;p35"/>
          <p:cNvGraphicFramePr/>
          <p:nvPr/>
        </p:nvGraphicFramePr>
        <p:xfrm>
          <a:off x="952500" y="1365020"/>
          <a:ext cx="7239000" cy="3203850"/>
        </p:xfrm>
        <a:graphic>
          <a:graphicData uri="http://schemas.openxmlformats.org/drawingml/2006/table">
            <a:tbl>
              <a:tblPr>
                <a:noFill/>
                <a:tableStyleId>{662CDCDB-7866-4772-B4FD-8A3D82EF533A}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019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700" b="1">
                          <a:solidFill>
                            <a:srgbClr val="073763"/>
                          </a:solidFill>
                        </a:rPr>
                        <a:t>0.49</a:t>
                      </a:r>
                      <a:endParaRPr sz="4700" b="1">
                        <a:solidFill>
                          <a:srgbClr val="073763"/>
                        </a:solidFill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700" b="1">
                          <a:solidFill>
                            <a:srgbClr val="073763"/>
                          </a:solidFill>
                        </a:rPr>
                        <a:t>0.51</a:t>
                      </a:r>
                      <a:endParaRPr sz="4700" b="1">
                        <a:solidFill>
                          <a:srgbClr val="073763"/>
                        </a:solidFill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19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700" b="1">
                          <a:solidFill>
                            <a:srgbClr val="073763"/>
                          </a:solidFill>
                        </a:rPr>
                        <a:t>0.46</a:t>
                      </a:r>
                      <a:endParaRPr sz="4700" b="1">
                        <a:solidFill>
                          <a:srgbClr val="073763"/>
                        </a:solidFill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700" b="1">
                          <a:solidFill>
                            <a:srgbClr val="073763"/>
                          </a:solidFill>
                        </a:rPr>
                        <a:t>4.09</a:t>
                      </a:r>
                      <a:endParaRPr sz="4700" b="1">
                        <a:solidFill>
                          <a:srgbClr val="073763"/>
                        </a:solidFill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6" name="Google Shape;176;p35"/>
          <p:cNvSpPr txBox="1"/>
          <p:nvPr/>
        </p:nvSpPr>
        <p:spPr>
          <a:xfrm>
            <a:off x="8394300" y="4804800"/>
            <a:ext cx="74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4.NF.C6</a:t>
            </a:r>
            <a:endParaRPr sz="1000"/>
          </a:p>
        </p:txBody>
      </p:sp>
      <p:sp>
        <p:nvSpPr>
          <p:cNvPr id="177" name="Google Shape;177;p35"/>
          <p:cNvSpPr txBox="1"/>
          <p:nvPr/>
        </p:nvSpPr>
        <p:spPr>
          <a:xfrm>
            <a:off x="1057975" y="1485650"/>
            <a:ext cx="326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78" name="Google Shape;178;p35"/>
          <p:cNvSpPr txBox="1"/>
          <p:nvPr/>
        </p:nvSpPr>
        <p:spPr>
          <a:xfrm>
            <a:off x="4710650" y="1485650"/>
            <a:ext cx="326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B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79" name="Google Shape;179;p35"/>
          <p:cNvSpPr txBox="1"/>
          <p:nvPr/>
        </p:nvSpPr>
        <p:spPr>
          <a:xfrm>
            <a:off x="1057975" y="3101175"/>
            <a:ext cx="326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C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80" name="Google Shape;180;p35"/>
          <p:cNvSpPr txBox="1"/>
          <p:nvPr/>
        </p:nvSpPr>
        <p:spPr>
          <a:xfrm>
            <a:off x="4710650" y="3101175"/>
            <a:ext cx="326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D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6"/>
          <p:cNvSpPr txBox="1">
            <a:spLocks noGrp="1"/>
          </p:cNvSpPr>
          <p:nvPr>
            <p:ph type="body" idx="1"/>
          </p:nvPr>
        </p:nvSpPr>
        <p:spPr>
          <a:xfrm>
            <a:off x="7320800" y="370650"/>
            <a:ext cx="1709400" cy="41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000FF"/>
                </a:solidFill>
              </a:rPr>
              <a:t>What interesting shapes do you see here?</a:t>
            </a:r>
            <a:endParaRPr sz="17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000FF"/>
                </a:solidFill>
              </a:rPr>
              <a:t>Estimate the angle measurements</a:t>
            </a:r>
            <a:endParaRPr sz="17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 b="1">
                <a:solidFill>
                  <a:srgbClr val="0000FF"/>
                </a:solidFill>
              </a:rPr>
              <a:t>Justify your reasoning.</a:t>
            </a:r>
            <a:endParaRPr sz="1700" b="1">
              <a:solidFill>
                <a:srgbClr val="0000FF"/>
              </a:solidFill>
            </a:endParaRPr>
          </a:p>
        </p:txBody>
      </p:sp>
      <p:pic>
        <p:nvPicPr>
          <p:cNvPr id="186" name="Google Shape;18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525" y="112300"/>
            <a:ext cx="7181175" cy="44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6"/>
          <p:cNvSpPr txBox="1"/>
          <p:nvPr/>
        </p:nvSpPr>
        <p:spPr>
          <a:xfrm>
            <a:off x="200625" y="4689050"/>
            <a:ext cx="3362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“Truckin” by William T. Williams (1969)</a:t>
            </a:r>
            <a:endParaRPr sz="1100"/>
          </a:p>
        </p:txBody>
      </p:sp>
      <p:sp>
        <p:nvSpPr>
          <p:cNvPr id="188" name="Google Shape;188;p36"/>
          <p:cNvSpPr txBox="1"/>
          <p:nvPr/>
        </p:nvSpPr>
        <p:spPr>
          <a:xfrm>
            <a:off x="8394300" y="4804800"/>
            <a:ext cx="74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4.G.A2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 txBox="1">
            <a:spLocks noGrp="1"/>
          </p:cNvSpPr>
          <p:nvPr>
            <p:ph type="body" idx="1"/>
          </p:nvPr>
        </p:nvSpPr>
        <p:spPr>
          <a:xfrm>
            <a:off x="6742775" y="377875"/>
            <a:ext cx="2268000" cy="41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274E13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Phillis Wheatley (1753-1784) was a famous poet from Boston.  She was also a slave in a wealthy home in Boston.</a:t>
            </a:r>
            <a:endParaRPr sz="1400" b="1">
              <a:solidFill>
                <a:srgbClr val="274E13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274E13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Her first book was published (by someone else) in 1834.</a:t>
            </a:r>
            <a:endParaRPr sz="1400" b="1">
              <a:solidFill>
                <a:srgbClr val="274E13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274E13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How old would she have been in 1834? </a:t>
            </a:r>
            <a:endParaRPr sz="1400" b="1">
              <a:solidFill>
                <a:srgbClr val="274E13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400" b="1">
                <a:solidFill>
                  <a:srgbClr val="274E13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How long after her death was her poetry published?</a:t>
            </a:r>
            <a:endParaRPr sz="1400" b="1">
              <a:solidFill>
                <a:srgbClr val="274E13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94" name="Google Shape;19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77875"/>
            <a:ext cx="6286500" cy="4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7"/>
          <p:cNvSpPr txBox="1"/>
          <p:nvPr/>
        </p:nvSpPr>
        <p:spPr>
          <a:xfrm>
            <a:off x="223075" y="4568875"/>
            <a:ext cx="51972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333333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Phillis Wheatley Statue on Commonwealth Avenue, Boston by </a:t>
            </a:r>
            <a:r>
              <a:rPr lang="en" sz="900" b="1">
                <a:solidFill>
                  <a:srgbClr val="333333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Meredith Gang Bergmann</a:t>
            </a:r>
            <a:endParaRPr sz="900" b="1">
              <a:solidFill>
                <a:srgbClr val="333333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37"/>
          <p:cNvSpPr txBox="1"/>
          <p:nvPr/>
        </p:nvSpPr>
        <p:spPr>
          <a:xfrm>
            <a:off x="8394300" y="4804800"/>
            <a:ext cx="74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4.NBT.A1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8"/>
          <p:cNvSpPr txBox="1">
            <a:spLocks noGrp="1"/>
          </p:cNvSpPr>
          <p:nvPr>
            <p:ph type="title"/>
          </p:nvPr>
        </p:nvSpPr>
        <p:spPr>
          <a:xfrm>
            <a:off x="2368100" y="445025"/>
            <a:ext cx="646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E06666"/>
                </a:solidFill>
              </a:rPr>
              <a:t>Where’s the Math?</a:t>
            </a:r>
            <a:endParaRPr sz="2900" b="1">
              <a:solidFill>
                <a:srgbClr val="E06666"/>
              </a:solidFill>
            </a:endParaRPr>
          </a:p>
        </p:txBody>
      </p:sp>
      <p:sp>
        <p:nvSpPr>
          <p:cNvPr id="202" name="Google Shape;202;p38"/>
          <p:cNvSpPr txBox="1">
            <a:spLocks noGrp="1"/>
          </p:cNvSpPr>
          <p:nvPr>
            <p:ph type="body" idx="1"/>
          </p:nvPr>
        </p:nvSpPr>
        <p:spPr>
          <a:xfrm>
            <a:off x="2414225" y="1384375"/>
            <a:ext cx="6417900" cy="31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E06666"/>
                </a:solidFill>
              </a:rPr>
              <a:t>How many bars of soap are in this display at Brother’s Market?</a:t>
            </a:r>
            <a:endParaRPr sz="2300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E06666"/>
                </a:solidFill>
              </a:rPr>
              <a:t>How can we use our estimation skills to get really close?</a:t>
            </a:r>
            <a:endParaRPr sz="2300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>
                <a:solidFill>
                  <a:srgbClr val="E06666"/>
                </a:solidFill>
              </a:rPr>
              <a:t>If we want to buy all of them at $2.99 each, how much money do we need?</a:t>
            </a:r>
            <a:endParaRPr sz="2300">
              <a:solidFill>
                <a:srgbClr val="E06666"/>
              </a:solidFill>
            </a:endParaRPr>
          </a:p>
        </p:txBody>
      </p:sp>
      <p:pic>
        <p:nvPicPr>
          <p:cNvPr id="203" name="Google Shape;20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" y="0"/>
            <a:ext cx="181454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8"/>
          <p:cNvSpPr txBox="1"/>
          <p:nvPr/>
        </p:nvSpPr>
        <p:spPr>
          <a:xfrm>
            <a:off x="8394300" y="4804800"/>
            <a:ext cx="74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4.OA.A3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9"/>
          <p:cNvSpPr txBox="1">
            <a:spLocks noGrp="1"/>
          </p:cNvSpPr>
          <p:nvPr>
            <p:ph type="body" idx="1"/>
          </p:nvPr>
        </p:nvSpPr>
        <p:spPr>
          <a:xfrm>
            <a:off x="6998525" y="1152475"/>
            <a:ext cx="1833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300" b="1" i="1">
                <a:solidFill>
                  <a:srgbClr val="5B0F00"/>
                </a:solidFill>
              </a:rPr>
              <a:t>About </a:t>
            </a:r>
            <a:r>
              <a:rPr lang="en" sz="2300" b="1">
                <a:solidFill>
                  <a:srgbClr val="5B0F00"/>
                </a:solidFill>
              </a:rPr>
              <a:t>what fraction of the cake is not cut into slices?</a:t>
            </a:r>
            <a:endParaRPr sz="2300" b="1">
              <a:solidFill>
                <a:srgbClr val="5B0F00"/>
              </a:solidFill>
            </a:endParaRPr>
          </a:p>
        </p:txBody>
      </p:sp>
      <p:pic>
        <p:nvPicPr>
          <p:cNvPr id="210" name="Google Shape;21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9"/>
          <p:cNvSpPr txBox="1"/>
          <p:nvPr/>
        </p:nvSpPr>
        <p:spPr>
          <a:xfrm>
            <a:off x="8394300" y="4804800"/>
            <a:ext cx="74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4.NF.A2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675</Words>
  <Application>Microsoft Macintosh PowerPoint</Application>
  <PresentationFormat>On-screen Show (16:9)</PresentationFormat>
  <Paragraphs>103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Open Sans</vt:lpstr>
      <vt:lpstr>Lato</vt:lpstr>
      <vt:lpstr>Raleway</vt:lpstr>
      <vt:lpstr>Arial</vt:lpstr>
      <vt:lpstr>Simple Light</vt:lpstr>
      <vt:lpstr>Simple Light</vt:lpstr>
      <vt:lpstr>Wowza! Look at that Pride Flag in the  Salt Lake City Pride Parade!</vt:lpstr>
      <vt:lpstr>PowerPoint Presentation</vt:lpstr>
      <vt:lpstr>PowerPoint Presentation</vt:lpstr>
      <vt:lpstr>These Pacman frogs weigh about  8 ounces each.  How many are here?  How much do they weigh altogether?  How many pounds is that?</vt:lpstr>
      <vt:lpstr>Today is Linggo Ng Kalayaan, Independence Day, in the Philippines</vt:lpstr>
      <vt:lpstr>Happy Eid al-Adha!</vt:lpstr>
      <vt:lpstr>It’s King Kamehameha Day In Hawaii! </vt:lpstr>
      <vt:lpstr>PowerPoint Presentation</vt:lpstr>
      <vt:lpstr>PowerPoint Presentation</vt:lpstr>
      <vt:lpstr>PowerPoint Presentation</vt:lpstr>
      <vt:lpstr>Which ones go together?</vt:lpstr>
      <vt:lpstr>PowerPoint Presentation</vt:lpstr>
      <vt:lpstr>PowerPoint Presentation</vt:lpstr>
      <vt:lpstr>Where’s the Math?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2025-06-01T22:09:51Z</dcterms:modified>
</cp:coreProperties>
</file>