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8"/>
      <p:bold r:id="rId19"/>
      <p:italic r:id="rId20"/>
      <p:boldItalic r:id="rId21"/>
    </p:embeddedFont>
    <p:embeddedFont>
      <p:font typeface="Raleway" pitchFamily="2" charset="77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F66C4EB-9EEC-49B0-8B6B-A419A76020FE}">
  <a:tblStyle styleId="{1F66C4EB-9EEC-49B0-8B6B-A419A76020F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f847fe137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f847fe137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2, 2025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is Pride Month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f847fe137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f847fe137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847fe137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847fe137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f847fe137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f847fe137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847fe137_0_3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847fe137_0_3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f847fe137_0_3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5f847fe137_0_3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9, 2025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847fe137_0_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847fe137_0_5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10, 2025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King Kamehameha Day in Hawaii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5f847fe137_0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5f847fe137_0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847fe137_0_4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847fe137_0_4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f847fe137_0_5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f847fe137_0_5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Flag Day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f847fe137_0_6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f847fe137_0_6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16,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f847fe137_0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5f847fe137_0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f847fe137_0_8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f847fe137_0_8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Juneteenth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847fe137_0_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f847fe137_0_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f847fe137_0_8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5f847fe137_0_8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23, 2025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Day of School!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indmasa.com/artist/okuda-san-migue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89375" y="213600"/>
            <a:ext cx="673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0000FF"/>
                </a:solidFill>
              </a:rPr>
              <a:t>Wow! Look at that Pride Flag in Budapest!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057850" y="875675"/>
            <a:ext cx="1967100" cy="41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The dimensions of this flag are   12 meters by 35 meters.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is the perimeter?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is the area?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50" y="875675"/>
            <a:ext cx="6850224" cy="41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393675" y="4800050"/>
            <a:ext cx="75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3.MD.D8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3975950"/>
            <a:ext cx="8520600" cy="5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0B5394"/>
                </a:solidFill>
              </a:rPr>
              <a:t>What do you notice? What do you wonder?</a:t>
            </a:r>
            <a:endParaRPr sz="17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0B5394"/>
                </a:solidFill>
              </a:rPr>
              <a:t>What is a good name for this line plot?</a:t>
            </a:r>
            <a:endParaRPr b="1">
              <a:solidFill>
                <a:srgbClr val="0B5394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157900" cy="3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/>
          <p:nvPr/>
        </p:nvSpPr>
        <p:spPr>
          <a:xfrm>
            <a:off x="6035150" y="3482850"/>
            <a:ext cx="2974800" cy="1375200"/>
          </a:xfrm>
          <a:prstGeom prst="wedgeEllipseCallout">
            <a:avLst>
              <a:gd name="adj1" fmla="val -47527"/>
              <a:gd name="adj2" fmla="val -49291"/>
            </a:avLst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this graph could talk,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would it say?</a:t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0" y="4804800"/>
            <a:ext cx="757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3.MD.B4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ones go together?</a:t>
            </a:r>
            <a:endParaRPr/>
          </a:p>
        </p:txBody>
      </p:sp>
      <p:graphicFrame>
        <p:nvGraphicFramePr>
          <p:cNvPr id="71" name="Google Shape;71;p15"/>
          <p:cNvGraphicFramePr/>
          <p:nvPr/>
        </p:nvGraphicFramePr>
        <p:xfrm>
          <a:off x="311700" y="1152450"/>
          <a:ext cx="8520600" cy="3596000"/>
        </p:xfrm>
        <a:graphic>
          <a:graphicData uri="http://schemas.openxmlformats.org/drawingml/2006/table">
            <a:tbl>
              <a:tblPr>
                <a:noFill/>
                <a:tableStyleId>{1F66C4EB-9EEC-49B0-8B6B-A419A76020FE}</a:tableStyleId>
              </a:tblPr>
              <a:tblGrid>
                <a:gridCol w="426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9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375" y="1329952"/>
            <a:ext cx="3241700" cy="155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1425" y="3095101"/>
            <a:ext cx="2065450" cy="14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/>
          <p:nvPr/>
        </p:nvSpPr>
        <p:spPr>
          <a:xfrm>
            <a:off x="49129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51283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57745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/>
          <p:cNvSpPr/>
          <p:nvPr/>
        </p:nvSpPr>
        <p:spPr>
          <a:xfrm>
            <a:off x="55591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53437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5"/>
          <p:cNvSpPr/>
          <p:nvPr/>
        </p:nvSpPr>
        <p:spPr>
          <a:xfrm>
            <a:off x="66361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5"/>
          <p:cNvSpPr/>
          <p:nvPr/>
        </p:nvSpPr>
        <p:spPr>
          <a:xfrm>
            <a:off x="64207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62053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5"/>
          <p:cNvSpPr/>
          <p:nvPr/>
        </p:nvSpPr>
        <p:spPr>
          <a:xfrm>
            <a:off x="59899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51283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5"/>
          <p:cNvSpPr/>
          <p:nvPr/>
        </p:nvSpPr>
        <p:spPr>
          <a:xfrm>
            <a:off x="49129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68515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5"/>
          <p:cNvSpPr/>
          <p:nvPr/>
        </p:nvSpPr>
        <p:spPr>
          <a:xfrm>
            <a:off x="57745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5"/>
          <p:cNvSpPr/>
          <p:nvPr/>
        </p:nvSpPr>
        <p:spPr>
          <a:xfrm>
            <a:off x="55591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5"/>
          <p:cNvSpPr/>
          <p:nvPr/>
        </p:nvSpPr>
        <p:spPr>
          <a:xfrm>
            <a:off x="53437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5"/>
          <p:cNvSpPr/>
          <p:nvPr/>
        </p:nvSpPr>
        <p:spPr>
          <a:xfrm>
            <a:off x="64207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5"/>
          <p:cNvSpPr/>
          <p:nvPr/>
        </p:nvSpPr>
        <p:spPr>
          <a:xfrm>
            <a:off x="62053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5"/>
          <p:cNvSpPr/>
          <p:nvPr/>
        </p:nvSpPr>
        <p:spPr>
          <a:xfrm>
            <a:off x="59899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5"/>
          <p:cNvSpPr/>
          <p:nvPr/>
        </p:nvSpPr>
        <p:spPr>
          <a:xfrm>
            <a:off x="68515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5"/>
          <p:cNvSpPr/>
          <p:nvPr/>
        </p:nvSpPr>
        <p:spPr>
          <a:xfrm>
            <a:off x="66361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5"/>
          <p:cNvSpPr/>
          <p:nvPr/>
        </p:nvSpPr>
        <p:spPr>
          <a:xfrm>
            <a:off x="7066950" y="1545825"/>
            <a:ext cx="215400" cy="207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5"/>
          <p:cNvSpPr/>
          <p:nvPr/>
        </p:nvSpPr>
        <p:spPr>
          <a:xfrm>
            <a:off x="7066950" y="1753425"/>
            <a:ext cx="215400" cy="207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/>
          <p:nvPr/>
        </p:nvSpPr>
        <p:spPr>
          <a:xfrm>
            <a:off x="7282350" y="1545825"/>
            <a:ext cx="215400" cy="207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5"/>
          <p:cNvSpPr/>
          <p:nvPr/>
        </p:nvSpPr>
        <p:spPr>
          <a:xfrm>
            <a:off x="7282350" y="1753425"/>
            <a:ext cx="215400" cy="207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0671" y="3092175"/>
            <a:ext cx="1547679" cy="15546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/>
        </p:nvSpPr>
        <p:spPr>
          <a:xfrm>
            <a:off x="8484300" y="480005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3.G.A2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6681250" y="185000"/>
            <a:ext cx="2151000" cy="43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Franklin Park in Boston is beautiful!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 It was established in 1890.  How old is the park?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274E13"/>
                </a:solidFill>
              </a:rPr>
              <a:t>How did you solve it?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334125" cy="47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 txBox="1"/>
          <p:nvPr/>
        </p:nvSpPr>
        <p:spPr>
          <a:xfrm>
            <a:off x="8393675" y="4800050"/>
            <a:ext cx="75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147275" y="385200"/>
            <a:ext cx="3738600" cy="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Today is Linggo Ng Kalayaan, Independence Day, in the Philippines.</a:t>
            </a:r>
            <a:endParaRPr sz="3600"/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147275" y="1903325"/>
            <a:ext cx="3738600" cy="266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The Republic of the Philippines declared independence from Spain in 1898.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How long ago was 1898?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Let’s share our strategies!</a:t>
            </a:r>
            <a:endParaRPr sz="1900">
              <a:solidFill>
                <a:srgbClr val="CC0000"/>
              </a:solidFill>
            </a:endParaRPr>
          </a:p>
        </p:txBody>
      </p:sp>
      <p:pic>
        <p:nvPicPr>
          <p:cNvPr id="113" name="Google Shape;11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 txBox="1"/>
          <p:nvPr/>
        </p:nvSpPr>
        <p:spPr>
          <a:xfrm>
            <a:off x="0" y="4804800"/>
            <a:ext cx="75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152425" y="139150"/>
            <a:ext cx="882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rPr lang="en" sz="2900" b="1">
                <a:solidFill>
                  <a:srgbClr val="BF9000"/>
                </a:solidFill>
              </a:rPr>
              <a:t>Happy Eid al-Adha!</a:t>
            </a:r>
            <a:endParaRPr sz="3800">
              <a:solidFill>
                <a:srgbClr val="BF9000"/>
              </a:solidFill>
            </a:endParaRPr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1"/>
          </p:nvPr>
        </p:nvSpPr>
        <p:spPr>
          <a:xfrm>
            <a:off x="215250" y="940325"/>
            <a:ext cx="8870700" cy="9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BF9000"/>
                </a:solidFill>
              </a:rPr>
              <a:t>Estimate how many sweets are on each tray? How many altogether?</a:t>
            </a:r>
            <a:br>
              <a:rPr lang="en" sz="1700">
                <a:solidFill>
                  <a:srgbClr val="BF9000"/>
                </a:solidFill>
              </a:rPr>
            </a:br>
            <a:r>
              <a:rPr lang="en" sz="1700">
                <a:solidFill>
                  <a:srgbClr val="BF9000"/>
                </a:solidFill>
              </a:rPr>
              <a:t>How can we use our math knowledge to come close?</a:t>
            </a:r>
            <a:br>
              <a:rPr lang="en" sz="1700">
                <a:solidFill>
                  <a:srgbClr val="BF9000"/>
                </a:solidFill>
              </a:rPr>
            </a:br>
            <a:r>
              <a:rPr lang="en" sz="1700">
                <a:solidFill>
                  <a:srgbClr val="BF9000"/>
                </a:solidFill>
              </a:rPr>
              <a:t>Create an equation to match your mathematical thinking.</a:t>
            </a:r>
            <a:endParaRPr sz="1700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1" name="Google Shape;121;p18" title="Screenshot 2025-06-01 at 4.35.4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23064"/>
            <a:ext cx="9144001" cy="312043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8"/>
          <p:cNvSpPr txBox="1"/>
          <p:nvPr/>
        </p:nvSpPr>
        <p:spPr>
          <a:xfrm>
            <a:off x="8393675" y="4800050"/>
            <a:ext cx="75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3.OA.D8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>
            <a:spLocks noGrp="1"/>
          </p:cNvSpPr>
          <p:nvPr>
            <p:ph type="title"/>
          </p:nvPr>
        </p:nvSpPr>
        <p:spPr>
          <a:xfrm>
            <a:off x="3807650" y="140000"/>
            <a:ext cx="514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38761D"/>
                </a:solidFill>
              </a:rPr>
              <a:t>It’s King Kamehameha Day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38761D"/>
                </a:solidFill>
              </a:rPr>
              <a:t>In Hawaii!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body" idx="1"/>
          </p:nvPr>
        </p:nvSpPr>
        <p:spPr>
          <a:xfrm>
            <a:off x="3865400" y="1283250"/>
            <a:ext cx="5082600" cy="3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This statue in Kapaau honors Hawaii’s grandest king.  A great warrior, diplomat, and leader King Kamehameha united the Hawaiian Islands into one royal kingdom.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Historians believe King Kamehameha was born in 1758.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How long ago was that?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Write an equation to match your thinking, and solve it!</a:t>
            </a:r>
            <a:endParaRPr sz="1900">
              <a:solidFill>
                <a:srgbClr val="0B5394"/>
              </a:solidFill>
            </a:endParaRPr>
          </a:p>
        </p:txBody>
      </p:sp>
      <p:pic>
        <p:nvPicPr>
          <p:cNvPr id="129" name="Google Shape;12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1"/>
            <a:ext cx="359735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9"/>
          <p:cNvSpPr txBox="1"/>
          <p:nvPr/>
        </p:nvSpPr>
        <p:spPr>
          <a:xfrm>
            <a:off x="8330575" y="4800050"/>
            <a:ext cx="81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>
            <a:spLocks noGrp="1"/>
          </p:cNvSpPr>
          <p:nvPr>
            <p:ph type="body" idx="1"/>
          </p:nvPr>
        </p:nvSpPr>
        <p:spPr>
          <a:xfrm>
            <a:off x="4328625" y="454100"/>
            <a:ext cx="45036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783F04"/>
                </a:solidFill>
              </a:rPr>
              <a:t>This 12 foot tall pear sits in the middle of Everett Square in Dorchester.</a:t>
            </a:r>
            <a:endParaRPr sz="29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783F04"/>
                </a:solidFill>
              </a:rPr>
              <a:t>How many times taller is the pear than you?</a:t>
            </a:r>
            <a:endParaRPr sz="3000">
              <a:solidFill>
                <a:srgbClr val="783F04"/>
              </a:solidFill>
            </a:endParaRPr>
          </a:p>
        </p:txBody>
      </p:sp>
      <p:pic>
        <p:nvPicPr>
          <p:cNvPr id="136" name="Google Shape;13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700"/>
            <a:ext cx="39651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 txBox="1"/>
          <p:nvPr/>
        </p:nvSpPr>
        <p:spPr>
          <a:xfrm>
            <a:off x="8414725" y="4800050"/>
            <a:ext cx="72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3.OA.B6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700" y="77375"/>
            <a:ext cx="7990600" cy="489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3100" y="256713"/>
            <a:ext cx="5257800" cy="120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8484300" y="480005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3.NF.A3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>
            <a:spLocks noGrp="1"/>
          </p:cNvSpPr>
          <p:nvPr>
            <p:ph type="body" idx="1"/>
          </p:nvPr>
        </p:nvSpPr>
        <p:spPr>
          <a:xfrm>
            <a:off x="7473150" y="312050"/>
            <a:ext cx="1530000" cy="42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990000"/>
                </a:solidFill>
              </a:rPr>
              <a:t>Happy Flag Day!</a:t>
            </a:r>
            <a:endParaRPr sz="17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00"/>
                </a:solidFill>
              </a:rPr>
              <a:t>Where do you see an array here?</a:t>
            </a:r>
            <a:endParaRPr sz="17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990000"/>
                </a:solidFill>
              </a:rPr>
              <a:t>Can you write a number sentence using addition AND multiplication to match your thinking?</a:t>
            </a:r>
            <a:endParaRPr sz="1700">
              <a:solidFill>
                <a:srgbClr val="990000"/>
              </a:solidFill>
            </a:endParaRPr>
          </a:p>
        </p:txBody>
      </p:sp>
      <p:pic>
        <p:nvPicPr>
          <p:cNvPr id="150" name="Google Shape;15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49" y="312150"/>
            <a:ext cx="7212624" cy="425672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2"/>
          <p:cNvSpPr txBox="1"/>
          <p:nvPr/>
        </p:nvSpPr>
        <p:spPr>
          <a:xfrm>
            <a:off x="0" y="4804800"/>
            <a:ext cx="767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>
            <a:spLocks noGrp="1"/>
          </p:cNvSpPr>
          <p:nvPr>
            <p:ph type="body" idx="1"/>
          </p:nvPr>
        </p:nvSpPr>
        <p:spPr>
          <a:xfrm>
            <a:off x="230750" y="330575"/>
            <a:ext cx="2398800" cy="42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Wow... and Yum! 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What interesting shapes do we see in this photo from the Shuk in Jerusalem?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Can we ESTIMATE how many of each sweet we see here?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How can we use MATH to help get really close?</a:t>
            </a:r>
            <a:endParaRPr sz="1900">
              <a:solidFill>
                <a:srgbClr val="274E13"/>
              </a:solidFill>
            </a:endParaRPr>
          </a:p>
        </p:txBody>
      </p:sp>
      <p:pic>
        <p:nvPicPr>
          <p:cNvPr id="157" name="Google Shape;15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4025" y="330575"/>
            <a:ext cx="6119925" cy="458994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3"/>
          <p:cNvSpPr txBox="1"/>
          <p:nvPr/>
        </p:nvSpPr>
        <p:spPr>
          <a:xfrm>
            <a:off x="0" y="4804800"/>
            <a:ext cx="74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3.NBT.A1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>
            <a:spLocks noGrp="1"/>
          </p:cNvSpPr>
          <p:nvPr>
            <p:ph type="title"/>
          </p:nvPr>
        </p:nvSpPr>
        <p:spPr>
          <a:xfrm>
            <a:off x="311700" y="-68725"/>
            <a:ext cx="8520600" cy="3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4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rgbClr val="33244A"/>
                </a:solidFill>
                <a:highlight>
                  <a:srgbClr val="FFFFFF"/>
                </a:highlight>
              </a:rPr>
              <a:t>The Terracotta Army, Xi'an  </a:t>
            </a:r>
            <a:r>
              <a:rPr lang="en" sz="1700">
                <a:solidFill>
                  <a:srgbClr val="33244A"/>
                </a:solidFill>
                <a:highlight>
                  <a:srgbClr val="FFFFFF"/>
                </a:highlight>
              </a:rPr>
              <a:t>秦陵兵马俑</a:t>
            </a:r>
            <a:endParaRPr sz="3000">
              <a:solidFill>
                <a:srgbClr val="33244A"/>
              </a:solidFill>
            </a:endParaRPr>
          </a:p>
        </p:txBody>
      </p:sp>
      <p:sp>
        <p:nvSpPr>
          <p:cNvPr id="164" name="Google Shape;164;p24"/>
          <p:cNvSpPr txBox="1">
            <a:spLocks noGrp="1"/>
          </p:cNvSpPr>
          <p:nvPr>
            <p:ph type="body" idx="1"/>
          </p:nvPr>
        </p:nvSpPr>
        <p:spPr>
          <a:xfrm>
            <a:off x="6804275" y="254125"/>
            <a:ext cx="2106600" cy="32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45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highlight>
                  <a:srgbClr val="FFFFFF"/>
                </a:highlight>
              </a:rPr>
              <a:t>The Qin Tomb Terracotta Warriors and Horses in Xian China features a whole army of </a:t>
            </a:r>
            <a:r>
              <a:rPr lang="en" sz="1700" b="1" i="1">
                <a:solidFill>
                  <a:schemeClr val="dk1"/>
                </a:solidFill>
                <a:highlight>
                  <a:srgbClr val="FFFFFF"/>
                </a:highlight>
              </a:rPr>
              <a:t>about</a:t>
            </a:r>
            <a:r>
              <a:rPr lang="en" sz="1700" b="1">
                <a:solidFill>
                  <a:schemeClr val="dk1"/>
                </a:solidFill>
                <a:highlight>
                  <a:srgbClr val="FFFFFF"/>
                </a:highlight>
              </a:rPr>
              <a:t> 8,000 life sized figures.</a:t>
            </a:r>
            <a:endParaRPr sz="17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25000"/>
              </a:lnSpc>
              <a:spcBef>
                <a:spcPts val="45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highlight>
                  <a:srgbClr val="FFFFFF"/>
                </a:highlight>
              </a:rPr>
              <a:t>What MIGHT the actual number be?</a:t>
            </a:r>
            <a:endParaRPr sz="17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4500"/>
              </a:spcBef>
              <a:spcAft>
                <a:spcPts val="1500"/>
              </a:spcAft>
              <a:buNone/>
            </a:pPr>
            <a:endParaRPr sz="15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65" name="Google Shape;16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961525"/>
            <a:ext cx="6379475" cy="394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4"/>
          <p:cNvSpPr txBox="1"/>
          <p:nvPr/>
        </p:nvSpPr>
        <p:spPr>
          <a:xfrm>
            <a:off x="8393675" y="4800050"/>
            <a:ext cx="75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3.NBT.A1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 txBox="1">
            <a:spLocks noGrp="1"/>
          </p:cNvSpPr>
          <p:nvPr>
            <p:ph type="body" idx="1"/>
          </p:nvPr>
        </p:nvSpPr>
        <p:spPr>
          <a:xfrm>
            <a:off x="6742775" y="377875"/>
            <a:ext cx="2268000" cy="41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Phillis Wheatley </a:t>
            </a: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(1753-1784) was a famous poet from Boston.  She was also a slave in a wealthy home in Boston.</a:t>
            </a:r>
            <a:endParaRPr sz="1400" b="1">
              <a:solidFill>
                <a:srgbClr val="81818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Her first book was published (by someone else) in </a:t>
            </a:r>
            <a:r>
              <a:rPr lang="en" sz="1400" b="1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1834</a:t>
            </a: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.</a:t>
            </a:r>
            <a:endParaRPr sz="1400" b="1">
              <a:solidFill>
                <a:srgbClr val="81818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How old would she have been in 1834? </a:t>
            </a:r>
            <a:endParaRPr sz="1400" b="1">
              <a:solidFill>
                <a:srgbClr val="81818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How long after her death was her poetry published?</a:t>
            </a:r>
            <a:endParaRPr sz="1400" b="1">
              <a:solidFill>
                <a:srgbClr val="81818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2" name="Google Shape;17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77875"/>
            <a:ext cx="628650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5"/>
          <p:cNvSpPr txBox="1"/>
          <p:nvPr/>
        </p:nvSpPr>
        <p:spPr>
          <a:xfrm>
            <a:off x="223075" y="4568875"/>
            <a:ext cx="51972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33333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Phillis Wheatley Statue on Commonwealth Avenue, Boston by </a:t>
            </a:r>
            <a:r>
              <a:rPr lang="en" sz="900" b="1">
                <a:solidFill>
                  <a:srgbClr val="333333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Meredith Gang Bergmann</a:t>
            </a:r>
            <a:endParaRPr sz="900" b="1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5"/>
          <p:cNvSpPr txBox="1"/>
          <p:nvPr/>
        </p:nvSpPr>
        <p:spPr>
          <a:xfrm>
            <a:off x="8404200" y="4800050"/>
            <a:ext cx="739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 txBox="1">
            <a:spLocks noGrp="1"/>
          </p:cNvSpPr>
          <p:nvPr>
            <p:ph type="title"/>
          </p:nvPr>
        </p:nvSpPr>
        <p:spPr>
          <a:xfrm>
            <a:off x="311700" y="91225"/>
            <a:ext cx="8520600" cy="9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51C75"/>
                </a:solidFill>
              </a:rPr>
              <a:t>What interesting shapes can we find in this Boston mural by </a:t>
            </a:r>
            <a:r>
              <a:rPr lang="en" sz="1700" b="1">
                <a:solidFill>
                  <a:srgbClr val="351C75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Okuda San Miguel</a:t>
            </a:r>
            <a:r>
              <a:rPr lang="en" sz="1700" b="1">
                <a:solidFill>
                  <a:srgbClr val="351C75"/>
                </a:solidFill>
                <a:highlight>
                  <a:srgbClr val="FFFFFF"/>
                </a:highlight>
              </a:rPr>
              <a:t>? Sketch one of the shapes.</a:t>
            </a:r>
            <a:endParaRPr sz="1700"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51C75"/>
                </a:solidFill>
                <a:highlight>
                  <a:srgbClr val="FFFFFF"/>
                </a:highlight>
              </a:rPr>
              <a:t>Now sketch a shape that is the SAME in one way and DIFFERENT in another way.</a:t>
            </a:r>
            <a:endParaRPr sz="1700"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4C1130"/>
              </a:solidFill>
            </a:endParaRPr>
          </a:p>
        </p:txBody>
      </p:sp>
      <p:pic>
        <p:nvPicPr>
          <p:cNvPr id="180" name="Google Shape;18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205100"/>
            <a:ext cx="8403427" cy="380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6"/>
          <p:cNvSpPr txBox="1"/>
          <p:nvPr/>
        </p:nvSpPr>
        <p:spPr>
          <a:xfrm>
            <a:off x="8055425" y="466795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"/>
          <p:cNvSpPr txBox="1">
            <a:spLocks noGrp="1"/>
          </p:cNvSpPr>
          <p:nvPr>
            <p:ph type="body" idx="1"/>
          </p:nvPr>
        </p:nvSpPr>
        <p:spPr>
          <a:xfrm>
            <a:off x="6680350" y="403350"/>
            <a:ext cx="2309100" cy="43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00FF"/>
                </a:solidFill>
              </a:rPr>
              <a:t>This abstract painting by Marie Demery has a lot of interesting shapes hidden inside.</a:t>
            </a:r>
            <a:endParaRPr sz="1900" b="1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00FF"/>
                </a:solidFill>
              </a:rPr>
              <a:t>Describe some of the shapes using their attributes.</a:t>
            </a:r>
            <a:endParaRPr sz="1900" b="1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FF00FF"/>
                </a:solidFill>
              </a:rPr>
              <a:t>How would you classify them?</a:t>
            </a:r>
            <a:endParaRPr sz="1900" b="1">
              <a:solidFill>
                <a:srgbClr val="FF00FF"/>
              </a:solidFill>
            </a:endParaRPr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639779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7"/>
          <p:cNvSpPr txBox="1"/>
          <p:nvPr/>
        </p:nvSpPr>
        <p:spPr>
          <a:xfrm>
            <a:off x="8484300" y="480005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618</Words>
  <Application>Microsoft Macintosh PowerPoint</Application>
  <PresentationFormat>On-screen Show (16:9)</PresentationFormat>
  <Paragraphs>79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Open Sans</vt:lpstr>
      <vt:lpstr>Raleway</vt:lpstr>
      <vt:lpstr>Arial</vt:lpstr>
      <vt:lpstr>Simple Light</vt:lpstr>
      <vt:lpstr>Wow! Look at that Pride Flag in Budapest!</vt:lpstr>
      <vt:lpstr>PowerPoint Presentation</vt:lpstr>
      <vt:lpstr>Which ones go together?</vt:lpstr>
      <vt:lpstr>PowerPoint Presentation</vt:lpstr>
      <vt:lpstr>Today is Linggo Ng Kalayaan, Independence Day, in the Philippines.</vt:lpstr>
      <vt:lpstr>Happy Eid al-Adha!</vt:lpstr>
      <vt:lpstr>It’s King Kamehameha Day In Hawaii! </vt:lpstr>
      <vt:lpstr>PowerPoint Presentation</vt:lpstr>
      <vt:lpstr>PowerPoint Presentation</vt:lpstr>
      <vt:lpstr>PowerPoint Presentation</vt:lpstr>
      <vt:lpstr>PowerPoint Presentation</vt:lpstr>
      <vt:lpstr>The Terracotta Army, Xi'an  秦陵兵马俑</vt:lpstr>
      <vt:lpstr>PowerPoint Presentation</vt:lpstr>
      <vt:lpstr>What interesting shapes can we find in this Boston mural by Okuda San Miguel? Sketch one of the shapes. Now sketch a shape that is the SAME in one way and DIFFERENT in another way.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2025-06-01T22:07:53Z</dcterms:modified>
</cp:coreProperties>
</file>