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97B6F9-7379-4839-BF52-F49C4B6848DD}">
  <a:tblStyle styleId="{2497B6F9-7379-4839-BF52-F49C4B6848D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671825a5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671825a5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f671825a5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f671825a5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671825a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671825a5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f671825a5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f671825a5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f671825a5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f671825a5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671825a5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671825a5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9,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671825a5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671825a5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f671825a5_0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f671825a5_0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f671825a5_0_3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f671825a5_0_3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671825a5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671825a5_0_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671825a5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f671825a5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16,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671825a5_0_5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671825a5_0_5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f671825a5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f671825a5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 2025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f671825a5_0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f671825a5_0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f671825a5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f671825a5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23,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Day of School!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216925" y="171550"/>
            <a:ext cx="668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 sz="2300" b="1">
                <a:solidFill>
                  <a:srgbClr val="38761D"/>
                </a:solidFill>
              </a:rPr>
              <a:t>Wow! Look at all of the balloons at this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 sz="2300" b="1">
                <a:solidFill>
                  <a:srgbClr val="38761D"/>
                </a:solidFill>
              </a:rPr>
              <a:t>Pride Parade in Vienna, Austria!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6901825" y="1113550"/>
            <a:ext cx="2123100" cy="37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There are over 100 balloons in the “I” letter in PRIDE!</a:t>
            </a:r>
            <a:endParaRPr sz="17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So what is possible?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45F06"/>
                </a:solidFill>
              </a:rPr>
              <a:t>How many might there be altogether?</a:t>
            </a:r>
            <a:endParaRPr sz="1700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Create some fun equations to show your mathematical thinking!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01" name="Google Shape;1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00" y="1220149"/>
            <a:ext cx="6727350" cy="378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5"/>
          <p:cNvSpPr txBox="1"/>
          <p:nvPr/>
        </p:nvSpPr>
        <p:spPr>
          <a:xfrm>
            <a:off x="90500" y="4625975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5279450" y="101975"/>
            <a:ext cx="3772800" cy="9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Happy National </a:t>
            </a:r>
            <a:endParaRPr sz="292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Egg Day!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1"/>
          </p:nvPr>
        </p:nvSpPr>
        <p:spPr>
          <a:xfrm>
            <a:off x="5279450" y="1597425"/>
            <a:ext cx="3727200" cy="29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3C47D"/>
                </a:solidFill>
              </a:rPr>
              <a:t>How many eggs in these cartons?</a:t>
            </a:r>
            <a:endParaRPr sz="2300">
              <a:solidFill>
                <a:srgbClr val="93C47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93C47D"/>
                </a:solidFill>
              </a:rPr>
              <a:t>Let’s create some fun equations to match our math thinking!</a:t>
            </a:r>
            <a:endParaRPr sz="2300">
              <a:solidFill>
                <a:srgbClr val="93C47D"/>
              </a:solidFill>
            </a:endParaRPr>
          </a:p>
        </p:txBody>
      </p:sp>
      <p:pic>
        <p:nvPicPr>
          <p:cNvPr id="109" name="Google Shape;1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6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311700" y="332100"/>
            <a:ext cx="8520600" cy="6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/>
              <a:t>Which ones go together?</a:t>
            </a:r>
            <a:endParaRPr sz="2900" dirty="0"/>
          </a:p>
        </p:txBody>
      </p:sp>
      <p:graphicFrame>
        <p:nvGraphicFramePr>
          <p:cNvPr id="116" name="Google Shape;116;p27"/>
          <p:cNvGraphicFramePr/>
          <p:nvPr>
            <p:extLst>
              <p:ext uri="{D42A27DB-BD31-4B8C-83A1-F6EECF244321}">
                <p14:modId xmlns:p14="http://schemas.microsoft.com/office/powerpoint/2010/main" val="4179518877"/>
              </p:ext>
            </p:extLst>
          </p:nvPr>
        </p:nvGraphicFramePr>
        <p:xfrm>
          <a:off x="952500" y="1152470"/>
          <a:ext cx="7239000" cy="3664750"/>
        </p:xfrm>
        <a:graphic>
          <a:graphicData uri="http://schemas.openxmlformats.org/drawingml/2006/table">
            <a:tbl>
              <a:tblPr>
                <a:noFill/>
                <a:tableStyleId>{2497B6F9-7379-4839-BF52-F49C4B6848DD}</a:tableStyleId>
              </a:tblPr>
              <a:tblGrid>
                <a:gridCol w="358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A</a:t>
                      </a:r>
                      <a:endParaRPr dirty="0"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B</a:t>
                      </a:r>
                      <a:endParaRPr dirty="0"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C</a:t>
                      </a:r>
                      <a:endParaRPr dirty="0"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D</a:t>
                      </a:r>
                      <a:endParaRPr dirty="0"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7" name="Google Shape;1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6825" y="3287036"/>
            <a:ext cx="3400500" cy="128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4825" y="1244975"/>
            <a:ext cx="1673374" cy="167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2674" y="1244975"/>
            <a:ext cx="1673375" cy="166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4825" y="3048076"/>
            <a:ext cx="1673375" cy="167339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2.MD.C7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body" idx="1"/>
          </p:nvPr>
        </p:nvSpPr>
        <p:spPr>
          <a:xfrm>
            <a:off x="4303075" y="694550"/>
            <a:ext cx="4529100" cy="3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An average cow weighs about 1,200 pounds. That’s big number!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Can you write a number sentence that equals 1,200?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27" name="Google Shape;1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75" y="48138"/>
            <a:ext cx="3940650" cy="504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/>
          <p:nvPr/>
        </p:nvSpPr>
        <p:spPr>
          <a:xfrm>
            <a:off x="8454425" y="4804800"/>
            <a:ext cx="68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title"/>
          </p:nvPr>
        </p:nvSpPr>
        <p:spPr>
          <a:xfrm>
            <a:off x="147275" y="385200"/>
            <a:ext cx="3738600" cy="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FF"/>
                </a:solidFill>
              </a:rPr>
              <a:t>Today is Linggo Ng Kalayaan, Independence Day, in the Philippines.</a:t>
            </a:r>
            <a:endParaRPr sz="3600"/>
          </a:p>
        </p:txBody>
      </p:sp>
      <p:sp>
        <p:nvSpPr>
          <p:cNvPr id="134" name="Google Shape;134;p29"/>
          <p:cNvSpPr txBox="1">
            <a:spLocks noGrp="1"/>
          </p:cNvSpPr>
          <p:nvPr>
            <p:ph type="body" idx="1"/>
          </p:nvPr>
        </p:nvSpPr>
        <p:spPr>
          <a:xfrm>
            <a:off x="147275" y="1903325"/>
            <a:ext cx="3738600" cy="26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The Republic of the Philippines declared independence from Spain in 1898.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long ago was 1898?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Let’s share our strategies!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152425" y="139150"/>
            <a:ext cx="6741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BF9000"/>
                </a:solidFill>
              </a:rPr>
              <a:t>Happy Eid al-Adha!</a:t>
            </a:r>
            <a:endParaRPr sz="3800">
              <a:solidFill>
                <a:srgbClr val="BF9000"/>
              </a:solidFill>
            </a:endParaRPr>
          </a:p>
        </p:txBody>
      </p:sp>
      <p:sp>
        <p:nvSpPr>
          <p:cNvPr id="142" name="Google Shape;142;p30"/>
          <p:cNvSpPr txBox="1">
            <a:spLocks noGrp="1"/>
          </p:cNvSpPr>
          <p:nvPr>
            <p:ph type="body" idx="1"/>
          </p:nvPr>
        </p:nvSpPr>
        <p:spPr>
          <a:xfrm>
            <a:off x="6978850" y="940325"/>
            <a:ext cx="2107200" cy="3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BF9000"/>
                </a:solidFill>
              </a:rPr>
              <a:t>This baker in Lebanon is preparing sweets for the holiday.</a:t>
            </a:r>
            <a:endParaRPr sz="1700" i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Estimate how many maamoul cookies are on each tray?</a:t>
            </a:r>
            <a:endParaRPr sz="170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How can we use our math knowledge to come close?</a:t>
            </a:r>
            <a:endParaRPr sz="170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3" name="Google Shape;1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0325"/>
            <a:ext cx="6740950" cy="404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0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>
            <a:off x="7194600" y="229750"/>
            <a:ext cx="1830300" cy="46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Ice cream at         Dairy Joy!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8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</a:rPr>
              <a:t>The smallest cone is $2.50 and the largest one is </a:t>
            </a:r>
            <a:r>
              <a:rPr lang="en" b="1">
                <a:solidFill>
                  <a:srgbClr val="990000"/>
                </a:solidFill>
              </a:rPr>
              <a:t>TWICE</a:t>
            </a:r>
            <a:r>
              <a:rPr lang="en">
                <a:solidFill>
                  <a:srgbClr val="990000"/>
                </a:solidFill>
              </a:rPr>
              <a:t> as much.</a:t>
            </a:r>
            <a:endParaRPr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990000"/>
                </a:solidFill>
              </a:rPr>
              <a:t>What might the middle two sizes cost?</a:t>
            </a:r>
            <a:endParaRPr>
              <a:solidFill>
                <a:srgbClr val="990000"/>
              </a:solidFill>
            </a:endParaRPr>
          </a:p>
        </p:txBody>
      </p:sp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950" y="229754"/>
            <a:ext cx="6924230" cy="462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1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1150" y="69171"/>
            <a:ext cx="3930200" cy="279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2"/>
          <p:cNvSpPr txBox="1"/>
          <p:nvPr/>
        </p:nvSpPr>
        <p:spPr>
          <a:xfrm>
            <a:off x="153750" y="2806200"/>
            <a:ext cx="9144000" cy="23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2"/>
                </a:solidFill>
              </a:rPr>
              <a:t>9 dimes and 11 pennies &gt; 1 dollar</a:t>
            </a:r>
            <a:endParaRPr sz="23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2"/>
                </a:solidFill>
              </a:rPr>
              <a:t>10 dollars and 7  quarters = 12 dollars</a:t>
            </a:r>
            <a:endParaRPr sz="23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chemeClr val="dk2"/>
                </a:solidFill>
              </a:rPr>
              <a:t>1 dollar + 23 dimes + 13 pennies &lt; 3 dollars</a:t>
            </a:r>
            <a:endParaRPr sz="1300"/>
          </a:p>
        </p:txBody>
      </p:sp>
      <p:sp>
        <p:nvSpPr>
          <p:cNvPr id="158" name="Google Shape;158;p32"/>
          <p:cNvSpPr txBox="1"/>
          <p:nvPr/>
        </p:nvSpPr>
        <p:spPr>
          <a:xfrm>
            <a:off x="8454425" y="4804800"/>
            <a:ext cx="68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>
            <a:spLocks noGrp="1"/>
          </p:cNvSpPr>
          <p:nvPr>
            <p:ph type="title"/>
          </p:nvPr>
        </p:nvSpPr>
        <p:spPr>
          <a:xfrm>
            <a:off x="311700" y="206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Would you rather . . . 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Carry 9 beach towels or 9 beach balls?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64" name="Google Shape;1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448" y="1583025"/>
            <a:ext cx="3297774" cy="28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4779425" y="788450"/>
            <a:ext cx="3766800" cy="49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3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4"/>
          <p:cNvSpPr txBox="1">
            <a:spLocks noGrp="1"/>
          </p:cNvSpPr>
          <p:nvPr>
            <p:ph type="body" idx="1"/>
          </p:nvPr>
        </p:nvSpPr>
        <p:spPr>
          <a:xfrm>
            <a:off x="7057850" y="86025"/>
            <a:ext cx="2040300" cy="44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Happy Flag Day!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stars? 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stripes? 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on two flags? Three flags? Four?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Create an equation to match your thinking!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72" name="Google Shape;1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025"/>
            <a:ext cx="7113201" cy="48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4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5"/>
          <p:cNvSpPr txBox="1">
            <a:spLocks noGrp="1"/>
          </p:cNvSpPr>
          <p:nvPr>
            <p:ph type="body" idx="1"/>
          </p:nvPr>
        </p:nvSpPr>
        <p:spPr>
          <a:xfrm>
            <a:off x="5420375" y="154250"/>
            <a:ext cx="3411900" cy="44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What can we say about this display of Indian Foods?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Where’s the math?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How many different number sentences can we create to match this photo?</a:t>
            </a:r>
            <a:endParaRPr sz="2300" b="1">
              <a:solidFill>
                <a:srgbClr val="783F04"/>
              </a:solidFill>
            </a:endParaRPr>
          </a:p>
        </p:txBody>
      </p:sp>
      <p:pic>
        <p:nvPicPr>
          <p:cNvPr id="179" name="Google Shape;1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5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2.OA.B2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>
            <a:spLocks noGrp="1"/>
          </p:cNvSpPr>
          <p:nvPr>
            <p:ph type="body" idx="1"/>
          </p:nvPr>
        </p:nvSpPr>
        <p:spPr>
          <a:xfrm>
            <a:off x="0" y="256250"/>
            <a:ext cx="2009700" cy="43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The Leshan Giant Buddha was built during the Tang Dynasty, some time between 690 and 705.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How old is this Giant Buddha?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How do you know?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Do you wonder how big it is? (Look at the people on the observation deck!)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</p:txBody>
      </p:sp>
      <p:pic>
        <p:nvPicPr>
          <p:cNvPr id="186" name="Google Shape;1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7275" y="333413"/>
            <a:ext cx="6715026" cy="447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6"/>
          <p:cNvSpPr txBox="1"/>
          <p:nvPr/>
        </p:nvSpPr>
        <p:spPr>
          <a:xfrm>
            <a:off x="7252800" y="4763975"/>
            <a:ext cx="1891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Leshan, China, Baoyan Zeng</a:t>
            </a:r>
            <a:endParaRPr sz="900"/>
          </a:p>
        </p:txBody>
      </p:sp>
      <p:sp>
        <p:nvSpPr>
          <p:cNvPr id="188" name="Google Shape;188;p36"/>
          <p:cNvSpPr txBox="1"/>
          <p:nvPr/>
        </p:nvSpPr>
        <p:spPr>
          <a:xfrm>
            <a:off x="0" y="48101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2.NBT.B9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7073375" y="323400"/>
            <a:ext cx="1852800" cy="42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i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Phillis Wheatley</a:t>
            </a:r>
            <a:r>
              <a:rPr lang="en" sz="1400" i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was a very famous poet, she was also a slave in a wealthy home in Boston in the 1700s.</a:t>
            </a:r>
            <a:endParaRPr sz="1400" i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202124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This statue of Phillis Wheatley by Meredith Gang Bergmann was created in 2003.</a:t>
            </a:r>
            <a:endParaRPr sz="14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long ago was that?</a:t>
            </a:r>
            <a:endParaRPr sz="1400" b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can you use </a:t>
            </a:r>
            <a:r>
              <a:rPr lang="en" sz="1400" b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mental math</a:t>
            </a:r>
            <a:r>
              <a:rPr lang="en" sz="14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to figure it out?</a:t>
            </a:r>
            <a:endParaRPr sz="14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4" name="Google Shape;1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267" y="433700"/>
            <a:ext cx="6689457" cy="413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7"/>
          <p:cNvSpPr txBox="1"/>
          <p:nvPr/>
        </p:nvSpPr>
        <p:spPr>
          <a:xfrm>
            <a:off x="223075" y="4568875"/>
            <a:ext cx="4428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Phillis Wheatley Statue on Commonwealth Avenue, Boston</a:t>
            </a:r>
            <a:endParaRPr sz="900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7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title"/>
          </p:nvPr>
        </p:nvSpPr>
        <p:spPr>
          <a:xfrm>
            <a:off x="311700" y="300325"/>
            <a:ext cx="8520600" cy="6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ones go together?</a:t>
            </a:r>
            <a:endParaRPr/>
          </a:p>
        </p:txBody>
      </p:sp>
      <p:graphicFrame>
        <p:nvGraphicFramePr>
          <p:cNvPr id="202" name="Google Shape;202;p38"/>
          <p:cNvGraphicFramePr/>
          <p:nvPr/>
        </p:nvGraphicFramePr>
        <p:xfrm>
          <a:off x="311700" y="1033750"/>
          <a:ext cx="8520600" cy="3683950"/>
        </p:xfrm>
        <a:graphic>
          <a:graphicData uri="http://schemas.openxmlformats.org/drawingml/2006/table">
            <a:tbl>
              <a:tblPr>
                <a:noFill/>
                <a:tableStyleId>{2497B6F9-7379-4839-BF52-F49C4B6848DD}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41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A</a:t>
                      </a:r>
                      <a:endParaRPr b="1"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</a:rPr>
                        <a:t>B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</a:rPr>
                        <a:t>C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</a:rPr>
                        <a:t>D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3" name="Google Shape;2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676" y="1173852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676" y="2004827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8164" y="2004827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5789" y="1173852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8739" y="2962177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5021" y="1119575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5021" y="1969638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7284" y="1931800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7284" y="1119575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6825" y="2940637"/>
            <a:ext cx="1775525" cy="801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6610" y="3758825"/>
            <a:ext cx="1799790" cy="80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58745" y="1739123"/>
            <a:ext cx="727630" cy="5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375" y="3007370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150" y="3829182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01675" y="3829182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01675" y="3040007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60175" y="3758800"/>
            <a:ext cx="1775525" cy="801043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8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>
            <a:spLocks noGrp="1"/>
          </p:cNvSpPr>
          <p:nvPr>
            <p:ph type="body" idx="1"/>
          </p:nvPr>
        </p:nvSpPr>
        <p:spPr>
          <a:xfrm>
            <a:off x="69300" y="237925"/>
            <a:ext cx="1568700" cy="44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74EA7"/>
                </a:solidFill>
              </a:rPr>
              <a:t>There are some very interesting shapes in this downtown Boston mural!</a:t>
            </a:r>
            <a:endParaRPr sz="17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674EA7"/>
                </a:solidFill>
              </a:rPr>
              <a:t>Pick two and find ONE way they are the same, and ONE way they are  different.</a:t>
            </a:r>
            <a:endParaRPr sz="1700" b="1">
              <a:solidFill>
                <a:srgbClr val="674EA7"/>
              </a:solidFill>
            </a:endParaRPr>
          </a:p>
        </p:txBody>
      </p:sp>
      <p:pic>
        <p:nvPicPr>
          <p:cNvPr id="226" name="Google Shape;22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775" y="384663"/>
            <a:ext cx="7263176" cy="4374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9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573</Words>
  <Application>Microsoft Macintosh PowerPoint</Application>
  <PresentationFormat>On-screen Show (16:9)</PresentationFormat>
  <Paragraphs>86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Open Sans</vt:lpstr>
      <vt:lpstr>Roboto</vt:lpstr>
      <vt:lpstr>Arial</vt:lpstr>
      <vt:lpstr>Simple Light</vt:lpstr>
      <vt:lpstr>Simple Light</vt:lpstr>
      <vt:lpstr>Wow! Look at all of the balloons at this  Pride Parade in Vienna, Austria! </vt:lpstr>
      <vt:lpstr>Happy National  Egg Day!</vt:lpstr>
      <vt:lpstr>Which ones go together?</vt:lpstr>
      <vt:lpstr>PowerPoint Presentation</vt:lpstr>
      <vt:lpstr>Today is Linggo Ng Kalayaan, Independence Day, in the Philippines.</vt:lpstr>
      <vt:lpstr>Happy Eid al-Adha!</vt:lpstr>
      <vt:lpstr>PowerPoint Presentation</vt:lpstr>
      <vt:lpstr>PowerPoint Presentation</vt:lpstr>
      <vt:lpstr>Would you rather . . .  Carry 9 beach towels or 9 beach balls?</vt:lpstr>
      <vt:lpstr>PowerPoint Presentation</vt:lpstr>
      <vt:lpstr>PowerPoint Presentation</vt:lpstr>
      <vt:lpstr>PowerPoint Presentation</vt:lpstr>
      <vt:lpstr>PowerPoint Presentation</vt:lpstr>
      <vt:lpstr>Which ones go together?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2025-06-01T22:05:35Z</dcterms:modified>
</cp:coreProperties>
</file>