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embeddedFontLst>
    <p:embeddedFont>
      <p:font typeface="Handlee" panose="02000000000000000000" pitchFamily="2" charset="77"/>
      <p:regular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6"/>
  </p:normalViewPr>
  <p:slideViewPr>
    <p:cSldViewPr snapToGrid="0">
      <p:cViewPr varScale="1">
        <p:scale>
          <a:sx n="138" d="100"/>
          <a:sy n="138" d="100"/>
        </p:scale>
        <p:origin x="8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1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60a749c664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60a749c664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June 2, 2025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60a749c664_0_2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60a749c664_0_2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60a749c664_0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60a749c664_0_1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60a749c664_0_1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60a749c664_0_1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60a749c664_0_2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60a749c664_0_2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60a749c664_0_3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60a749c664_0_3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June 9, 2025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60a749c664_0_4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60a749c664_0_4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60a749c664_0_3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60a749c664_0_3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60a749c664_0_4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360a749c664_0_4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60a749c664_0_5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360a749c664_0_5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60a749c664_0_7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60a749c664_0_7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Week of June 16, 2025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60a749c664_0_5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60a749c664_0_5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60a749c664_0_6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360a749c664_0_6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Juneteenth 2025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60a749c664_0_6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360a749c664_0_6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60a749c664_0_7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360a749c664_0_7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June 23, 2025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Last Day of School!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 txBox="1">
            <a:spLocks noGrp="1"/>
          </p:cNvSpPr>
          <p:nvPr>
            <p:ph type="body" idx="1"/>
          </p:nvPr>
        </p:nvSpPr>
        <p:spPr>
          <a:xfrm>
            <a:off x="8260450" y="918375"/>
            <a:ext cx="883500" cy="365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741B47"/>
                </a:solidFill>
              </a:rPr>
              <a:t>Happy Pride Month!</a:t>
            </a:r>
            <a:endParaRPr sz="1700">
              <a:solidFill>
                <a:srgbClr val="741B47"/>
              </a:solidFill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rgbClr val="741B47"/>
                </a:solidFill>
              </a:rPr>
              <a:t>What fun shapes do we see in the Pride Flag?</a:t>
            </a:r>
            <a:endParaRPr sz="1700">
              <a:solidFill>
                <a:srgbClr val="741B47"/>
              </a:solidFill>
            </a:endParaRPr>
          </a:p>
        </p:txBody>
      </p:sp>
      <p:pic>
        <p:nvPicPr>
          <p:cNvPr id="100" name="Google Shape;10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" y="0"/>
            <a:ext cx="826044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25"/>
          <p:cNvSpPr txBox="1"/>
          <p:nvPr/>
        </p:nvSpPr>
        <p:spPr>
          <a:xfrm>
            <a:off x="8531225" y="4804800"/>
            <a:ext cx="612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1.G.A1</a:t>
            </a:r>
            <a:endParaRPr sz="1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6"/>
          <p:cNvSpPr txBox="1">
            <a:spLocks noGrp="1"/>
          </p:cNvSpPr>
          <p:nvPr>
            <p:ph type="title"/>
          </p:nvPr>
        </p:nvSpPr>
        <p:spPr>
          <a:xfrm>
            <a:off x="79300" y="237650"/>
            <a:ext cx="1835400" cy="78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6FA8DC"/>
                </a:solidFill>
              </a:rPr>
              <a:t>Happy National Egg Day!</a:t>
            </a:r>
            <a:endParaRPr sz="2920" b="1">
              <a:solidFill>
                <a:srgbClr val="6FA8DC"/>
              </a:solidFill>
            </a:endParaRPr>
          </a:p>
        </p:txBody>
      </p:sp>
      <p:sp>
        <p:nvSpPr>
          <p:cNvPr id="107" name="Google Shape;107;p26"/>
          <p:cNvSpPr txBox="1">
            <a:spLocks noGrp="1"/>
          </p:cNvSpPr>
          <p:nvPr>
            <p:ph type="body" idx="1"/>
          </p:nvPr>
        </p:nvSpPr>
        <p:spPr>
          <a:xfrm>
            <a:off x="124625" y="1880675"/>
            <a:ext cx="1790100" cy="268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6FA8DC"/>
                </a:solidFill>
              </a:rPr>
              <a:t>How many eggs do we see?</a:t>
            </a:r>
            <a:endParaRPr sz="1900">
              <a:solidFill>
                <a:srgbClr val="6FA8DC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6FA8DC"/>
                </a:solidFill>
              </a:rPr>
              <a:t>Let’s create equations to match this photo!</a:t>
            </a:r>
            <a:endParaRPr sz="1900">
              <a:solidFill>
                <a:srgbClr val="6FA8DC"/>
              </a:solidFill>
            </a:endParaRPr>
          </a:p>
        </p:txBody>
      </p:sp>
      <p:pic>
        <p:nvPicPr>
          <p:cNvPr id="108" name="Google Shape;108;p26" title="Screenshot 2025-05-31 at 6.05.18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5375" y="237650"/>
            <a:ext cx="7086600" cy="478155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6"/>
          <p:cNvSpPr txBox="1"/>
          <p:nvPr/>
        </p:nvSpPr>
        <p:spPr>
          <a:xfrm>
            <a:off x="0" y="4804800"/>
            <a:ext cx="787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1.NBT.C4</a:t>
            </a:r>
            <a:endParaRPr sz="1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7"/>
          <p:cNvSpPr txBox="1">
            <a:spLocks noGrp="1"/>
          </p:cNvSpPr>
          <p:nvPr>
            <p:ph type="title"/>
          </p:nvPr>
        </p:nvSpPr>
        <p:spPr>
          <a:xfrm>
            <a:off x="6883400" y="0"/>
            <a:ext cx="2260500" cy="101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FF00FF"/>
                </a:solidFill>
              </a:rPr>
              <a:t>Happy National Donut Day!</a:t>
            </a:r>
            <a:endParaRPr sz="2920" b="1">
              <a:solidFill>
                <a:srgbClr val="FF00FF"/>
              </a:solidFill>
            </a:endParaRPr>
          </a:p>
        </p:txBody>
      </p:sp>
      <p:sp>
        <p:nvSpPr>
          <p:cNvPr id="115" name="Google Shape;115;p27"/>
          <p:cNvSpPr txBox="1">
            <a:spLocks noGrp="1"/>
          </p:cNvSpPr>
          <p:nvPr>
            <p:ph type="body" idx="1"/>
          </p:nvPr>
        </p:nvSpPr>
        <p:spPr>
          <a:xfrm>
            <a:off x="6883400" y="1744825"/>
            <a:ext cx="2174700" cy="282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FF00FF"/>
                </a:solidFill>
              </a:rPr>
              <a:t>What </a:t>
            </a:r>
            <a:r>
              <a:rPr lang="en" sz="2300" b="1">
                <a:solidFill>
                  <a:srgbClr val="FF00FF"/>
                </a:solidFill>
              </a:rPr>
              <a:t>equation</a:t>
            </a:r>
            <a:r>
              <a:rPr lang="en" sz="2300">
                <a:solidFill>
                  <a:srgbClr val="FF00FF"/>
                </a:solidFill>
              </a:rPr>
              <a:t> matches this photo?</a:t>
            </a:r>
            <a:endParaRPr sz="2300">
              <a:solidFill>
                <a:srgbClr val="FF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FF00FF"/>
                </a:solidFill>
              </a:rPr>
              <a:t>Can we think of another one?</a:t>
            </a:r>
            <a:endParaRPr sz="2300">
              <a:solidFill>
                <a:srgbClr val="FF00FF"/>
              </a:solidFill>
            </a:endParaRPr>
          </a:p>
        </p:txBody>
      </p:sp>
      <p:pic>
        <p:nvPicPr>
          <p:cNvPr id="116" name="Google Shape;11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7125" y="0"/>
            <a:ext cx="6857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7"/>
          <p:cNvSpPr txBox="1"/>
          <p:nvPr/>
        </p:nvSpPr>
        <p:spPr>
          <a:xfrm>
            <a:off x="8441200" y="4804800"/>
            <a:ext cx="702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1.OA.C6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8"/>
          <p:cNvSpPr txBox="1">
            <a:spLocks noGrp="1"/>
          </p:cNvSpPr>
          <p:nvPr>
            <p:ph type="title"/>
          </p:nvPr>
        </p:nvSpPr>
        <p:spPr>
          <a:xfrm>
            <a:off x="6970375" y="124550"/>
            <a:ext cx="2076900" cy="405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>
                <a:solidFill>
                  <a:srgbClr val="5B0F00"/>
                </a:solidFill>
              </a:rPr>
              <a:t>4 baby goats were born this morning at the Community Farm in Natick.</a:t>
            </a:r>
            <a:endParaRPr sz="2320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2320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solidFill>
                  <a:srgbClr val="5B0F00"/>
                </a:solidFill>
              </a:rPr>
              <a:t>Together</a:t>
            </a:r>
            <a:r>
              <a:rPr lang="en" sz="2320">
                <a:solidFill>
                  <a:srgbClr val="5B0F00"/>
                </a:solidFill>
              </a:rPr>
              <a:t>, the </a:t>
            </a:r>
            <a:r>
              <a:rPr lang="en" sz="2320" b="1">
                <a:solidFill>
                  <a:srgbClr val="5B0F00"/>
                </a:solidFill>
              </a:rPr>
              <a:t>4</a:t>
            </a:r>
            <a:r>
              <a:rPr lang="en" sz="2320">
                <a:solidFill>
                  <a:srgbClr val="5B0F00"/>
                </a:solidFill>
              </a:rPr>
              <a:t> goats weigh </a:t>
            </a:r>
            <a:r>
              <a:rPr lang="en" sz="2320" b="1">
                <a:solidFill>
                  <a:srgbClr val="5B0F00"/>
                </a:solidFill>
              </a:rPr>
              <a:t>25</a:t>
            </a:r>
            <a:r>
              <a:rPr lang="en" sz="2320">
                <a:solidFill>
                  <a:srgbClr val="5B0F00"/>
                </a:solidFill>
              </a:rPr>
              <a:t> pounds. </a:t>
            </a:r>
            <a:endParaRPr sz="2320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2320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>
                <a:solidFill>
                  <a:srgbClr val="5B0F00"/>
                </a:solidFill>
              </a:rPr>
              <a:t>What is possible?</a:t>
            </a:r>
            <a:endParaRPr sz="2320">
              <a:solidFill>
                <a:srgbClr val="5B0F00"/>
              </a:solidFill>
            </a:endParaRPr>
          </a:p>
        </p:txBody>
      </p:sp>
      <p:pic>
        <p:nvPicPr>
          <p:cNvPr id="123" name="Google Shape;12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7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8"/>
          <p:cNvSpPr txBox="1"/>
          <p:nvPr/>
        </p:nvSpPr>
        <p:spPr>
          <a:xfrm>
            <a:off x="45025" y="4703500"/>
            <a:ext cx="866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1.NBT.C4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9"/>
          <p:cNvSpPr txBox="1">
            <a:spLocks noGrp="1"/>
          </p:cNvSpPr>
          <p:nvPr>
            <p:ph type="title"/>
          </p:nvPr>
        </p:nvSpPr>
        <p:spPr>
          <a:xfrm>
            <a:off x="311700" y="0"/>
            <a:ext cx="8520600" cy="44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0000FF"/>
                </a:solidFill>
              </a:rPr>
              <a:t>Today is Linggo Ng Kalayaan, Independence Day, in the Philippines.</a:t>
            </a:r>
            <a:endParaRPr sz="1500" b="1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CC0000"/>
                </a:solidFill>
              </a:rPr>
              <a:t>What can we say about the flag of the Philippines?</a:t>
            </a:r>
            <a:endParaRPr sz="1500" b="1">
              <a:solidFill>
                <a:srgbClr val="CC0000"/>
              </a:solidFill>
            </a:endParaRPr>
          </a:p>
        </p:txBody>
      </p:sp>
      <p:sp>
        <p:nvSpPr>
          <p:cNvPr id="130" name="Google Shape;130;p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31" name="Google Shape;13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74675"/>
            <a:ext cx="9144000" cy="45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9"/>
          <p:cNvSpPr txBox="1"/>
          <p:nvPr/>
        </p:nvSpPr>
        <p:spPr>
          <a:xfrm>
            <a:off x="8531225" y="4804800"/>
            <a:ext cx="612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1.G.A1</a:t>
            </a:r>
            <a:endParaRPr sz="1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0"/>
          <p:cNvSpPr txBox="1">
            <a:spLocks noGrp="1"/>
          </p:cNvSpPr>
          <p:nvPr>
            <p:ph type="title"/>
          </p:nvPr>
        </p:nvSpPr>
        <p:spPr>
          <a:xfrm>
            <a:off x="7783225" y="135950"/>
            <a:ext cx="1291500" cy="88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A61C00"/>
                </a:solidFill>
              </a:rPr>
              <a:t>Happy Eid al-Adha!</a:t>
            </a:r>
            <a:endParaRPr sz="1900" b="1">
              <a:solidFill>
                <a:srgbClr val="A61C00"/>
              </a:solidFill>
            </a:endParaRPr>
          </a:p>
          <a:p>
            <a:pPr marL="0" lvl="0" indent="0" algn="l" rtl="0">
              <a:spcBef>
                <a:spcPts val="11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30"/>
          <p:cNvSpPr txBox="1">
            <a:spLocks noGrp="1"/>
          </p:cNvSpPr>
          <p:nvPr>
            <p:ph type="body" idx="1"/>
          </p:nvPr>
        </p:nvSpPr>
        <p:spPr>
          <a:xfrm>
            <a:off x="7703900" y="1733375"/>
            <a:ext cx="1440000" cy="283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0000"/>
                </a:solidFill>
              </a:rPr>
              <a:t>Shape Detectives!</a:t>
            </a:r>
            <a:endParaRPr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990000"/>
                </a:solidFill>
              </a:rPr>
              <a:t>What are some of the interesting shapes we see?</a:t>
            </a:r>
            <a:endParaRPr>
              <a:solidFill>
                <a:srgbClr val="990000"/>
              </a:solidFill>
            </a:endParaRPr>
          </a:p>
        </p:txBody>
      </p:sp>
      <p:pic>
        <p:nvPicPr>
          <p:cNvPr id="139" name="Google Shape;13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0" y="0"/>
            <a:ext cx="770392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30"/>
          <p:cNvSpPr txBox="1"/>
          <p:nvPr/>
        </p:nvSpPr>
        <p:spPr>
          <a:xfrm>
            <a:off x="8531225" y="4804800"/>
            <a:ext cx="612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1.G.A1</a:t>
            </a:r>
            <a:endParaRPr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1"/>
          <p:cNvSpPr txBox="1">
            <a:spLocks noGrp="1"/>
          </p:cNvSpPr>
          <p:nvPr>
            <p:ph type="title"/>
          </p:nvPr>
        </p:nvSpPr>
        <p:spPr>
          <a:xfrm>
            <a:off x="3881300" y="679025"/>
            <a:ext cx="5091000" cy="33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38761D"/>
                </a:solidFill>
              </a:rPr>
              <a:t>It’s King Kamehameha Day</a:t>
            </a:r>
            <a:endParaRPr sz="2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38761D"/>
                </a:solidFill>
              </a:rPr>
              <a:t>In Hawaii!</a:t>
            </a:r>
            <a:endParaRPr sz="2900" b="1">
              <a:solidFill>
                <a:srgbClr val="38761D"/>
              </a:solidFill>
            </a:endParaRPr>
          </a:p>
        </p:txBody>
      </p:sp>
      <p:sp>
        <p:nvSpPr>
          <p:cNvPr id="146" name="Google Shape;146;p31"/>
          <p:cNvSpPr txBox="1">
            <a:spLocks noGrp="1"/>
          </p:cNvSpPr>
          <p:nvPr>
            <p:ph type="body" idx="1"/>
          </p:nvPr>
        </p:nvSpPr>
        <p:spPr>
          <a:xfrm>
            <a:off x="3881300" y="2163900"/>
            <a:ext cx="4950900" cy="188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274E13"/>
                </a:solidFill>
              </a:rPr>
              <a:t>This statue in Oahu stands 18 feet tall.</a:t>
            </a:r>
            <a:endParaRPr sz="190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274E13"/>
                </a:solidFill>
              </a:rPr>
              <a:t>How much taller is it than you?</a:t>
            </a:r>
            <a:endParaRPr sz="190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>
                <a:solidFill>
                  <a:srgbClr val="274E13"/>
                </a:solidFill>
              </a:rPr>
              <a:t>How can you figure it out?</a:t>
            </a:r>
            <a:endParaRPr sz="1900">
              <a:solidFill>
                <a:srgbClr val="274E13"/>
              </a:solidFill>
            </a:endParaRPr>
          </a:p>
        </p:txBody>
      </p:sp>
      <p:pic>
        <p:nvPicPr>
          <p:cNvPr id="147" name="Google Shape;14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64987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31"/>
          <p:cNvSpPr txBox="1"/>
          <p:nvPr/>
        </p:nvSpPr>
        <p:spPr>
          <a:xfrm>
            <a:off x="8379275" y="4804800"/>
            <a:ext cx="764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1.OA.C5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title"/>
          </p:nvPr>
        </p:nvSpPr>
        <p:spPr>
          <a:xfrm>
            <a:off x="461400" y="767950"/>
            <a:ext cx="3104400" cy="238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 b="1">
                <a:solidFill>
                  <a:srgbClr val="0B5394"/>
                </a:solidFill>
                <a:latin typeface="Handlee"/>
                <a:ea typeface="Handlee"/>
                <a:cs typeface="Handlee"/>
                <a:sym typeface="Handlee"/>
              </a:rPr>
              <a:t>Would you rather . . .</a:t>
            </a:r>
            <a:endParaRPr sz="4700" b="1">
              <a:solidFill>
                <a:srgbClr val="0B5394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pic>
        <p:nvPicPr>
          <p:cNvPr id="154" name="Google Shape;154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97800" y="0"/>
            <a:ext cx="53462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32"/>
          <p:cNvSpPr txBox="1"/>
          <p:nvPr/>
        </p:nvSpPr>
        <p:spPr>
          <a:xfrm>
            <a:off x="0" y="4804800"/>
            <a:ext cx="764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1.NBT.C4</a:t>
            </a:r>
            <a:endParaRPr sz="1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/>
              <a:t>How can we compare</a:t>
            </a:r>
            <a:endParaRPr sz="29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/>
              <a:t>the balls?</a:t>
            </a:r>
            <a:endParaRPr sz="2900" b="1"/>
          </a:p>
        </p:txBody>
      </p:sp>
      <p:pic>
        <p:nvPicPr>
          <p:cNvPr id="161" name="Google Shape;161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02575" y="1990925"/>
            <a:ext cx="1165575" cy="1161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6" y="2571750"/>
            <a:ext cx="2336400" cy="2226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57374" y="258800"/>
            <a:ext cx="4400350" cy="4445449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33"/>
          <p:cNvSpPr txBox="1"/>
          <p:nvPr/>
        </p:nvSpPr>
        <p:spPr>
          <a:xfrm>
            <a:off x="8379275" y="4804800"/>
            <a:ext cx="764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1.MD.A1</a:t>
            </a:r>
            <a:endParaRPr sz="1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4"/>
          <p:cNvSpPr txBox="1">
            <a:spLocks noGrp="1"/>
          </p:cNvSpPr>
          <p:nvPr>
            <p:ph type="title"/>
          </p:nvPr>
        </p:nvSpPr>
        <p:spPr>
          <a:xfrm>
            <a:off x="4196850" y="178825"/>
            <a:ext cx="4635300" cy="83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0C343D"/>
                </a:solidFill>
              </a:rPr>
              <a:t>Happy Froggy Friday!</a:t>
            </a:r>
            <a:endParaRPr sz="2900" b="1">
              <a:solidFill>
                <a:srgbClr val="0C343D"/>
              </a:solidFill>
            </a:endParaRPr>
          </a:p>
        </p:txBody>
      </p:sp>
      <p:sp>
        <p:nvSpPr>
          <p:cNvPr id="170" name="Google Shape;170;p34"/>
          <p:cNvSpPr txBox="1">
            <a:spLocks noGrp="1"/>
          </p:cNvSpPr>
          <p:nvPr>
            <p:ph type="body" idx="1"/>
          </p:nvPr>
        </p:nvSpPr>
        <p:spPr>
          <a:xfrm>
            <a:off x="4197025" y="1152475"/>
            <a:ext cx="4635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F6000"/>
                </a:solidFill>
              </a:rPr>
              <a:t>This GREEN FROG lives in our vernal pool!</a:t>
            </a:r>
            <a:endParaRPr sz="1900" b="1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F6000"/>
                </a:solidFill>
              </a:rPr>
              <a:t>He makes a really cool banjo sound!</a:t>
            </a:r>
            <a:endParaRPr sz="1900" b="1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7F6000"/>
                </a:solidFill>
              </a:rPr>
              <a:t>He will be between 5 and 10 centimeters long. </a:t>
            </a:r>
            <a:endParaRPr sz="1900" b="1">
              <a:solidFill>
                <a:srgbClr val="7F6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 b="1">
                <a:solidFill>
                  <a:srgbClr val="7F6000"/>
                </a:solidFill>
              </a:rPr>
              <a:t>How many connecting cubes do you think that is? </a:t>
            </a:r>
            <a:endParaRPr sz="1900" b="1">
              <a:solidFill>
                <a:srgbClr val="7F6000"/>
              </a:solidFill>
            </a:endParaRPr>
          </a:p>
        </p:txBody>
      </p:sp>
      <p:pic>
        <p:nvPicPr>
          <p:cNvPr id="171" name="Google Shape;171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9992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34"/>
          <p:cNvSpPr txBox="1"/>
          <p:nvPr/>
        </p:nvSpPr>
        <p:spPr>
          <a:xfrm>
            <a:off x="8379275" y="4804800"/>
            <a:ext cx="764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1.MD.A2</a:t>
            </a:r>
            <a:endParaRPr sz="1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5"/>
          <p:cNvSpPr txBox="1">
            <a:spLocks noGrp="1"/>
          </p:cNvSpPr>
          <p:nvPr>
            <p:ph type="body" idx="1"/>
          </p:nvPr>
        </p:nvSpPr>
        <p:spPr>
          <a:xfrm>
            <a:off x="7511325" y="783600"/>
            <a:ext cx="1563600" cy="378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rgbClr val="CC0000"/>
                </a:solidFill>
              </a:rPr>
              <a:t>What can we count?</a:t>
            </a:r>
            <a:endParaRPr sz="14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rgbClr val="CC0000"/>
                </a:solidFill>
              </a:rPr>
              <a:t>How many red stripes? How many white ones?</a:t>
            </a:r>
            <a:endParaRPr sz="14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rgbClr val="CC0000"/>
                </a:solidFill>
              </a:rPr>
              <a:t>How many stars?</a:t>
            </a:r>
            <a:endParaRPr sz="1400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rgbClr val="CC0000"/>
                </a:solidFill>
              </a:rPr>
              <a:t>Let’s write an equation to represent the stars and stripes in the American Flag!</a:t>
            </a:r>
            <a:endParaRPr sz="1200">
              <a:solidFill>
                <a:srgbClr val="CC0000"/>
              </a:solidFill>
            </a:endParaRPr>
          </a:p>
        </p:txBody>
      </p:sp>
      <p:sp>
        <p:nvSpPr>
          <p:cNvPr id="178" name="Google Shape;178;p35"/>
          <p:cNvSpPr txBox="1"/>
          <p:nvPr/>
        </p:nvSpPr>
        <p:spPr>
          <a:xfrm>
            <a:off x="0" y="4804800"/>
            <a:ext cx="765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1.NBT.A1</a:t>
            </a:r>
            <a:endParaRPr sz="1000"/>
          </a:p>
        </p:txBody>
      </p:sp>
      <p:pic>
        <p:nvPicPr>
          <p:cNvPr id="179" name="Google Shape;179;p35" title="Screenshot 2025-05-31 at 5.54.47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767875"/>
            <a:ext cx="7412749" cy="389845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35"/>
          <p:cNvSpPr txBox="1"/>
          <p:nvPr/>
        </p:nvSpPr>
        <p:spPr>
          <a:xfrm>
            <a:off x="152400" y="152400"/>
            <a:ext cx="6790200" cy="6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900" b="1">
                <a:solidFill>
                  <a:srgbClr val="073763"/>
                </a:solidFill>
              </a:rPr>
              <a:t>Flag Day was this past Saturday!</a:t>
            </a:r>
            <a:endParaRPr sz="2900">
              <a:solidFill>
                <a:srgbClr val="07376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the same? What is different?</a:t>
            </a:r>
            <a:endParaRPr/>
          </a:p>
        </p:txBody>
      </p:sp>
      <p:sp>
        <p:nvSpPr>
          <p:cNvPr id="186" name="Google Shape;186;p36"/>
          <p:cNvSpPr/>
          <p:nvPr/>
        </p:nvSpPr>
        <p:spPr>
          <a:xfrm>
            <a:off x="461400" y="1868725"/>
            <a:ext cx="4221000" cy="1606800"/>
          </a:xfrm>
          <a:prstGeom prst="trapezoid">
            <a:avLst>
              <a:gd name="adj" fmla="val 97612"/>
            </a:avLst>
          </a:prstGeom>
          <a:solidFill>
            <a:schemeClr val="accent6"/>
          </a:solidFill>
          <a:ln w="762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36"/>
          <p:cNvSpPr/>
          <p:nvPr/>
        </p:nvSpPr>
        <p:spPr>
          <a:xfrm>
            <a:off x="5843225" y="2030200"/>
            <a:ext cx="2221800" cy="20451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36"/>
          <p:cNvSpPr txBox="1"/>
          <p:nvPr/>
        </p:nvSpPr>
        <p:spPr>
          <a:xfrm>
            <a:off x="8379275" y="4804800"/>
            <a:ext cx="764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1.G.A1</a:t>
            </a:r>
            <a:endParaRPr sz="1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7"/>
          <p:cNvSpPr txBox="1">
            <a:spLocks noGrp="1"/>
          </p:cNvSpPr>
          <p:nvPr>
            <p:ph type="body" idx="1"/>
          </p:nvPr>
        </p:nvSpPr>
        <p:spPr>
          <a:xfrm>
            <a:off x="6719700" y="187900"/>
            <a:ext cx="2199000" cy="438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5B0F00"/>
                </a:solidFill>
              </a:rPr>
              <a:t>Harriet Tubman is leading 5 people North to freedom in this monument.</a:t>
            </a:r>
            <a:endParaRPr sz="1900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5B0F00"/>
                </a:solidFill>
              </a:rPr>
              <a:t>How many different ways can we make 6?</a:t>
            </a:r>
            <a:endParaRPr sz="1900">
              <a:solidFill>
                <a:srgbClr val="5B0F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900">
                <a:solidFill>
                  <a:srgbClr val="5B0F00"/>
                </a:solidFill>
              </a:rPr>
              <a:t>How many different number sentences can we create to show what we know?</a:t>
            </a:r>
            <a:endParaRPr sz="1900">
              <a:solidFill>
                <a:srgbClr val="5B0F00"/>
              </a:solidFill>
            </a:endParaRPr>
          </a:p>
        </p:txBody>
      </p:sp>
      <p:pic>
        <p:nvPicPr>
          <p:cNvPr id="194" name="Google Shape;194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1225" y="187900"/>
            <a:ext cx="6356933" cy="4767699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37"/>
          <p:cNvSpPr txBox="1"/>
          <p:nvPr/>
        </p:nvSpPr>
        <p:spPr>
          <a:xfrm>
            <a:off x="74350" y="4866500"/>
            <a:ext cx="44286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Harriet Tubman Park, South Boston</a:t>
            </a:r>
            <a:endParaRPr sz="900"/>
          </a:p>
        </p:txBody>
      </p:sp>
      <p:sp>
        <p:nvSpPr>
          <p:cNvPr id="196" name="Google Shape;196;p37"/>
          <p:cNvSpPr txBox="1"/>
          <p:nvPr/>
        </p:nvSpPr>
        <p:spPr>
          <a:xfrm>
            <a:off x="8379275" y="4804800"/>
            <a:ext cx="764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1.OA.C6</a:t>
            </a:r>
            <a:endParaRPr sz="1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8"/>
          <p:cNvSpPr txBox="1">
            <a:spLocks noGrp="1"/>
          </p:cNvSpPr>
          <p:nvPr>
            <p:ph type="title"/>
          </p:nvPr>
        </p:nvSpPr>
        <p:spPr>
          <a:xfrm>
            <a:off x="311700" y="254200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274E13"/>
                </a:solidFill>
              </a:rPr>
              <a:t>Look at all the sheep at Drumlin Farm?</a:t>
            </a:r>
            <a:endParaRPr sz="2900">
              <a:solidFill>
                <a:srgbClr val="274E1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274E13"/>
                </a:solidFill>
              </a:rPr>
              <a:t>How many legs are here? How do you know?</a:t>
            </a:r>
            <a:endParaRPr sz="2900">
              <a:solidFill>
                <a:srgbClr val="274E13"/>
              </a:solidFill>
            </a:endParaRPr>
          </a:p>
        </p:txBody>
      </p:sp>
      <p:pic>
        <p:nvPicPr>
          <p:cNvPr id="202" name="Google Shape;202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574141"/>
            <a:ext cx="9144000" cy="3569368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38"/>
          <p:cNvSpPr txBox="1"/>
          <p:nvPr/>
        </p:nvSpPr>
        <p:spPr>
          <a:xfrm>
            <a:off x="8379275" y="4804800"/>
            <a:ext cx="764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1.OA.B3</a:t>
            </a:r>
            <a:endParaRPr sz="1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9"/>
          <p:cNvSpPr txBox="1">
            <a:spLocks noGrp="1"/>
          </p:cNvSpPr>
          <p:nvPr>
            <p:ph type="title"/>
          </p:nvPr>
        </p:nvSpPr>
        <p:spPr>
          <a:xfrm>
            <a:off x="100" y="0"/>
            <a:ext cx="9144000" cy="66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666666"/>
                </a:solidFill>
              </a:rPr>
              <a:t>What interesting shapes do we see hidden in the Tadpole Playground Mosaic </a:t>
            </a:r>
            <a:endParaRPr sz="1900" b="1">
              <a:solidFill>
                <a:srgbClr val="66666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666666"/>
                </a:solidFill>
              </a:rPr>
              <a:t>in the Boston Common?</a:t>
            </a:r>
            <a:endParaRPr sz="1900" b="1">
              <a:solidFill>
                <a:srgbClr val="666666"/>
              </a:solidFill>
            </a:endParaRPr>
          </a:p>
        </p:txBody>
      </p:sp>
      <p:sp>
        <p:nvSpPr>
          <p:cNvPr id="209" name="Google Shape;209;p3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210" name="Google Shape;210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67390"/>
            <a:ext cx="9144001" cy="450937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39"/>
          <p:cNvSpPr txBox="1"/>
          <p:nvPr/>
        </p:nvSpPr>
        <p:spPr>
          <a:xfrm>
            <a:off x="8379275" y="4804800"/>
            <a:ext cx="764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1.G.A1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439</Words>
  <Application>Microsoft Macintosh PowerPoint</Application>
  <PresentationFormat>On-screen Show (16:9)</PresentationFormat>
  <Paragraphs>66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Handlee</vt:lpstr>
      <vt:lpstr>Arial</vt:lpstr>
      <vt:lpstr>Simple Light</vt:lpstr>
      <vt:lpstr>Simple Light</vt:lpstr>
      <vt:lpstr>PowerPoint Presentation</vt:lpstr>
      <vt:lpstr>Happy National Egg Day!</vt:lpstr>
      <vt:lpstr>Happy National Donut Day!</vt:lpstr>
      <vt:lpstr>4 baby goats were born this morning at the Community Farm in Natick.  Together, the 4 goats weigh 25 pounds.   What is possible?</vt:lpstr>
      <vt:lpstr>Today is Linggo Ng Kalayaan, Independence Day, in the Philippines. What can we say about the flag of the Philippines?</vt:lpstr>
      <vt:lpstr>Happy Eid al-Adha! </vt:lpstr>
      <vt:lpstr>It’s King Kamehameha Day In Hawaii!</vt:lpstr>
      <vt:lpstr>Would you rather . . .</vt:lpstr>
      <vt:lpstr>How can we compare the balls?</vt:lpstr>
      <vt:lpstr>Happy Froggy Friday!</vt:lpstr>
      <vt:lpstr>PowerPoint Presentation</vt:lpstr>
      <vt:lpstr>What is the same? What is different?</vt:lpstr>
      <vt:lpstr>PowerPoint Presentation</vt:lpstr>
      <vt:lpstr>Look at all the sheep at Drumlin Farm? How many legs are here? How do you know?</vt:lpstr>
      <vt:lpstr>What interesting shapes do we see hidden in the Tadpole Playground Mosaic  in the Boston Common?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Manousaridis, Tracy</cp:lastModifiedBy>
  <cp:revision>1</cp:revision>
  <dcterms:modified xsi:type="dcterms:W3CDTF">2025-06-01T22:03:53Z</dcterms:modified>
</cp:coreProperties>
</file>