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08d5d8db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08d5d8db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28,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08d5d8db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08d5d8db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08d5d8db5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08d5d8db5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8d5d8db5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08d5d8db5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08d5d8db5_0_1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08d5d8db5_0_1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8d5d8db5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08d5d8db5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5,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08d5d8db5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08d5d8db5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08d5d8db5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08d5d8db5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08d5d8db5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08d5d8db5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08d5d8db5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08d5d8db5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08d5d8db5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08d5d8db5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12,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08d5d8db5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08d5d8db5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08d5d8db5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08d5d8db5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08d5d8db5_0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08d5d8db5_0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08d5d8db5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08d5d8db5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08d5d8db5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08d5d8db5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19,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08d5d8db5_0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08d5d8db5_0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08d5d8db5_0_9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508d5d8db5_0_9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08d5d8db5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08d5d8db5_0_9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08d5d8db5_0_1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08d5d8db5_0_10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08d5d8db5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08d5d8db5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27, 2025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08d5d8db5_0_1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08d5d8db5_0_1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08d5d8db5_0_1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08d5d8db5_0_1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08d5d8db5_0_1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08d5d8db5_0_1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73675" y="283700"/>
            <a:ext cx="3698400" cy="36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CC0000"/>
                </a:solidFill>
              </a:rPr>
              <a:t>Today is the Hung King Festival in Vietnam!</a:t>
            </a:r>
            <a:endParaRPr sz="232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CC0000"/>
                </a:solidFill>
              </a:rPr>
              <a:t>What would you use to measure the HEIGHT of this lion?</a:t>
            </a:r>
            <a:endParaRPr sz="232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CC0000"/>
                </a:solidFill>
              </a:rPr>
              <a:t>Estimate the height in meters.</a:t>
            </a:r>
            <a:endParaRPr sz="232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CC0000"/>
                </a:solidFill>
              </a:rPr>
              <a:t>Estimate the height in feet.</a:t>
            </a:r>
            <a:endParaRPr sz="2320" dirty="0">
              <a:solidFill>
                <a:srgbClr val="CC0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1450" y="0"/>
            <a:ext cx="4982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6718800" y="242300"/>
            <a:ext cx="2113500" cy="43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CC4125"/>
                </a:solidFill>
              </a:rPr>
              <a:t>Fresh tomatoes!</a:t>
            </a:r>
            <a:endParaRPr sz="2900" b="1" dirty="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 dirty="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CC4125"/>
                </a:solidFill>
              </a:rPr>
              <a:t>How can we use </a:t>
            </a:r>
            <a:endParaRPr sz="2300" b="1" dirty="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CC4125"/>
                </a:solidFill>
              </a:rPr>
              <a:t>“groups of”</a:t>
            </a:r>
            <a:endParaRPr sz="2300" b="1" dirty="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dirty="0">
                <a:solidFill>
                  <a:srgbClr val="CC4125"/>
                </a:solidFill>
              </a:rPr>
              <a:t> to determine how many are here?</a:t>
            </a:r>
            <a:endParaRPr sz="2300" b="1" dirty="0">
              <a:solidFill>
                <a:srgbClr val="CC4125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671881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109050" y="1121625"/>
            <a:ext cx="1444500" cy="34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0000FF"/>
                </a:solidFill>
              </a:rPr>
              <a:t>What is the same?</a:t>
            </a:r>
            <a:endParaRPr sz="232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0000FF"/>
                </a:solidFill>
              </a:rPr>
              <a:t>What is different?</a:t>
            </a:r>
            <a:endParaRPr sz="2320" dirty="0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93800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1121613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3146425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875" y="2134025"/>
            <a:ext cx="18478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944475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1946700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125" y="2948925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338" y="4174250"/>
            <a:ext cx="13049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7275" y="4158825"/>
            <a:ext cx="13049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9750" y="739625"/>
            <a:ext cx="3899309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7407100" y="123275"/>
            <a:ext cx="1647300" cy="8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38761D"/>
                </a:solidFill>
              </a:rPr>
              <a:t>May is National Salad Month!</a:t>
            </a:r>
            <a:endParaRPr sz="1920">
              <a:solidFill>
                <a:srgbClr val="38761D"/>
              </a:solidFill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7362275" y="1232650"/>
            <a:ext cx="1692000" cy="3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38761D"/>
                </a:solidFill>
              </a:rPr>
              <a:t>The world’s largest salad was made in Romania in 2012!</a:t>
            </a:r>
            <a:endParaRPr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38761D"/>
                </a:solidFill>
              </a:rPr>
              <a:t>The salad had </a:t>
            </a:r>
            <a:r>
              <a:rPr lang="en" b="1" dirty="0">
                <a:solidFill>
                  <a:srgbClr val="38761D"/>
                </a:solidFill>
              </a:rPr>
              <a:t>975</a:t>
            </a:r>
            <a:r>
              <a:rPr lang="en" dirty="0">
                <a:solidFill>
                  <a:srgbClr val="38761D"/>
                </a:solidFill>
              </a:rPr>
              <a:t> pounds of cucumbers and </a:t>
            </a:r>
            <a:r>
              <a:rPr lang="en" b="1" dirty="0">
                <a:solidFill>
                  <a:srgbClr val="38761D"/>
                </a:solidFill>
              </a:rPr>
              <a:t>898</a:t>
            </a:r>
            <a:r>
              <a:rPr lang="en" dirty="0">
                <a:solidFill>
                  <a:srgbClr val="38761D"/>
                </a:solidFill>
              </a:rPr>
              <a:t> pound of tomatoes.</a:t>
            </a:r>
            <a:endParaRPr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38761D"/>
                </a:solidFill>
              </a:rPr>
              <a:t>How many MORE pounds of cucumbers were in the salad.</a:t>
            </a:r>
            <a:endParaRPr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rgbClr val="38761D"/>
                </a:solidFill>
              </a:rPr>
              <a:t>What strategy can we use to solve this?</a:t>
            </a:r>
            <a:endParaRPr dirty="0">
              <a:solidFill>
                <a:srgbClr val="38761D"/>
              </a:solidFill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29511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0" y="322250"/>
            <a:ext cx="1627800" cy="8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30" b="1" dirty="0">
                <a:solidFill>
                  <a:srgbClr val="0B5394"/>
                </a:solidFill>
              </a:rPr>
              <a:t>Today is Independence Day in Israel</a:t>
            </a:r>
            <a:endParaRPr sz="1530" b="1" dirty="0">
              <a:solidFill>
                <a:srgbClr val="0B5394"/>
              </a:solidFill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38575" y="1622550"/>
            <a:ext cx="15123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B5394"/>
                </a:solidFill>
              </a:rPr>
              <a:t>Israel became an independent state in 1948.</a:t>
            </a:r>
            <a:endParaRPr sz="1600" dirty="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B5394"/>
                </a:solidFill>
              </a:rPr>
              <a:t>How long ago was that?</a:t>
            </a:r>
            <a:endParaRPr sz="1600" dirty="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dirty="0">
                <a:solidFill>
                  <a:srgbClr val="0B5394"/>
                </a:solidFill>
              </a:rPr>
              <a:t>How do you know?</a:t>
            </a:r>
            <a:endParaRPr sz="1600" dirty="0">
              <a:solidFill>
                <a:srgbClr val="0B5394"/>
              </a:solidFill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850" y="0"/>
            <a:ext cx="75161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67200" y="56025"/>
            <a:ext cx="2106900" cy="9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FF00FF"/>
                </a:solidFill>
              </a:rPr>
              <a:t>Celebrate Cinco de Mayo!</a:t>
            </a:r>
            <a:endParaRPr sz="2320" b="1" dirty="0">
              <a:solidFill>
                <a:srgbClr val="FF00FF"/>
              </a:solidFill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67225" y="1311100"/>
            <a:ext cx="2106900" cy="32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FF00FF"/>
                </a:solidFill>
                <a:highlight>
                  <a:srgbClr val="FFFFFF"/>
                </a:highlight>
              </a:rPr>
              <a:t>Cinco de Mayo, or the fifth of May, is a holiday that celebrates the date of the Mexican army’s May 5, </a:t>
            </a:r>
            <a:r>
              <a:rPr lang="en" sz="1500" b="1" dirty="0">
                <a:solidFill>
                  <a:srgbClr val="FF00FF"/>
                </a:solidFill>
                <a:highlight>
                  <a:srgbClr val="FFFFFF"/>
                </a:highlight>
              </a:rPr>
              <a:t>1862</a:t>
            </a:r>
            <a:r>
              <a:rPr lang="en" sz="1500" dirty="0">
                <a:solidFill>
                  <a:srgbClr val="FF00FF"/>
                </a:solidFill>
                <a:highlight>
                  <a:srgbClr val="FFFFFF"/>
                </a:highlight>
              </a:rPr>
              <a:t> victory over France at the Battle of Puebla during the Franco-Mexican War.</a:t>
            </a:r>
            <a:endParaRPr sz="1500" dirty="0">
              <a:solidFill>
                <a:srgbClr val="FF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FF00FF"/>
                </a:solidFill>
                <a:highlight>
                  <a:srgbClr val="FFFFFF"/>
                </a:highlight>
              </a:rPr>
              <a:t>How long ago was that?</a:t>
            </a:r>
            <a:endParaRPr sz="1500" dirty="0">
              <a:solidFill>
                <a:srgbClr val="FF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dirty="0">
                <a:solidFill>
                  <a:srgbClr val="FF00FF"/>
                </a:solidFill>
                <a:highlight>
                  <a:srgbClr val="FFFFFF"/>
                </a:highlight>
              </a:rPr>
              <a:t>How do we know?</a:t>
            </a:r>
            <a:endParaRPr sz="1500" dirty="0">
              <a:solidFill>
                <a:srgbClr val="FF00FF"/>
              </a:solidFill>
              <a:highlight>
                <a:srgbClr val="FFFFFF"/>
              </a:highlight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697" y="173688"/>
            <a:ext cx="6834650" cy="479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8303450" y="4631125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7702425" y="89650"/>
            <a:ext cx="14415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 dirty="0">
                <a:solidFill>
                  <a:schemeClr val="accent1"/>
                </a:solidFill>
              </a:rPr>
              <a:t>Today is Constitution Memorial Day in Japan!</a:t>
            </a:r>
            <a:endParaRPr sz="1620" b="1" dirty="0">
              <a:solidFill>
                <a:schemeClr val="accent1"/>
              </a:solidFill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7702300" y="1669675"/>
            <a:ext cx="1441500" cy="2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1"/>
                </a:solidFill>
                <a:latin typeface="+mj-lt"/>
                <a:ea typeface="Helvetica Neue"/>
                <a:cs typeface="Helvetica Neue"/>
                <a:sym typeface="Helvetica Neue"/>
              </a:rPr>
              <a:t>The current Constitution of Japan came into force 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1"/>
                </a:solidFill>
                <a:latin typeface="+mj-lt"/>
                <a:ea typeface="Helvetica Neue"/>
                <a:cs typeface="Helvetica Neue"/>
                <a:sym typeface="Helvetica Neue"/>
              </a:rPr>
              <a:t>May 3, </a:t>
            </a:r>
            <a:r>
              <a:rPr lang="en" sz="1600" b="1" dirty="0">
                <a:solidFill>
                  <a:schemeClr val="accent1"/>
                </a:solidFill>
                <a:latin typeface="+mj-lt"/>
                <a:ea typeface="Helvetica Neue"/>
                <a:cs typeface="Helvetica Neue"/>
                <a:sym typeface="Helvetica Neue"/>
              </a:rPr>
              <a:t>1947</a:t>
            </a:r>
            <a:r>
              <a:rPr lang="en" sz="1600" dirty="0">
                <a:solidFill>
                  <a:schemeClr val="accent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sz="1600" dirty="0">
              <a:solidFill>
                <a:schemeClr val="accent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dirty="0">
                <a:solidFill>
                  <a:schemeClr val="accent1"/>
                </a:solidFill>
                <a:latin typeface="+mj-lt"/>
                <a:ea typeface="Helvetica Neue"/>
                <a:cs typeface="Helvetica Neue"/>
                <a:sym typeface="Helvetica Neue"/>
              </a:rPr>
              <a:t>How long ago was that?</a:t>
            </a:r>
            <a:endParaRPr sz="1600" dirty="0">
              <a:solidFill>
                <a:schemeClr val="accent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0241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83929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0" y="280150"/>
            <a:ext cx="15801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5B0F00"/>
                </a:solidFill>
              </a:rPr>
              <a:t>Happy International Respect for Chicken Day!</a:t>
            </a:r>
            <a:endParaRPr sz="1720" b="1">
              <a:solidFill>
                <a:srgbClr val="5B0F00"/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56025" y="1759325"/>
            <a:ext cx="14178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5B0F00"/>
                </a:solidFill>
              </a:rPr>
              <a:t>How many chickens are here?</a:t>
            </a:r>
            <a:endParaRPr sz="1700" dirty="0">
              <a:solidFill>
                <a:srgbClr val="5B0F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5B0F00"/>
                </a:solidFill>
              </a:rPr>
              <a:t>How can we count them efficiently?</a:t>
            </a:r>
            <a:endParaRPr sz="1700" dirty="0">
              <a:solidFill>
                <a:srgbClr val="5B0F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5B0F00"/>
                </a:solidFill>
              </a:rPr>
              <a:t>Where do we see arrays?</a:t>
            </a:r>
            <a:endParaRPr sz="1700" dirty="0">
              <a:solidFill>
                <a:srgbClr val="5B0F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700" dirty="0">
              <a:solidFill>
                <a:srgbClr val="BF9000"/>
              </a:solidFill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775" y="280150"/>
            <a:ext cx="7670225" cy="444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4515975" y="291350"/>
            <a:ext cx="4316100" cy="42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Let’s talk about some of the shapes we see in </a:t>
            </a:r>
            <a:r>
              <a:rPr lang="en" sz="2300" b="1" i="1">
                <a:solidFill>
                  <a:srgbClr val="1155CC"/>
                </a:solidFill>
              </a:rPr>
              <a:t>Progeny</a:t>
            </a:r>
            <a:r>
              <a:rPr lang="en" sz="2300">
                <a:solidFill>
                  <a:srgbClr val="1155CC"/>
                </a:solidFill>
              </a:rPr>
              <a:t> by Ekua Holmes.</a:t>
            </a:r>
            <a:endParaRPr sz="23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What would happen if we </a:t>
            </a:r>
            <a:r>
              <a:rPr lang="en" sz="2300" i="1">
                <a:solidFill>
                  <a:srgbClr val="1155CC"/>
                </a:solidFill>
              </a:rPr>
              <a:t>partitioned</a:t>
            </a:r>
            <a:r>
              <a:rPr lang="en" sz="2300">
                <a:solidFill>
                  <a:srgbClr val="1155CC"/>
                </a:solidFill>
              </a:rPr>
              <a:t> some of the shapes into fractions?</a:t>
            </a:r>
            <a:endParaRPr sz="23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Sketch a shape, and partition it! </a:t>
            </a:r>
            <a:endParaRPr sz="23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What do you notice?</a:t>
            </a:r>
            <a:endParaRPr sz="2300">
              <a:solidFill>
                <a:srgbClr val="1155CC"/>
              </a:solidFill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5" y="0"/>
            <a:ext cx="41726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4071126" y="795625"/>
            <a:ext cx="1816200" cy="32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0000FF"/>
                </a:solidFill>
              </a:rPr>
              <a:t>What is the same?</a:t>
            </a:r>
            <a:endParaRPr sz="2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0000FF"/>
                </a:solidFill>
              </a:rPr>
              <a:t>What is different?</a:t>
            </a:r>
            <a:endParaRPr sz="2700" b="1">
              <a:solidFill>
                <a:srgbClr val="0000FF"/>
              </a:solidFill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4880" y="40150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00" y="1903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0750" y="2936375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00" y="11047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00" y="20191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700" y="29335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700" y="38479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4650" y="2477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0750" y="11621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0750" y="2076500"/>
            <a:ext cx="1614949" cy="8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7275" y="2990900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6975" y="3956950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5330" y="55950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5330" y="1142862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4180" y="1066225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4180" y="2191600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1580" y="2237825"/>
            <a:ext cx="1072595" cy="10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6650" y="4177450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8325" y="4177450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2913" y="3278275"/>
            <a:ext cx="916525" cy="9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3513" y="3332800"/>
            <a:ext cx="868730" cy="8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89650" y="100850"/>
            <a:ext cx="12552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It’s Sign Language Week!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CC0000"/>
                </a:solidFill>
              </a:rPr>
              <a:t>What do you notice?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CC0000"/>
                </a:solidFill>
              </a:rPr>
              <a:t>What do you wonder about the numbers 1-10?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might the teen numbers look like?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159" name="Google Shape;1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688" y="0"/>
            <a:ext cx="77273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124750" y="90725"/>
            <a:ext cx="1497000" cy="9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000FF"/>
                </a:solidFill>
              </a:rPr>
              <a:t>Happy Buddha Day!</a:t>
            </a:r>
            <a:endParaRPr sz="2320" b="1">
              <a:solidFill>
                <a:srgbClr val="0000FF"/>
              </a:solidFill>
            </a:endParaRPr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1"/>
          </p:nvPr>
        </p:nvSpPr>
        <p:spPr>
          <a:xfrm>
            <a:off x="76775" y="1376600"/>
            <a:ext cx="1593000" cy="34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0000FF"/>
                </a:solidFill>
                <a:highlight>
                  <a:srgbClr val="FFFFFF"/>
                </a:highlight>
              </a:rPr>
              <a:t>The Great Buddha of Phuket is a 45-meter-tall statue made from white marble.</a:t>
            </a:r>
            <a:endParaRPr sz="1700" dirty="0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dirty="0">
                <a:solidFill>
                  <a:srgbClr val="0000FF"/>
                </a:solidFill>
                <a:highlight>
                  <a:srgbClr val="FFFFFF"/>
                </a:highlight>
              </a:rPr>
              <a:t>How much </a:t>
            </a:r>
            <a:r>
              <a:rPr lang="en" sz="1700" b="1" dirty="0">
                <a:solidFill>
                  <a:srgbClr val="0000FF"/>
                </a:solidFill>
                <a:highlight>
                  <a:srgbClr val="FFFFFF"/>
                </a:highlight>
              </a:rPr>
              <a:t>bigger </a:t>
            </a:r>
            <a:r>
              <a:rPr lang="en" sz="1700" dirty="0">
                <a:solidFill>
                  <a:srgbClr val="0000FF"/>
                </a:solidFill>
                <a:highlight>
                  <a:srgbClr val="FFFFFF"/>
                </a:highlight>
              </a:rPr>
              <a:t>is this statue than you?</a:t>
            </a:r>
            <a:endParaRPr sz="1700" dirty="0">
              <a:solidFill>
                <a:srgbClr val="0000FF"/>
              </a:solidFill>
              <a:highlight>
                <a:srgbClr val="FFFFFF"/>
              </a:highlight>
            </a:endParaRPr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8145" y="0"/>
            <a:ext cx="742585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title"/>
          </p:nvPr>
        </p:nvSpPr>
        <p:spPr>
          <a:xfrm>
            <a:off x="311700" y="97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It’s Hostess Cupcake Day!</a:t>
            </a:r>
            <a:endParaRPr sz="2320" b="1">
              <a:solidFill>
                <a:srgbClr val="1155CC"/>
              </a:solidFill>
            </a:endParaRPr>
          </a:p>
        </p:txBody>
      </p:sp>
      <p:sp>
        <p:nvSpPr>
          <p:cNvPr id="174" name="Google Shape;174;p25"/>
          <p:cNvSpPr txBox="1">
            <a:spLocks noGrp="1"/>
          </p:cNvSpPr>
          <p:nvPr>
            <p:ph type="body" idx="1"/>
          </p:nvPr>
        </p:nvSpPr>
        <p:spPr>
          <a:xfrm>
            <a:off x="549100" y="616325"/>
            <a:ext cx="8139600" cy="10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929">
                <a:solidFill>
                  <a:srgbClr val="CC0000"/>
                </a:solidFill>
              </a:rPr>
              <a:t>The first Hostess Cupcake was baked in 1919! How long ago was that?</a:t>
            </a:r>
            <a:endParaRPr sz="1929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929">
                <a:solidFill>
                  <a:srgbClr val="CC0000"/>
                </a:solidFill>
              </a:rPr>
              <a:t>The cupcake officially went into production in 1925! How long ago was that? How do you know?</a:t>
            </a:r>
            <a:endParaRPr sz="1929">
              <a:solidFill>
                <a:srgbClr val="CC0000"/>
              </a:solidFill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700" y="2066913"/>
            <a:ext cx="3543300" cy="30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72875"/>
            <a:ext cx="6006351" cy="327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212900" y="224125"/>
            <a:ext cx="31713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8761D"/>
                </a:solidFill>
              </a:rPr>
              <a:t>Today is National Public Gardens Day!</a:t>
            </a:r>
            <a:endParaRPr sz="2320" b="1">
              <a:solidFill>
                <a:srgbClr val="38761D"/>
              </a:solidFill>
            </a:endParaRPr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212900" y="1367125"/>
            <a:ext cx="3171300" cy="36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38761D"/>
                </a:solidFill>
                <a:highlight>
                  <a:srgbClr val="FFFFFF"/>
                </a:highlight>
              </a:rPr>
              <a:t>Dating back to </a:t>
            </a:r>
            <a:r>
              <a:rPr lang="en" sz="2100" b="1" dirty="0">
                <a:solidFill>
                  <a:srgbClr val="38761D"/>
                </a:solidFill>
                <a:highlight>
                  <a:srgbClr val="FFFFFF"/>
                </a:highlight>
              </a:rPr>
              <a:t>1839</a:t>
            </a:r>
            <a:r>
              <a:rPr lang="en" sz="2100" dirty="0">
                <a:solidFill>
                  <a:srgbClr val="38761D"/>
                </a:solidFill>
                <a:highlight>
                  <a:srgbClr val="FFFFFF"/>
                </a:highlight>
              </a:rPr>
              <a:t>, the Boston Public Garden is the first public botanical garden in the United States.</a:t>
            </a:r>
            <a:endParaRPr sz="2100" dirty="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38761D"/>
                </a:solidFill>
                <a:highlight>
                  <a:srgbClr val="FFFFFF"/>
                </a:highlight>
              </a:rPr>
              <a:t>How long ago was 1839?</a:t>
            </a:r>
            <a:endParaRPr sz="2100" dirty="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dirty="0">
                <a:solidFill>
                  <a:srgbClr val="38761D"/>
                </a:solidFill>
                <a:highlight>
                  <a:srgbClr val="FFFFFF"/>
                </a:highlight>
              </a:rPr>
              <a:t>What strategies can we use to solve this?</a:t>
            </a:r>
            <a:endParaRPr sz="2100" dirty="0">
              <a:solidFill>
                <a:srgbClr val="38761D"/>
              </a:solidFill>
              <a:highlight>
                <a:srgbClr val="FFFFFF"/>
              </a:highlight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5875" y="0"/>
            <a:ext cx="5558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1008525" y="22300"/>
            <a:ext cx="56139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Happy Chocolate Chip Day</a:t>
            </a:r>
            <a:endParaRPr sz="2920" b="1">
              <a:solidFill>
                <a:srgbClr val="783F04"/>
              </a:solidFill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1"/>
          </p:nvPr>
        </p:nvSpPr>
        <p:spPr>
          <a:xfrm>
            <a:off x="6790775" y="595000"/>
            <a:ext cx="2185200" cy="3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chocolate chips do we see here?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What is an estimate that is too low?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Too high?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Just right?</a:t>
            </a:r>
            <a:endParaRPr sz="2300" b="1">
              <a:solidFill>
                <a:srgbClr val="783F04"/>
              </a:solidFill>
            </a:endParaRPr>
          </a:p>
        </p:txBody>
      </p:sp>
      <p:pic>
        <p:nvPicPr>
          <p:cNvPr id="192" name="Google Shape;19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050" y="595000"/>
            <a:ext cx="6510625" cy="44583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7"/>
          <p:cNvSpPr txBox="1"/>
          <p:nvPr/>
        </p:nvSpPr>
        <p:spPr>
          <a:xfrm>
            <a:off x="112050" y="47146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title"/>
          </p:nvPr>
        </p:nvSpPr>
        <p:spPr>
          <a:xfrm>
            <a:off x="112050" y="0"/>
            <a:ext cx="14229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073763"/>
                </a:solidFill>
              </a:rPr>
              <a:t>Happy National Smile Day!</a:t>
            </a:r>
            <a:endParaRPr sz="1920" b="1">
              <a:solidFill>
                <a:srgbClr val="073763"/>
              </a:solidFill>
            </a:endParaRPr>
          </a:p>
        </p:txBody>
      </p:sp>
      <p:sp>
        <p:nvSpPr>
          <p:cNvPr id="199" name="Google Shape;199;p28"/>
          <p:cNvSpPr txBox="1">
            <a:spLocks noGrp="1"/>
          </p:cNvSpPr>
          <p:nvPr>
            <p:ph type="body" idx="1"/>
          </p:nvPr>
        </p:nvSpPr>
        <p:spPr>
          <a:xfrm>
            <a:off x="112050" y="1512800"/>
            <a:ext cx="1422900" cy="36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73763"/>
                </a:solidFill>
              </a:rPr>
              <a:t>Did you know that children smile about 400 times a day!!!</a:t>
            </a:r>
            <a:endParaRPr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 dirty="0">
                <a:solidFill>
                  <a:srgbClr val="073763"/>
                </a:solidFill>
              </a:rPr>
              <a:t>How many different ways can we represent the number 400?</a:t>
            </a:r>
            <a:endParaRPr b="1" dirty="0">
              <a:solidFill>
                <a:srgbClr val="073763"/>
              </a:solidFill>
            </a:endParaRPr>
          </a:p>
        </p:txBody>
      </p:sp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050" y="100850"/>
            <a:ext cx="7415725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/>
        </p:nvSpPr>
        <p:spPr>
          <a:xfrm>
            <a:off x="8311875" y="471515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>
            <a:spLocks noGrp="1"/>
          </p:cNvSpPr>
          <p:nvPr>
            <p:ph type="title"/>
          </p:nvPr>
        </p:nvSpPr>
        <p:spPr>
          <a:xfrm>
            <a:off x="98975" y="120050"/>
            <a:ext cx="712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Happy Love a Tree Day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207" name="Google Shape;207;p29"/>
          <p:cNvSpPr txBox="1">
            <a:spLocks noGrp="1"/>
          </p:cNvSpPr>
          <p:nvPr>
            <p:ph type="body" idx="1"/>
          </p:nvPr>
        </p:nvSpPr>
        <p:spPr>
          <a:xfrm>
            <a:off x="7220075" y="814825"/>
            <a:ext cx="1923900" cy="42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The city of Boston gave away 1,000 trees to residents to plant in their neighborhoods!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Write an expression that has a value of 1,000 with THREE addends.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208" name="Google Shape;20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2" y="792450"/>
            <a:ext cx="7121100" cy="4272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>
            <a:spLocks noGrp="1"/>
          </p:cNvSpPr>
          <p:nvPr>
            <p:ph type="title"/>
          </p:nvPr>
        </p:nvSpPr>
        <p:spPr>
          <a:xfrm>
            <a:off x="311700" y="599325"/>
            <a:ext cx="2499900" cy="420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Which ones go together?</a:t>
            </a: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What do they have in common?</a:t>
            </a:r>
            <a:endParaRPr sz="2900" b="1">
              <a:solidFill>
                <a:srgbClr val="CC4125"/>
              </a:solidFill>
            </a:endParaRPr>
          </a:p>
        </p:txBody>
      </p:sp>
      <p:pic>
        <p:nvPicPr>
          <p:cNvPr id="215" name="Google Shape;21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94" y="0"/>
            <a:ext cx="620411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>
            <a:spLocks noGrp="1"/>
          </p:cNvSpPr>
          <p:nvPr>
            <p:ph type="title"/>
          </p:nvPr>
        </p:nvSpPr>
        <p:spPr>
          <a:xfrm>
            <a:off x="7005150" y="0"/>
            <a:ext cx="20055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Happy Victoria Day!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222" name="Google Shape;222;p31"/>
          <p:cNvSpPr txBox="1">
            <a:spLocks noGrp="1"/>
          </p:cNvSpPr>
          <p:nvPr>
            <p:ph type="body" idx="1"/>
          </p:nvPr>
        </p:nvSpPr>
        <p:spPr>
          <a:xfrm>
            <a:off x="6947575" y="1017725"/>
            <a:ext cx="2063100" cy="3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  <a:highlight>
                  <a:srgbClr val="FFFFFF"/>
                </a:highlight>
              </a:rPr>
              <a:t>May 24, Queen Victoria's birthday, was declared a holiday by the Legislature of the Province of Canada in 1845.</a:t>
            </a:r>
            <a:endParaRPr sz="1700" dirty="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  <a:highlight>
                  <a:srgbClr val="FFFFFF"/>
                </a:highlight>
              </a:rPr>
              <a:t>How long ago was that?</a:t>
            </a:r>
            <a:endParaRPr sz="1700" dirty="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dirty="0">
                <a:solidFill>
                  <a:srgbClr val="CC0000"/>
                </a:solidFill>
                <a:highlight>
                  <a:srgbClr val="FFFFFF"/>
                </a:highlight>
              </a:rPr>
              <a:t>What strategies can we use to solve this?</a:t>
            </a:r>
            <a:endParaRPr sz="1700" dirty="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223" name="Google Shape;22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68751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body" idx="1"/>
          </p:nvPr>
        </p:nvSpPr>
        <p:spPr>
          <a:xfrm>
            <a:off x="4922800" y="781650"/>
            <a:ext cx="3871200" cy="28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66666"/>
                </a:solidFill>
              </a:rPr>
              <a:t>400 - 199 &gt; 200</a:t>
            </a:r>
            <a:endParaRPr sz="37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66666"/>
                </a:solidFill>
              </a:rPr>
              <a:t>250 + 349 &lt; 600</a:t>
            </a:r>
            <a:endParaRPr sz="37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700" b="1">
                <a:solidFill>
                  <a:srgbClr val="666666"/>
                </a:solidFill>
              </a:rPr>
              <a:t>295 + 498 &gt; 700</a:t>
            </a:r>
            <a:endParaRPr sz="3700" b="1">
              <a:solidFill>
                <a:srgbClr val="666666"/>
              </a:solidFill>
            </a:endParaRPr>
          </a:p>
        </p:txBody>
      </p:sp>
      <p:pic>
        <p:nvPicPr>
          <p:cNvPr id="230" name="Google Shape;23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25" y="1117500"/>
            <a:ext cx="4542175" cy="272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7042050" y="44900"/>
            <a:ext cx="2028300" cy="9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Today is World Turtle Day!</a:t>
            </a:r>
            <a:endParaRPr sz="2320" b="1">
              <a:solidFill>
                <a:srgbClr val="1155CC"/>
              </a:solidFill>
            </a:endParaRPr>
          </a:p>
        </p:txBody>
      </p:sp>
      <p:sp>
        <p:nvSpPr>
          <p:cNvPr id="237" name="Google Shape;237;p33"/>
          <p:cNvSpPr txBox="1">
            <a:spLocks noGrp="1"/>
          </p:cNvSpPr>
          <p:nvPr>
            <p:ph type="body" idx="1"/>
          </p:nvPr>
        </p:nvSpPr>
        <p:spPr>
          <a:xfrm>
            <a:off x="6974875" y="1575175"/>
            <a:ext cx="2028300" cy="3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Estimate how many turtles are making their way to the ocean!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Are there more than 20?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How do you know?</a:t>
            </a:r>
            <a:endParaRPr sz="1900">
              <a:solidFill>
                <a:srgbClr val="1155CC"/>
              </a:solidFill>
            </a:endParaRPr>
          </a:p>
        </p:txBody>
      </p:sp>
      <p:pic>
        <p:nvPicPr>
          <p:cNvPr id="238" name="Google Shape;23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3300" y="22412"/>
            <a:ext cx="5300700" cy="509867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4"/>
          <p:cNvSpPr txBox="1"/>
          <p:nvPr/>
        </p:nvSpPr>
        <p:spPr>
          <a:xfrm>
            <a:off x="358600" y="1344700"/>
            <a:ext cx="30705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Which one doesn’t belong?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they all have in common? 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246" name="Google Shape;246;p3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>
            <a:spLocks noGrp="1"/>
          </p:cNvSpPr>
          <p:nvPr>
            <p:ph type="title"/>
          </p:nvPr>
        </p:nvSpPr>
        <p:spPr>
          <a:xfrm>
            <a:off x="137150" y="281900"/>
            <a:ext cx="684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8761D"/>
                </a:solidFill>
              </a:rPr>
              <a:t>Today is Independence Day in Jordan!</a:t>
            </a:r>
            <a:endParaRPr sz="2920">
              <a:solidFill>
                <a:srgbClr val="38761D"/>
              </a:solidFill>
            </a:endParaRPr>
          </a:p>
        </p:txBody>
      </p:sp>
      <p:sp>
        <p:nvSpPr>
          <p:cNvPr id="252" name="Google Shape;252;p35"/>
          <p:cNvSpPr txBox="1">
            <a:spLocks noGrp="1"/>
          </p:cNvSpPr>
          <p:nvPr>
            <p:ph type="body" idx="1"/>
          </p:nvPr>
        </p:nvSpPr>
        <p:spPr>
          <a:xfrm>
            <a:off x="7072300" y="992750"/>
            <a:ext cx="1928700" cy="3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Jordan became  independent from the British in </a:t>
            </a: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1948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.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How long ago was that?</a:t>
            </a:r>
            <a:b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</a:br>
            <a:b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</a:b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What mental math strategies can we use to solve this?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</p:txBody>
      </p:sp>
      <p:pic>
        <p:nvPicPr>
          <p:cNvPr id="253" name="Google Shape;2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25" y="992750"/>
            <a:ext cx="6843650" cy="400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 txBox="1"/>
          <p:nvPr/>
        </p:nvSpPr>
        <p:spPr>
          <a:xfrm>
            <a:off x="137125" y="4663325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 dirty="0">
                <a:solidFill>
                  <a:srgbClr val="0000FF"/>
                </a:solidFill>
              </a:rPr>
              <a:t>What is the same?  What is different?</a:t>
            </a:r>
            <a:endParaRPr sz="2920" b="1" dirty="0">
              <a:solidFill>
                <a:srgbClr val="0000FF"/>
              </a:solidFill>
            </a:endParaRPr>
          </a:p>
        </p:txBody>
      </p:sp>
      <p:pic>
        <p:nvPicPr>
          <p:cNvPr id="260" name="Google Shape;26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2553" y="1462950"/>
            <a:ext cx="3492875" cy="317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950" y="1918625"/>
            <a:ext cx="3993100" cy="199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Macintosh PowerPoint</Application>
  <PresentationFormat>On-screen Show (16:9)</PresentationFormat>
  <Paragraphs>124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Arial</vt:lpstr>
      <vt:lpstr>Simple Light</vt:lpstr>
      <vt:lpstr>Today is the Hung King Festival in Vietnam!   What would you use to measure the HEIGHT of this lion?  Estimate the height in meters.  Estimate the height in feet.</vt:lpstr>
      <vt:lpstr>PowerPoint Presentation</vt:lpstr>
      <vt:lpstr>What is the same?   What is different?</vt:lpstr>
      <vt:lpstr>May is National Salad Month!</vt:lpstr>
      <vt:lpstr>Today is Independence Day in Israel</vt:lpstr>
      <vt:lpstr>Celebrate Cinco de Mayo!</vt:lpstr>
      <vt:lpstr>Today is Constitution Memorial Day in Japan!</vt:lpstr>
      <vt:lpstr>Happy International Respect for Chicken Day!</vt:lpstr>
      <vt:lpstr>PowerPoint Presentation</vt:lpstr>
      <vt:lpstr>What is the same?   What is different?</vt:lpstr>
      <vt:lpstr>PowerPoint Presentation</vt:lpstr>
      <vt:lpstr>Happy Buddha Day!</vt:lpstr>
      <vt:lpstr>It’s Hostess Cupcake Day!</vt:lpstr>
      <vt:lpstr>Today is National Public Gardens Day!</vt:lpstr>
      <vt:lpstr>Happy Chocolate Chip Day</vt:lpstr>
      <vt:lpstr>Happy National Smile Day!</vt:lpstr>
      <vt:lpstr>Happy Love a Tree Day</vt:lpstr>
      <vt:lpstr>Which ones go together?  What do they have in common?</vt:lpstr>
      <vt:lpstr>Happy Victoria Day!</vt:lpstr>
      <vt:lpstr>PowerPoint Presentation</vt:lpstr>
      <vt:lpstr>Today is World Turtle Day!</vt:lpstr>
      <vt:lpstr>PowerPoint Presentation</vt:lpstr>
      <vt:lpstr>Today is Independence Day in Jordan!</vt:lpstr>
      <vt:lpstr>What is the same?  What is different?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2025-04-27T21:13:59Z</dcterms:modified>
</cp:coreProperties>
</file>