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embeddedFontLst>
    <p:embeddedFont>
      <p:font typeface="Helvetica Neue" panose="02000503000000020004" pitchFamily="2" charset="0"/>
      <p:regular r:id="rId17"/>
      <p:bold r:id="rId18"/>
      <p:italic r:id="rId19"/>
      <p:boldItalic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4"/>
  </p:normalViewPr>
  <p:slideViewPr>
    <p:cSldViewPr snapToGrid="0">
      <p:cViewPr varScale="1">
        <p:scale>
          <a:sx n="137" d="100"/>
          <a:sy n="137" d="100"/>
        </p:scale>
        <p:origin x="92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46532bc93c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46532bc93c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31, 2025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46532bc93c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46532bc93c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46532bc93c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46532bc93c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46532bc93c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46532bc93c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46532bc93c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46532bc93c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46532bc93c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46532bc93c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7, 2025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46532bc93c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46532bc93c_0_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46532bc93c_0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46532bc93c_0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46532bc93c_0_4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46532bc93c_0_4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46532bc93c_0_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46532bc93c_0_3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46532bc93c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46532bc93c_0_4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14, 2025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46532bc93c_0_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46532bc93c_0_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46532bc93c_0_5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46532bc93c_0_5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46532bc93c_0_6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46532bc93c_0_6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52400" y="316700"/>
            <a:ext cx="40554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Today is Crayola Crayon Day!</a:t>
            </a:r>
            <a:endParaRPr sz="2500">
              <a:solidFill>
                <a:schemeClr val="lt1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743625" y="3166725"/>
            <a:ext cx="3321900" cy="18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The average student uses up 730 crayons by age 10 and spends an average of 30 minutes a day coloring!</a:t>
            </a:r>
            <a:endParaRPr sz="15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How many minutes is that in a year? How many hours is that?</a:t>
            </a:r>
            <a:endParaRPr sz="15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5.MD.A1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5479675" y="254525"/>
            <a:ext cx="345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6AA84F"/>
                </a:solidFill>
              </a:rPr>
              <a:t>April is National Brussel Sprout Month!</a:t>
            </a:r>
            <a:endParaRPr b="1">
              <a:solidFill>
                <a:srgbClr val="6AA84F"/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5524500" y="1804150"/>
            <a:ext cx="3412500" cy="26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AA84F"/>
                </a:solidFill>
              </a:rPr>
              <a:t>Estimate how many brussel sprouts are in this crate.</a:t>
            </a:r>
            <a:endParaRPr sz="1900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AA84F"/>
                </a:solidFill>
              </a:rPr>
              <a:t>If there are </a:t>
            </a:r>
            <a:r>
              <a:rPr lang="en" sz="1900" i="1">
                <a:solidFill>
                  <a:srgbClr val="6AA84F"/>
                </a:solidFill>
              </a:rPr>
              <a:t>about</a:t>
            </a:r>
            <a:r>
              <a:rPr lang="en" sz="1900">
                <a:solidFill>
                  <a:srgbClr val="6AA84F"/>
                </a:solidFill>
              </a:rPr>
              <a:t> 23 sprouts per pound, and this crate weighs 25 pounds, how many sprouts are here?</a:t>
            </a:r>
            <a:endParaRPr sz="1900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6AA84F"/>
                </a:solidFill>
              </a:rPr>
              <a:t>How can we use mental math to solve this?</a:t>
            </a:r>
            <a:endParaRPr sz="1900">
              <a:solidFill>
                <a:srgbClr val="6AA84F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25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-1" y="4804800"/>
            <a:ext cx="811763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dk1"/>
                </a:solidFill>
              </a:rPr>
              <a:t>5.NBT.B5</a:t>
            </a:r>
            <a:endParaRPr sz="1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5318850" y="175350"/>
            <a:ext cx="3624000" cy="439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16" b="1">
                <a:solidFill>
                  <a:srgbClr val="4A86E8"/>
                </a:solidFill>
              </a:rPr>
              <a:t>Dancing on the George Washington Bridge II</a:t>
            </a:r>
            <a:br>
              <a:rPr lang="en" sz="1916">
                <a:solidFill>
                  <a:srgbClr val="4A86E8"/>
                </a:solidFill>
              </a:rPr>
            </a:br>
            <a:r>
              <a:rPr lang="en" sz="1916" i="1">
                <a:solidFill>
                  <a:srgbClr val="4A86E8"/>
                </a:solidFill>
              </a:rPr>
              <a:t>Faith Ringgold</a:t>
            </a:r>
            <a:endParaRPr sz="1916" i="1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916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16">
                <a:solidFill>
                  <a:srgbClr val="4A86E8"/>
                </a:solidFill>
              </a:rPr>
              <a:t>Faith Ringgold’s quilts tell colorful stories</a:t>
            </a:r>
            <a:endParaRPr sz="1916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16">
                <a:solidFill>
                  <a:srgbClr val="4A86E8"/>
                </a:solidFill>
              </a:rPr>
              <a:t>This quilt is almost a perfect square. It has an area of 2550 square inches.</a:t>
            </a:r>
            <a:endParaRPr sz="1916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16">
                <a:solidFill>
                  <a:srgbClr val="4A86E8"/>
                </a:solidFill>
              </a:rPr>
              <a:t>What might the length and width be?</a:t>
            </a:r>
            <a:endParaRPr sz="1916">
              <a:solidFill>
                <a:srgbClr val="4A86E8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0900"/>
            <a:ext cx="5015276" cy="4990774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8451700" y="4804800"/>
            <a:ext cx="692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5.MD.C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400" y="3182300"/>
            <a:ext cx="3946150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95150" y="82075"/>
            <a:ext cx="5377801" cy="40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313775" y="638725"/>
            <a:ext cx="29358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FF9900"/>
                </a:solidFill>
              </a:rPr>
              <a:t>Happy </a:t>
            </a:r>
            <a:endParaRPr sz="29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FF9900"/>
                </a:solidFill>
              </a:rPr>
              <a:t>Spring!</a:t>
            </a:r>
            <a:endParaRPr sz="2900" b="1">
              <a:solidFill>
                <a:srgbClr val="FF9900"/>
              </a:solidFill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8510150" y="4804800"/>
            <a:ext cx="633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5.NF.A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75" y="3731549"/>
            <a:ext cx="9144000" cy="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FF9900"/>
                </a:solidFill>
              </a:rPr>
              <a:t>It’s International Carrot Day!</a:t>
            </a:r>
            <a:endParaRPr sz="2320" b="1">
              <a:solidFill>
                <a:srgbClr val="FF9900"/>
              </a:solidFill>
            </a:endParaRPr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75" y="4213400"/>
            <a:ext cx="9144000" cy="9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If each of these carrots weighs 6 ounces, how much does the bunch weigh?</a:t>
            </a:r>
            <a:br>
              <a:rPr lang="en" sz="1900" b="1">
                <a:solidFill>
                  <a:srgbClr val="38761D"/>
                </a:solidFill>
              </a:rPr>
            </a:br>
            <a:r>
              <a:rPr lang="en" sz="1900" b="1">
                <a:solidFill>
                  <a:srgbClr val="38761D"/>
                </a:solidFill>
              </a:rPr>
              <a:t>How can we use mental math to solve this?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50" y="81500"/>
            <a:ext cx="9085426" cy="349317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-1" y="4804800"/>
            <a:ext cx="905069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dk1"/>
                </a:solidFill>
              </a:rPr>
              <a:t>5.NBT.B5</a:t>
            </a:r>
            <a:endParaRPr sz="1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7715250" y="257725"/>
            <a:ext cx="1428600" cy="43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741B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Standing at a staggering </a:t>
            </a:r>
            <a:r>
              <a:rPr lang="en" sz="1700" b="1">
                <a:solidFill>
                  <a:srgbClr val="741B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138-feet (42-meters)</a:t>
            </a:r>
            <a:r>
              <a:rPr lang="en" sz="1700">
                <a:solidFill>
                  <a:srgbClr val="741B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tall, the India Gate is one of the most recognizable landmarks in India. </a:t>
            </a:r>
            <a:endParaRPr sz="1700">
              <a:solidFill>
                <a:srgbClr val="741B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741B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How MANY TIMES  taller is it than you?</a:t>
            </a:r>
            <a:endParaRPr sz="1700">
              <a:solidFill>
                <a:srgbClr val="741B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350">
              <a:solidFill>
                <a:srgbClr val="5E5C5E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15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5.OA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title"/>
          </p:nvPr>
        </p:nvSpPr>
        <p:spPr>
          <a:xfrm>
            <a:off x="116900" y="128600"/>
            <a:ext cx="2828700" cy="8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8761D"/>
                </a:solidFill>
              </a:rPr>
              <a:t>Happy National Pygmy Hippo Day!</a:t>
            </a:r>
            <a:endParaRPr b="1">
              <a:solidFill>
                <a:srgbClr val="38761D"/>
              </a:solidFill>
            </a:endParaRPr>
          </a:p>
        </p:txBody>
      </p:sp>
      <p:sp>
        <p:nvSpPr>
          <p:cNvPr id="101" name="Google Shape;101;p19"/>
          <p:cNvSpPr txBox="1">
            <a:spLocks noGrp="1"/>
          </p:cNvSpPr>
          <p:nvPr>
            <p:ph type="body" idx="1"/>
          </p:nvPr>
        </p:nvSpPr>
        <p:spPr>
          <a:xfrm>
            <a:off x="198725" y="1531350"/>
            <a:ext cx="2746800" cy="30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This baby pygmy hippo weighed just 14 pounds at birth.</a:t>
            </a:r>
            <a:endParaRPr sz="17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She tripled her weight within the first two months!</a:t>
            </a:r>
            <a:endParaRPr sz="17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If mom pygmy hippo weighs between 400 and 600 pounds, how many times heavier is she than her baby?</a:t>
            </a:r>
            <a:endParaRPr sz="1700">
              <a:solidFill>
                <a:srgbClr val="38761D"/>
              </a:solidFill>
            </a:endParaRPr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2089" y="0"/>
            <a:ext cx="608192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/>
        </p:nvSpPr>
        <p:spPr>
          <a:xfrm>
            <a:off x="8615375" y="4804800"/>
            <a:ext cx="528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5.OA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title"/>
          </p:nvPr>
        </p:nvSpPr>
        <p:spPr>
          <a:xfrm>
            <a:off x="7666475" y="0"/>
            <a:ext cx="1432500" cy="84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CC0000"/>
                </a:solidFill>
              </a:rPr>
              <a:t>It is the Hung King Festival in Vietnam!</a:t>
            </a:r>
            <a:endParaRPr sz="1720" b="1">
              <a:solidFill>
                <a:srgbClr val="CC0000"/>
              </a:solidFill>
            </a:endParaRPr>
          </a:p>
        </p:txBody>
      </p:sp>
      <p:sp>
        <p:nvSpPr>
          <p:cNvPr id="109" name="Google Shape;109;p20"/>
          <p:cNvSpPr txBox="1">
            <a:spLocks noGrp="1"/>
          </p:cNvSpPr>
          <p:nvPr>
            <p:ph type="body" idx="1"/>
          </p:nvPr>
        </p:nvSpPr>
        <p:spPr>
          <a:xfrm>
            <a:off x="7537950" y="1367700"/>
            <a:ext cx="1605900" cy="346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Vietnam declared independence from France in 1945.</a:t>
            </a: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How long ago was that?</a:t>
            </a: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How can we use mental math to figure it out?</a:t>
            </a:r>
            <a:endParaRPr sz="1700">
              <a:solidFill>
                <a:srgbClr val="CC0000"/>
              </a:solidFill>
            </a:endParaRPr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00" y="76625"/>
            <a:ext cx="7465851" cy="4977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0"/>
          <p:cNvSpPr txBox="1"/>
          <p:nvPr/>
        </p:nvSpPr>
        <p:spPr>
          <a:xfrm>
            <a:off x="72100" y="4715150"/>
            <a:ext cx="100092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5.NBT.B7</a:t>
            </a:r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body" idx="1"/>
          </p:nvPr>
        </p:nvSpPr>
        <p:spPr>
          <a:xfrm>
            <a:off x="7787950" y="134475"/>
            <a:ext cx="1306200" cy="44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715" b="1">
                <a:solidFill>
                  <a:srgbClr val="351C75"/>
                </a:solidFill>
              </a:rPr>
              <a:t>Breathe Life 3 by Rob Gibbs is 3 stories high.</a:t>
            </a:r>
            <a:endParaRPr sz="1715" b="1">
              <a:solidFill>
                <a:srgbClr val="351C75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715" b="1">
                <a:solidFill>
                  <a:srgbClr val="351C75"/>
                </a:solidFill>
              </a:rPr>
              <a:t>Estimate that height.</a:t>
            </a:r>
            <a:endParaRPr sz="1715" b="1">
              <a:solidFill>
                <a:srgbClr val="351C75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rPr lang="en" sz="1615" b="1" i="1">
                <a:solidFill>
                  <a:srgbClr val="351C75"/>
                </a:solidFill>
              </a:rPr>
              <a:t>Fun Fact: The children in this mural are signing “breathe life.”</a:t>
            </a:r>
            <a:endParaRPr sz="1615" b="1" i="1">
              <a:solidFill>
                <a:srgbClr val="351C75"/>
              </a:solidFill>
            </a:endParaRPr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" y="0"/>
            <a:ext cx="772628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/>
        </p:nvSpPr>
        <p:spPr>
          <a:xfrm>
            <a:off x="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5.MD.A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41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5B0F00"/>
                </a:solidFill>
              </a:rPr>
              <a:t>Happy Passover</a:t>
            </a:r>
            <a:endParaRPr sz="2920" b="1">
              <a:solidFill>
                <a:srgbClr val="5B0F00"/>
              </a:solidFill>
            </a:endParaRPr>
          </a:p>
        </p:txBody>
      </p:sp>
      <p:sp>
        <p:nvSpPr>
          <p:cNvPr id="124" name="Google Shape;124;p22"/>
          <p:cNvSpPr txBox="1">
            <a:spLocks noGrp="1"/>
          </p:cNvSpPr>
          <p:nvPr>
            <p:ph type="body" idx="1"/>
          </p:nvPr>
        </p:nvSpPr>
        <p:spPr>
          <a:xfrm>
            <a:off x="311700" y="1593675"/>
            <a:ext cx="3416100" cy="297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What shapes do we see in this plate of matzo crunch?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Sketch one of the shapes and partition it.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What shape to you have now?</a:t>
            </a:r>
            <a:endParaRPr sz="1900" b="1">
              <a:solidFill>
                <a:srgbClr val="5B0F00"/>
              </a:solidFill>
            </a:endParaRPr>
          </a:p>
        </p:txBody>
      </p:sp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2"/>
          <p:cNvSpPr txBox="1"/>
          <p:nvPr/>
        </p:nvSpPr>
        <p:spPr>
          <a:xfrm>
            <a:off x="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5.G.B3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>
            <a:spLocks noGrp="1"/>
          </p:cNvSpPr>
          <p:nvPr>
            <p:ph type="body" idx="1"/>
          </p:nvPr>
        </p:nvSpPr>
        <p:spPr>
          <a:xfrm>
            <a:off x="7883350" y="876725"/>
            <a:ext cx="1260600" cy="369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741B47"/>
                </a:solidFill>
              </a:rPr>
              <a:t>What do we notice about this Kulam?</a:t>
            </a:r>
            <a:br>
              <a:rPr lang="en" sz="900">
                <a:solidFill>
                  <a:srgbClr val="741B47"/>
                </a:solidFill>
              </a:rPr>
            </a:br>
            <a:br>
              <a:rPr lang="en" sz="900">
                <a:solidFill>
                  <a:srgbClr val="741B47"/>
                </a:solidFill>
              </a:rPr>
            </a:br>
            <a:r>
              <a:rPr lang="en" sz="1700">
                <a:solidFill>
                  <a:srgbClr val="741B47"/>
                </a:solidFill>
              </a:rPr>
              <a:t>What do we wonder?</a:t>
            </a:r>
            <a:br>
              <a:rPr lang="en" sz="900">
                <a:solidFill>
                  <a:srgbClr val="741B47"/>
                </a:solidFill>
              </a:rPr>
            </a:br>
            <a:br>
              <a:rPr lang="en" sz="900">
                <a:solidFill>
                  <a:srgbClr val="741B47"/>
                </a:solidFill>
              </a:rPr>
            </a:br>
            <a:r>
              <a:rPr lang="en" sz="1700">
                <a:solidFill>
                  <a:srgbClr val="741B47"/>
                </a:solidFill>
              </a:rPr>
              <a:t>Where do we see symmetry?</a:t>
            </a:r>
            <a:endParaRPr sz="1700">
              <a:solidFill>
                <a:srgbClr val="741B47"/>
              </a:solidFill>
            </a:endParaRPr>
          </a:p>
        </p:txBody>
      </p:sp>
      <p:pic>
        <p:nvPicPr>
          <p:cNvPr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500" y="632575"/>
            <a:ext cx="7789853" cy="438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3"/>
          <p:cNvSpPr txBox="1"/>
          <p:nvPr/>
        </p:nvSpPr>
        <p:spPr>
          <a:xfrm>
            <a:off x="152400" y="0"/>
            <a:ext cx="6755700" cy="6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916" b="1">
                <a:solidFill>
                  <a:srgbClr val="741B47"/>
                </a:solidFill>
              </a:rPr>
              <a:t>Happy Tamil New Year     கோலங்கள்</a:t>
            </a:r>
            <a:endParaRPr sz="2000">
              <a:solidFill>
                <a:srgbClr val="741B47"/>
              </a:solidFill>
            </a:endParaRPr>
          </a:p>
        </p:txBody>
      </p:sp>
      <p:sp>
        <p:nvSpPr>
          <p:cNvPr id="134" name="Google Shape;134;p23"/>
          <p:cNvSpPr txBox="1"/>
          <p:nvPr/>
        </p:nvSpPr>
        <p:spPr>
          <a:xfrm>
            <a:off x="93500" y="475775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5.G.B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type="title"/>
          </p:nvPr>
        </p:nvSpPr>
        <p:spPr>
          <a:xfrm>
            <a:off x="1185450" y="0"/>
            <a:ext cx="6773100" cy="43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C4587"/>
                </a:solidFill>
              </a:rPr>
              <a:t>Happy Jackie Robinson Day!</a:t>
            </a:r>
            <a:endParaRPr b="1">
              <a:solidFill>
                <a:srgbClr val="1C4587"/>
              </a:solidFill>
            </a:endParaRPr>
          </a:p>
        </p:txBody>
      </p:sp>
      <p:sp>
        <p:nvSpPr>
          <p:cNvPr id="140" name="Google Shape;140;p24"/>
          <p:cNvSpPr txBox="1">
            <a:spLocks noGrp="1"/>
          </p:cNvSpPr>
          <p:nvPr>
            <p:ph type="body" idx="1"/>
          </p:nvPr>
        </p:nvSpPr>
        <p:spPr>
          <a:xfrm>
            <a:off x="0" y="432600"/>
            <a:ext cx="90012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rgbClr val="1C4587"/>
                </a:solidFill>
                <a:highlight>
                  <a:srgbClr val="FFFFFF"/>
                </a:highlight>
              </a:rPr>
              <a:t>Jackie Robinson broke Major League Baseball's color barrier in </a:t>
            </a:r>
            <a:r>
              <a:rPr lang="en" sz="1300" b="1">
                <a:solidFill>
                  <a:srgbClr val="1C4587"/>
                </a:solidFill>
                <a:highlight>
                  <a:srgbClr val="FFFFFF"/>
                </a:highlight>
              </a:rPr>
              <a:t>1947</a:t>
            </a:r>
            <a:r>
              <a:rPr lang="en" sz="1300">
                <a:solidFill>
                  <a:srgbClr val="1C4587"/>
                </a:solidFill>
                <a:highlight>
                  <a:srgbClr val="FFFFFF"/>
                </a:highlight>
              </a:rPr>
              <a:t> when he debuted with the Brooklyn Dodgers on April 15th. How long ago was that? How many years? How many months? How many days?</a:t>
            </a:r>
            <a:endParaRPr sz="1300">
              <a:solidFill>
                <a:srgbClr val="1C4587"/>
              </a:solidFill>
              <a:highlight>
                <a:srgbClr val="FFFFFF"/>
              </a:highlight>
            </a:endParaRPr>
          </a:p>
        </p:txBody>
      </p:sp>
      <p:pic>
        <p:nvPicPr>
          <p:cNvPr id="141" name="Google Shape;14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33994"/>
            <a:ext cx="9144001" cy="401883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4"/>
          <p:cNvSpPr txBox="1"/>
          <p:nvPr/>
        </p:nvSpPr>
        <p:spPr>
          <a:xfrm>
            <a:off x="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5.MD.A1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body" idx="1"/>
          </p:nvPr>
        </p:nvSpPr>
        <p:spPr>
          <a:xfrm>
            <a:off x="7200900" y="910725"/>
            <a:ext cx="1943100" cy="365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1"/>
                </a:solidFill>
                <a:highlight>
                  <a:srgbClr val="FFFFFF"/>
                </a:highlight>
              </a:rPr>
              <a:t>Approximately </a:t>
            </a:r>
            <a:r>
              <a:rPr lang="en" sz="1700" b="1">
                <a:solidFill>
                  <a:schemeClr val="accent1"/>
                </a:solidFill>
                <a:highlight>
                  <a:srgbClr val="FFFFFF"/>
                </a:highlight>
              </a:rPr>
              <a:t>800,000</a:t>
            </a:r>
            <a:r>
              <a:rPr lang="en" sz="1700">
                <a:solidFill>
                  <a:schemeClr val="accent1"/>
                </a:solidFill>
                <a:highlight>
                  <a:srgbClr val="FFFFFF"/>
                </a:highlight>
              </a:rPr>
              <a:t> stalks of shibazakura of five varieties are on display, producing delightful fields of pink, white and purple colors in different hues.</a:t>
            </a:r>
            <a:endParaRPr sz="1700">
              <a:solidFill>
                <a:schemeClr val="accent1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chemeClr val="accent1"/>
                </a:solidFill>
                <a:highlight>
                  <a:srgbClr val="FFFFFF"/>
                </a:highlight>
              </a:rPr>
              <a:t>What are some FACTOR PAIRS of </a:t>
            </a:r>
            <a:r>
              <a:rPr lang="en" sz="1700" b="1">
                <a:solidFill>
                  <a:schemeClr val="accent1"/>
                </a:solidFill>
                <a:highlight>
                  <a:srgbClr val="FFFFFF"/>
                </a:highlight>
              </a:rPr>
              <a:t>800,000</a:t>
            </a:r>
            <a:r>
              <a:rPr lang="en" sz="1700">
                <a:solidFill>
                  <a:schemeClr val="accent1"/>
                </a:solidFill>
                <a:highlight>
                  <a:srgbClr val="FFFFFF"/>
                </a:highlight>
              </a:rPr>
              <a:t>?</a:t>
            </a:r>
            <a:endParaRPr sz="1700">
              <a:solidFill>
                <a:schemeClr val="accent1"/>
              </a:solidFill>
              <a:highlight>
                <a:srgbClr val="FFFFFF"/>
              </a:highlight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76700" y="0"/>
            <a:ext cx="7373400" cy="6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accent1"/>
                </a:solidFill>
              </a:rPr>
              <a:t>Today is the beginning of</a:t>
            </a:r>
            <a:endParaRPr sz="230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accent1"/>
                </a:solidFill>
                <a:highlight>
                  <a:srgbClr val="FFFFFF"/>
                </a:highlight>
              </a:rPr>
              <a:t>The Fuji Shibazakura Festival 富士芝桜まつ</a:t>
            </a:r>
            <a:endParaRPr sz="2300">
              <a:solidFill>
                <a:schemeClr val="accent1"/>
              </a:solidFill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650" y="852275"/>
            <a:ext cx="6932050" cy="42327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5"/>
          <p:cNvSpPr txBox="1"/>
          <p:nvPr/>
        </p:nvSpPr>
        <p:spPr>
          <a:xfrm>
            <a:off x="163650" y="4746350"/>
            <a:ext cx="937362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5.NBT.A2</a:t>
            </a:r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>
            <a:spLocks noGrp="1"/>
          </p:cNvSpPr>
          <p:nvPr>
            <p:ph type="title"/>
          </p:nvPr>
        </p:nvSpPr>
        <p:spPr>
          <a:xfrm>
            <a:off x="77050" y="0"/>
            <a:ext cx="7946400" cy="4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1A73E8"/>
                </a:solidFill>
              </a:rPr>
              <a:t>Happy Easter!</a:t>
            </a:r>
            <a:endParaRPr sz="2920" b="1">
              <a:solidFill>
                <a:srgbClr val="1A73E8"/>
              </a:solidFill>
            </a:endParaRPr>
          </a:p>
        </p:txBody>
      </p:sp>
      <p:sp>
        <p:nvSpPr>
          <p:cNvPr id="156" name="Google Shape;156;p26"/>
          <p:cNvSpPr txBox="1">
            <a:spLocks noGrp="1"/>
          </p:cNvSpPr>
          <p:nvPr>
            <p:ph type="body" idx="1"/>
          </p:nvPr>
        </p:nvSpPr>
        <p:spPr>
          <a:xfrm>
            <a:off x="8023450" y="672350"/>
            <a:ext cx="1120500" cy="38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The independent state of Vatican City came into existence on </a:t>
            </a:r>
            <a:r>
              <a:rPr lang="en" sz="1250" b="1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February 11,  1929</a:t>
            </a:r>
            <a:r>
              <a:rPr lang="en" sz="1250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</a:t>
            </a:r>
            <a:endParaRPr sz="1250">
              <a:solidFill>
                <a:srgbClr val="1A73E8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50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How long ago was that?</a:t>
            </a:r>
            <a:endParaRPr sz="1250">
              <a:solidFill>
                <a:srgbClr val="1A73E8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250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What are some strategies we can use to figure it out?</a:t>
            </a:r>
            <a:endParaRPr sz="1250">
              <a:solidFill>
                <a:srgbClr val="1A73E8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7" name="Google Shape;15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075" y="595850"/>
            <a:ext cx="7946349" cy="44711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6"/>
          <p:cNvSpPr txBox="1"/>
          <p:nvPr/>
        </p:nvSpPr>
        <p:spPr>
          <a:xfrm>
            <a:off x="77075" y="4728300"/>
            <a:ext cx="939962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5.NBT.B7</a:t>
            </a:r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576</Words>
  <Application>Microsoft Macintosh PowerPoint</Application>
  <PresentationFormat>On-screen Show (16:9)</PresentationFormat>
  <Paragraphs>62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Helvetica Neue</vt:lpstr>
      <vt:lpstr>Roboto</vt:lpstr>
      <vt:lpstr>Simple Light</vt:lpstr>
      <vt:lpstr>PowerPoint Presentation</vt:lpstr>
      <vt:lpstr>April is National Brussel Sprout Month!</vt:lpstr>
      <vt:lpstr>PowerPoint Presentation</vt:lpstr>
      <vt:lpstr>PowerPoint Presentation</vt:lpstr>
      <vt:lpstr>It’s International Carrot Day!</vt:lpstr>
      <vt:lpstr>PowerPoint Presentation</vt:lpstr>
      <vt:lpstr>Happy National Pygmy Hippo Day!</vt:lpstr>
      <vt:lpstr>It is the Hung King Festival in Vietnam!</vt:lpstr>
      <vt:lpstr>PowerPoint Presentation</vt:lpstr>
      <vt:lpstr>Happy Passover</vt:lpstr>
      <vt:lpstr>PowerPoint Presentation</vt:lpstr>
      <vt:lpstr>Happy Jackie Robinson Day!</vt:lpstr>
      <vt:lpstr>PowerPoint Presentation</vt:lpstr>
      <vt:lpstr>Happy Easter!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2025-03-31T00:29:50Z</dcterms:modified>
</cp:coreProperties>
</file>