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embeddedFontLst>
    <p:embeddedFont>
      <p:font typeface="Helvetica Neue" panose="02000503000000020004" pitchFamily="2" charset="0"/>
      <p:regular r:id="rId17"/>
      <p:bold r:id="rId18"/>
      <p:italic r:id="rId19"/>
      <p:boldItalic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4"/>
  </p:normalViewPr>
  <p:slideViewPr>
    <p:cSldViewPr snapToGrid="0">
      <p:cViewPr varScale="1">
        <p:scale>
          <a:sx n="137" d="100"/>
          <a:sy n="137" d="100"/>
        </p:scale>
        <p:origin x="92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46db912979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46db912979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31, 2025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46db912979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46db912979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46db912979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46db912979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46db912979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46db912979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46db912979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46db912979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46db912979_0_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46db912979_0_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Week of April 7, 2025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46db912979_0_3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46db912979_0_3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46db912979_0_4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46db912979_0_4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46db912979_0_4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46db912979_0_4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46db912979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46db912979_0_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46db912979_0_5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46db912979_0_5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14, 2025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46db912979_0_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46db912979_0_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46db912979_0_5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46db912979_0_5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46db912979_0_5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46db912979_0_5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4079125" y="445025"/>
            <a:ext cx="4753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674EA7"/>
                </a:solidFill>
              </a:rPr>
              <a:t>It’s Crayola Crayon Day!</a:t>
            </a:r>
            <a:endParaRPr sz="2920" b="1">
              <a:solidFill>
                <a:srgbClr val="674EA7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4129125" y="1305775"/>
            <a:ext cx="4703100" cy="326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674EA7"/>
                </a:solidFill>
                <a:latin typeface="Roboto"/>
                <a:ea typeface="Roboto"/>
                <a:cs typeface="Roboto"/>
                <a:sym typeface="Roboto"/>
              </a:rPr>
              <a:t>The average student uses up </a:t>
            </a:r>
            <a:r>
              <a:rPr lang="en" sz="2300" b="1">
                <a:solidFill>
                  <a:srgbClr val="674EA7"/>
                </a:solidFill>
                <a:latin typeface="Roboto"/>
                <a:ea typeface="Roboto"/>
                <a:cs typeface="Roboto"/>
                <a:sym typeface="Roboto"/>
              </a:rPr>
              <a:t>730</a:t>
            </a:r>
            <a:r>
              <a:rPr lang="en" sz="2300">
                <a:solidFill>
                  <a:srgbClr val="674EA7"/>
                </a:solidFill>
                <a:latin typeface="Roboto"/>
                <a:ea typeface="Roboto"/>
                <a:cs typeface="Roboto"/>
                <a:sym typeface="Roboto"/>
              </a:rPr>
              <a:t> crayons by age 10 and spends an average of </a:t>
            </a:r>
            <a:r>
              <a:rPr lang="en" sz="2300" b="1">
                <a:solidFill>
                  <a:srgbClr val="674EA7"/>
                </a:solidFill>
                <a:latin typeface="Roboto"/>
                <a:ea typeface="Roboto"/>
                <a:cs typeface="Roboto"/>
                <a:sym typeface="Roboto"/>
              </a:rPr>
              <a:t>30 minutes</a:t>
            </a:r>
            <a:r>
              <a:rPr lang="en" sz="2300">
                <a:solidFill>
                  <a:srgbClr val="674EA7"/>
                </a:solidFill>
                <a:latin typeface="Roboto"/>
                <a:ea typeface="Roboto"/>
                <a:cs typeface="Roboto"/>
                <a:sym typeface="Roboto"/>
              </a:rPr>
              <a:t> a day coloring!</a:t>
            </a:r>
            <a:endParaRPr sz="2300">
              <a:solidFill>
                <a:srgbClr val="674EA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674EA7"/>
                </a:solidFill>
                <a:latin typeface="Roboto"/>
                <a:ea typeface="Roboto"/>
                <a:cs typeface="Roboto"/>
                <a:sym typeface="Roboto"/>
              </a:rPr>
              <a:t>How many minutes is that in a year? </a:t>
            </a:r>
            <a:endParaRPr sz="2300">
              <a:solidFill>
                <a:srgbClr val="674EA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674EA7"/>
                </a:solidFill>
                <a:latin typeface="Roboto"/>
                <a:ea typeface="Roboto"/>
                <a:cs typeface="Roboto"/>
                <a:sym typeface="Roboto"/>
              </a:rPr>
              <a:t>How many hours is that?</a:t>
            </a:r>
            <a:endParaRPr sz="2300">
              <a:solidFill>
                <a:srgbClr val="674EA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362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42460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5860675" y="254525"/>
            <a:ext cx="3076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8761D"/>
                </a:solidFill>
              </a:rPr>
              <a:t>April is National Brussel Sprout Month!</a:t>
            </a:r>
            <a:endParaRPr b="1">
              <a:solidFill>
                <a:srgbClr val="38761D"/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5860675" y="1909225"/>
            <a:ext cx="3076200" cy="25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What do we notice?</a:t>
            </a: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What do we wonder?</a:t>
            </a: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How many sprouts might be here?</a:t>
            </a: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If each sprout weighs 1.5 ounces, how much might all of them weigh?</a:t>
            </a:r>
            <a:endParaRPr sz="1900">
              <a:solidFill>
                <a:srgbClr val="38761D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" y="0"/>
            <a:ext cx="575620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796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44" b="1">
                <a:solidFill>
                  <a:srgbClr val="134F5C"/>
                </a:solidFill>
              </a:rPr>
              <a:t>Family</a:t>
            </a:r>
            <a:endParaRPr sz="3244" b="1">
              <a:solidFill>
                <a:srgbClr val="134F5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77">
                <a:solidFill>
                  <a:srgbClr val="134F5C"/>
                </a:solidFill>
              </a:rPr>
              <a:t>by Romare Bearden</a:t>
            </a:r>
            <a:endParaRPr sz="2577">
              <a:solidFill>
                <a:srgbClr val="134F5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55">
                <a:solidFill>
                  <a:srgbClr val="134F5C"/>
                </a:solidFill>
              </a:rPr>
              <a:t>Smithsonian American Art Museum</a:t>
            </a:r>
            <a:endParaRPr sz="2355">
              <a:solidFill>
                <a:srgbClr val="134F5C"/>
              </a:solidFill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11700" y="2221050"/>
            <a:ext cx="4726500" cy="234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34F5C"/>
                </a:solidFill>
              </a:rPr>
              <a:t>This painting has an area of 560 square inches.</a:t>
            </a:r>
            <a:endParaRPr sz="2300">
              <a:solidFill>
                <a:srgbClr val="134F5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134F5C"/>
                </a:solidFill>
              </a:rPr>
              <a:t>What is possible?</a:t>
            </a:r>
            <a:endParaRPr sz="2300">
              <a:solidFill>
                <a:srgbClr val="134F5C"/>
              </a:solidFill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8850" y="0"/>
            <a:ext cx="382515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4.MD.A3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ctrTitle"/>
          </p:nvPr>
        </p:nvSpPr>
        <p:spPr>
          <a:xfrm>
            <a:off x="116050" y="406150"/>
            <a:ext cx="2042400" cy="435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9900"/>
                </a:solidFill>
              </a:rPr>
              <a:t>Each one of these jars of jam takes 2 ½ cups of peaches to make.</a:t>
            </a:r>
            <a:endParaRPr sz="19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9900"/>
                </a:solidFill>
              </a:rPr>
              <a:t>How many cups of peaches did we use?</a:t>
            </a:r>
            <a:endParaRPr sz="19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9900"/>
                </a:solidFill>
              </a:rPr>
              <a:t>How many quarts? Gallons?</a:t>
            </a:r>
            <a:endParaRPr sz="19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/>
          <p:nvPr/>
        </p:nvSpPr>
        <p:spPr>
          <a:xfrm>
            <a:off x="6753575" y="3481225"/>
            <a:ext cx="2320800" cy="1276500"/>
          </a:xfrm>
          <a:prstGeom prst="wedgeEllipseCallout">
            <a:avLst>
              <a:gd name="adj1" fmla="val -55989"/>
              <a:gd name="adj2" fmla="val 29585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/>
              <a:t>4 cups = 1 quart</a:t>
            </a:r>
            <a:endParaRPr sz="12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/>
              <a:t>8 cups = half gallon</a:t>
            </a:r>
            <a:endParaRPr sz="12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/>
              <a:t>16 cups = 1 gallon</a:t>
            </a:r>
            <a:endParaRPr sz="1200" b="1"/>
          </a:p>
        </p:txBody>
      </p:sp>
      <p:sp>
        <p:nvSpPr>
          <p:cNvPr id="81" name="Google Shape;81;p16"/>
          <p:cNvSpPr txBox="1"/>
          <p:nvPr/>
        </p:nvSpPr>
        <p:spPr>
          <a:xfrm>
            <a:off x="0" y="4804800"/>
            <a:ext cx="1206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4.NF.B4, 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7153625" y="163775"/>
            <a:ext cx="1990200" cy="85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FF9900"/>
                </a:solidFill>
              </a:rPr>
              <a:t>It’s International Carrot Day!</a:t>
            </a:r>
            <a:endParaRPr sz="2320" b="1">
              <a:solidFill>
                <a:srgbClr val="FF9900"/>
              </a:solidFill>
            </a:endParaRPr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7153700" y="1557275"/>
            <a:ext cx="1990200" cy="30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Wow! Estimate how many carrots are here!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If we know that there are </a:t>
            </a:r>
            <a:r>
              <a:rPr lang="en" sz="1900" b="1" i="1">
                <a:solidFill>
                  <a:srgbClr val="38761D"/>
                </a:solidFill>
              </a:rPr>
              <a:t>about</a:t>
            </a:r>
            <a:r>
              <a:rPr lang="en" sz="1900" b="1">
                <a:solidFill>
                  <a:srgbClr val="38761D"/>
                </a:solidFill>
              </a:rPr>
              <a:t> 35 carrots in each bundle, does that help?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81" y="212900"/>
            <a:ext cx="7097374" cy="471767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56249" y="4872125"/>
            <a:ext cx="988779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4.NBT.B5</a:t>
            </a:r>
            <a:endParaRPr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135975" y="175100"/>
            <a:ext cx="1929300" cy="8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7F6000"/>
                </a:solidFill>
              </a:rPr>
              <a:t>It’s National Farm Animal Week!</a:t>
            </a:r>
            <a:endParaRPr sz="2320" b="1">
              <a:solidFill>
                <a:srgbClr val="7F6000"/>
              </a:solidFill>
            </a:endParaRP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203950" y="1625250"/>
            <a:ext cx="1861200" cy="29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Meet Snap, Crackle, and Pop! 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Together they weigh 6,700 pounds. They are NOT the same size!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What is possible?</a:t>
            </a:r>
            <a:endParaRPr sz="1900" b="1">
              <a:solidFill>
                <a:srgbClr val="7F6000"/>
              </a:solidFill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5375" y="278488"/>
            <a:ext cx="6879775" cy="458652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 txBox="1"/>
          <p:nvPr/>
        </p:nvSpPr>
        <p:spPr>
          <a:xfrm>
            <a:off x="8220269" y="4804800"/>
            <a:ext cx="923731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4.NBT.B4</a:t>
            </a:r>
            <a:endParaRPr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7787950" y="134475"/>
            <a:ext cx="1306200" cy="44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715" b="1">
                <a:solidFill>
                  <a:srgbClr val="351C75"/>
                </a:solidFill>
              </a:rPr>
              <a:t>Breathe Life 3 by Rob Gibbs is 3 stories high.</a:t>
            </a:r>
            <a:endParaRPr sz="1715" b="1">
              <a:solidFill>
                <a:srgbClr val="351C75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715" b="1">
                <a:solidFill>
                  <a:srgbClr val="351C75"/>
                </a:solidFill>
              </a:rPr>
              <a:t>Estimate that height.</a:t>
            </a:r>
            <a:endParaRPr sz="1715" b="1">
              <a:solidFill>
                <a:srgbClr val="351C75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rPr lang="en" sz="1615" b="1" i="1">
                <a:solidFill>
                  <a:srgbClr val="351C75"/>
                </a:solidFill>
              </a:rPr>
              <a:t>Fun Fact: The children in this mural are signing “breathe life.”</a:t>
            </a:r>
            <a:endParaRPr sz="1615" b="1" i="1">
              <a:solidFill>
                <a:srgbClr val="351C75"/>
              </a:solidFill>
            </a:endParaRPr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" y="0"/>
            <a:ext cx="772628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 txBox="1"/>
          <p:nvPr/>
        </p:nvSpPr>
        <p:spPr>
          <a:xfrm>
            <a:off x="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4.MD.A1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150" y="672350"/>
            <a:ext cx="8763700" cy="3275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/>
          <p:nvPr/>
        </p:nvSpPr>
        <p:spPr>
          <a:xfrm>
            <a:off x="403400" y="224125"/>
            <a:ext cx="2711700" cy="1266300"/>
          </a:xfrm>
          <a:prstGeom prst="wedgeEllipseCallout">
            <a:avLst>
              <a:gd name="adj1" fmla="val 17359"/>
              <a:gd name="adj2" fmla="val 59731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lt1"/>
                </a:solidFill>
              </a:rPr>
              <a:t>What do we notice?</a:t>
            </a:r>
            <a:endParaRPr sz="17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lt1"/>
                </a:solidFill>
              </a:rPr>
              <a:t>What do we wonder?</a:t>
            </a:r>
            <a:endParaRPr sz="1700" b="1">
              <a:solidFill>
                <a:schemeClr val="lt1"/>
              </a:solidFill>
            </a:endParaRPr>
          </a:p>
        </p:txBody>
      </p:sp>
      <p:sp>
        <p:nvSpPr>
          <p:cNvPr id="111" name="Google Shape;111;p20"/>
          <p:cNvSpPr/>
          <p:nvPr/>
        </p:nvSpPr>
        <p:spPr>
          <a:xfrm>
            <a:off x="5983950" y="3608300"/>
            <a:ext cx="2218800" cy="863100"/>
          </a:xfrm>
          <a:prstGeom prst="wedgeEllipseCallout">
            <a:avLst>
              <a:gd name="adj1" fmla="val -47475"/>
              <a:gd name="adj2" fmla="val -37018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lt1"/>
                </a:solidFill>
              </a:rPr>
              <a:t>What is possible?</a:t>
            </a:r>
            <a:endParaRPr sz="1700" b="1">
              <a:solidFill>
                <a:schemeClr val="lt1"/>
              </a:solidFill>
            </a:endParaRPr>
          </a:p>
        </p:txBody>
      </p:sp>
      <p:sp>
        <p:nvSpPr>
          <p:cNvPr id="112" name="Google Shape;112;p20"/>
          <p:cNvSpPr txBox="1"/>
          <p:nvPr/>
        </p:nvSpPr>
        <p:spPr>
          <a:xfrm>
            <a:off x="842460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4.MD.B4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7519150" y="2081300"/>
            <a:ext cx="1568700" cy="25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134F5C"/>
                </a:solidFill>
              </a:rPr>
              <a:t>Hawa Mahal was built in 1799.</a:t>
            </a:r>
            <a:endParaRPr sz="1500">
              <a:solidFill>
                <a:srgbClr val="134F5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134F5C"/>
                </a:solidFill>
              </a:rPr>
              <a:t>How long ago was that?</a:t>
            </a:r>
            <a:endParaRPr sz="1500">
              <a:solidFill>
                <a:srgbClr val="134F5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134F5C"/>
                </a:solidFill>
              </a:rPr>
              <a:t>How many windows do we think are here?</a:t>
            </a:r>
            <a:endParaRPr sz="1500">
              <a:solidFill>
                <a:srgbClr val="134F5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b="1">
                <a:solidFill>
                  <a:srgbClr val="134F5C"/>
                </a:solidFill>
              </a:rPr>
              <a:t>953!</a:t>
            </a:r>
            <a:endParaRPr sz="1500" b="1">
              <a:solidFill>
                <a:srgbClr val="134F5C"/>
              </a:solidFill>
            </a:endParaRPr>
          </a:p>
        </p:txBody>
      </p:sp>
      <p:sp>
        <p:nvSpPr>
          <p:cNvPr id="118" name="Google Shape;118;p21"/>
          <p:cNvSpPr txBox="1"/>
          <p:nvPr/>
        </p:nvSpPr>
        <p:spPr>
          <a:xfrm>
            <a:off x="7519150" y="172700"/>
            <a:ext cx="16248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34F5C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Known as the “Palace of Winds”, the Hawa Mahal is one of the most recognizable landmarks in Jaipur.</a:t>
            </a:r>
            <a:endParaRPr>
              <a:solidFill>
                <a:srgbClr val="134F5C"/>
              </a:solidFill>
            </a:endParaRPr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25" y="172712"/>
            <a:ext cx="7371350" cy="47980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1"/>
          <p:cNvSpPr txBox="1"/>
          <p:nvPr/>
        </p:nvSpPr>
        <p:spPr>
          <a:xfrm>
            <a:off x="56025" y="46169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4.NBT.A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311700" y="128650"/>
            <a:ext cx="2302500" cy="6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chemeClr val="accent1"/>
                </a:solidFill>
              </a:rPr>
              <a:t>Happy Passover</a:t>
            </a:r>
            <a:endParaRPr sz="2920" b="1">
              <a:solidFill>
                <a:schemeClr val="accent1"/>
              </a:solidFill>
            </a:endParaRPr>
          </a:p>
        </p:txBody>
      </p:sp>
      <p:sp>
        <p:nvSpPr>
          <p:cNvPr id="126" name="Google Shape;126;p22"/>
          <p:cNvSpPr txBox="1">
            <a:spLocks noGrp="1"/>
          </p:cNvSpPr>
          <p:nvPr>
            <p:ph type="body" idx="1"/>
          </p:nvPr>
        </p:nvSpPr>
        <p:spPr>
          <a:xfrm>
            <a:off x="311700" y="1213525"/>
            <a:ext cx="2302500" cy="371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This is a 5-pack of Matzo.</a:t>
            </a:r>
            <a:endParaRPr sz="1900" b="1">
              <a:solidFill>
                <a:schemeClr val="accent1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Each of the 5 boxes has 15 pieces of matzo.</a:t>
            </a:r>
            <a:endParaRPr sz="1900" b="1">
              <a:solidFill>
                <a:schemeClr val="accent1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What different strategies can we use to figure out how many matzos are in this huge box?</a:t>
            </a:r>
            <a:endParaRPr sz="1900" b="1">
              <a:solidFill>
                <a:schemeClr val="accent1"/>
              </a:solidFill>
            </a:endParaRPr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4203" y="625100"/>
            <a:ext cx="6456151" cy="4049249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2"/>
          <p:cNvSpPr txBox="1"/>
          <p:nvPr/>
        </p:nvSpPr>
        <p:spPr>
          <a:xfrm>
            <a:off x="842460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body" idx="1"/>
          </p:nvPr>
        </p:nvSpPr>
        <p:spPr>
          <a:xfrm>
            <a:off x="6967100" y="187025"/>
            <a:ext cx="2069100" cy="43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16" b="1">
                <a:solidFill>
                  <a:srgbClr val="9900FF"/>
                </a:solidFill>
              </a:rPr>
              <a:t>Happy Tamil New Year</a:t>
            </a:r>
            <a:endParaRPr sz="2316" b="1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16" b="1">
                <a:solidFill>
                  <a:srgbClr val="9900FF"/>
                </a:solidFill>
              </a:rPr>
              <a:t>கோலங்கள்</a:t>
            </a:r>
            <a:endParaRPr sz="230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9900FF"/>
                </a:solidFill>
              </a:rPr>
              <a:t>What do we notice about this Kulam?</a:t>
            </a:r>
            <a:br>
              <a:rPr lang="en" sz="1100">
                <a:solidFill>
                  <a:srgbClr val="9900FF"/>
                </a:solidFill>
              </a:rPr>
            </a:br>
            <a:br>
              <a:rPr lang="en" sz="1100">
                <a:solidFill>
                  <a:srgbClr val="9900FF"/>
                </a:solidFill>
              </a:rPr>
            </a:br>
            <a:r>
              <a:rPr lang="en" sz="1900">
                <a:solidFill>
                  <a:srgbClr val="9900FF"/>
                </a:solidFill>
              </a:rPr>
              <a:t>What do we wonder?</a:t>
            </a:r>
            <a:br>
              <a:rPr lang="en" sz="1100">
                <a:solidFill>
                  <a:srgbClr val="9900FF"/>
                </a:solidFill>
              </a:rPr>
            </a:br>
            <a:br>
              <a:rPr lang="en" sz="1100">
                <a:solidFill>
                  <a:srgbClr val="9900FF"/>
                </a:solidFill>
              </a:rPr>
            </a:br>
            <a:r>
              <a:rPr lang="en" sz="1900">
                <a:solidFill>
                  <a:srgbClr val="9900FF"/>
                </a:solidFill>
              </a:rPr>
              <a:t>Where do we see symmetry?</a:t>
            </a:r>
            <a:endParaRPr sz="1900">
              <a:solidFill>
                <a:srgbClr val="9900FF"/>
              </a:solidFill>
            </a:endParaRPr>
          </a:p>
        </p:txBody>
      </p:sp>
      <p:pic>
        <p:nvPicPr>
          <p:cNvPr id="134" name="Google Shape;1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950"/>
            <a:ext cx="685795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3"/>
          <p:cNvSpPr txBox="1"/>
          <p:nvPr/>
        </p:nvSpPr>
        <p:spPr>
          <a:xfrm>
            <a:off x="842460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4.G.A3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>
            <a:spLocks noGrp="1"/>
          </p:cNvSpPr>
          <p:nvPr>
            <p:ph type="title"/>
          </p:nvPr>
        </p:nvSpPr>
        <p:spPr>
          <a:xfrm>
            <a:off x="48925" y="70250"/>
            <a:ext cx="677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C4587"/>
                </a:solidFill>
              </a:rPr>
              <a:t>Happy Jackie Robinson Day!</a:t>
            </a:r>
            <a:endParaRPr b="1">
              <a:solidFill>
                <a:srgbClr val="1C4587"/>
              </a:solidFill>
            </a:endParaRPr>
          </a:p>
        </p:txBody>
      </p:sp>
      <p:sp>
        <p:nvSpPr>
          <p:cNvPr id="141" name="Google Shape;141;p24"/>
          <p:cNvSpPr txBox="1">
            <a:spLocks noGrp="1"/>
          </p:cNvSpPr>
          <p:nvPr>
            <p:ph type="body" idx="1"/>
          </p:nvPr>
        </p:nvSpPr>
        <p:spPr>
          <a:xfrm>
            <a:off x="6908650" y="642950"/>
            <a:ext cx="2092500" cy="39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  <a:highlight>
                  <a:srgbClr val="FFFFFF"/>
                </a:highlight>
              </a:rPr>
              <a:t>Jackie Robinson broke Major League Baseball's color barrier in </a:t>
            </a:r>
            <a:r>
              <a:rPr lang="en" sz="1700" b="1">
                <a:solidFill>
                  <a:srgbClr val="1C4587"/>
                </a:solidFill>
                <a:highlight>
                  <a:srgbClr val="FFFFFF"/>
                </a:highlight>
              </a:rPr>
              <a:t>1947</a:t>
            </a:r>
            <a:r>
              <a:rPr lang="en" sz="1700">
                <a:solidFill>
                  <a:srgbClr val="1C4587"/>
                </a:solidFill>
                <a:highlight>
                  <a:srgbClr val="FFFFFF"/>
                </a:highlight>
              </a:rPr>
              <a:t> when he debuted with the Brooklyn Dodgers on April 15th. </a:t>
            </a:r>
            <a:endParaRPr sz="17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  <a:highlight>
                  <a:srgbClr val="FFFFFF"/>
                </a:highlight>
              </a:rPr>
              <a:t>How long ago was that?</a:t>
            </a:r>
            <a:endParaRPr sz="17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  <a:highlight>
                  <a:srgbClr val="FFFFFF"/>
                </a:highlight>
              </a:rPr>
              <a:t>How many years?</a:t>
            </a:r>
            <a:endParaRPr sz="17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1C4587"/>
                </a:solidFill>
                <a:highlight>
                  <a:srgbClr val="FFFFFF"/>
                </a:highlight>
              </a:rPr>
              <a:t>How many months?</a:t>
            </a:r>
            <a:endParaRPr sz="1700">
              <a:solidFill>
                <a:srgbClr val="1C4587"/>
              </a:solidFill>
              <a:highlight>
                <a:srgbClr val="FFFFFF"/>
              </a:highlight>
            </a:endParaRPr>
          </a:p>
        </p:txBody>
      </p:sp>
      <p:pic>
        <p:nvPicPr>
          <p:cNvPr id="142" name="Google Shape;14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25" y="642950"/>
            <a:ext cx="6773099" cy="441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4"/>
          <p:cNvSpPr txBox="1"/>
          <p:nvPr/>
        </p:nvSpPr>
        <p:spPr>
          <a:xfrm>
            <a:off x="48924" y="4719850"/>
            <a:ext cx="893467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4.NBT.B4</a:t>
            </a:r>
            <a:endParaRPr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>
            <a:spLocks noGrp="1"/>
          </p:cNvSpPr>
          <p:nvPr>
            <p:ph type="body" idx="1"/>
          </p:nvPr>
        </p:nvSpPr>
        <p:spPr>
          <a:xfrm>
            <a:off x="7200900" y="910725"/>
            <a:ext cx="1943100" cy="365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A64D79"/>
                </a:solidFill>
                <a:highlight>
                  <a:srgbClr val="FFFFFF"/>
                </a:highlight>
              </a:rPr>
              <a:t>Approximately </a:t>
            </a:r>
            <a:r>
              <a:rPr lang="en" sz="1700" b="1">
                <a:solidFill>
                  <a:srgbClr val="A64D79"/>
                </a:solidFill>
                <a:highlight>
                  <a:srgbClr val="FFFFFF"/>
                </a:highlight>
              </a:rPr>
              <a:t>800,000</a:t>
            </a:r>
            <a:r>
              <a:rPr lang="en" sz="1700">
                <a:solidFill>
                  <a:srgbClr val="A64D79"/>
                </a:solidFill>
                <a:highlight>
                  <a:srgbClr val="FFFFFF"/>
                </a:highlight>
              </a:rPr>
              <a:t> stalks of shibazakura of five varieties are on display, producing delightful fields of pink, white and purple colors in different hues.</a:t>
            </a:r>
            <a:endParaRPr sz="1700">
              <a:solidFill>
                <a:srgbClr val="A64D7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A64D79"/>
                </a:solidFill>
                <a:highlight>
                  <a:srgbClr val="FFFFFF"/>
                </a:highlight>
              </a:rPr>
              <a:t>What are some FACTOR PAIRS of </a:t>
            </a:r>
            <a:r>
              <a:rPr lang="en" sz="1700" b="1">
                <a:solidFill>
                  <a:srgbClr val="A64D79"/>
                </a:solidFill>
                <a:highlight>
                  <a:srgbClr val="FFFFFF"/>
                </a:highlight>
              </a:rPr>
              <a:t>800,000</a:t>
            </a:r>
            <a:r>
              <a:rPr lang="en" sz="1700">
                <a:solidFill>
                  <a:srgbClr val="A64D79"/>
                </a:solidFill>
                <a:highlight>
                  <a:srgbClr val="FFFFFF"/>
                </a:highlight>
              </a:rPr>
              <a:t>?</a:t>
            </a:r>
            <a:endParaRPr sz="1700">
              <a:solidFill>
                <a:srgbClr val="A64D79"/>
              </a:solidFill>
              <a:highlight>
                <a:srgbClr val="FFFFFF"/>
              </a:highlight>
            </a:endParaRPr>
          </a:p>
        </p:txBody>
      </p:sp>
      <p:sp>
        <p:nvSpPr>
          <p:cNvPr id="149" name="Google Shape;149;p25"/>
          <p:cNvSpPr txBox="1"/>
          <p:nvPr/>
        </p:nvSpPr>
        <p:spPr>
          <a:xfrm>
            <a:off x="76700" y="0"/>
            <a:ext cx="7373400" cy="6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A64D79"/>
                </a:solidFill>
              </a:rPr>
              <a:t>Today is the beginning of</a:t>
            </a:r>
            <a:endParaRPr sz="2300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A64D79"/>
                </a:solidFill>
                <a:highlight>
                  <a:srgbClr val="FFFFFF"/>
                </a:highlight>
              </a:rPr>
              <a:t>The Fuji Shibazakura Festival 富士芝桜まつ</a:t>
            </a:r>
            <a:endParaRPr sz="2300">
              <a:solidFill>
                <a:srgbClr val="A64D79"/>
              </a:solidFill>
            </a:endParaRPr>
          </a:p>
        </p:txBody>
      </p:sp>
      <p:pic>
        <p:nvPicPr>
          <p:cNvPr id="150" name="Google Shape;15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00" y="910725"/>
            <a:ext cx="7124201" cy="4174324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5"/>
          <p:cNvSpPr txBox="1"/>
          <p:nvPr/>
        </p:nvSpPr>
        <p:spPr>
          <a:xfrm>
            <a:off x="76700" y="474635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4.OA.B4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6"/>
          <p:cNvSpPr txBox="1">
            <a:spLocks noGrp="1"/>
          </p:cNvSpPr>
          <p:nvPr>
            <p:ph type="title"/>
          </p:nvPr>
        </p:nvSpPr>
        <p:spPr>
          <a:xfrm>
            <a:off x="77050" y="0"/>
            <a:ext cx="7946400" cy="4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1A73E8"/>
                </a:solidFill>
              </a:rPr>
              <a:t>Happy Easter!</a:t>
            </a:r>
            <a:endParaRPr sz="2920" b="1">
              <a:solidFill>
                <a:srgbClr val="1A73E8"/>
              </a:solidFill>
            </a:endParaRPr>
          </a:p>
        </p:txBody>
      </p:sp>
      <p:sp>
        <p:nvSpPr>
          <p:cNvPr id="157" name="Google Shape;157;p26"/>
          <p:cNvSpPr txBox="1">
            <a:spLocks noGrp="1"/>
          </p:cNvSpPr>
          <p:nvPr>
            <p:ph type="body" idx="1"/>
          </p:nvPr>
        </p:nvSpPr>
        <p:spPr>
          <a:xfrm>
            <a:off x="8023450" y="672350"/>
            <a:ext cx="1120500" cy="38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 independent state of Vatican City came into existence on </a:t>
            </a:r>
            <a:r>
              <a:rPr lang="en" sz="1250" b="1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February 11,  1929</a:t>
            </a:r>
            <a:r>
              <a:rPr lang="en" sz="1250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</a:t>
            </a:r>
            <a:endParaRPr sz="1250">
              <a:solidFill>
                <a:srgbClr val="1A73E8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50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How long ago was that?</a:t>
            </a:r>
            <a:endParaRPr sz="1250">
              <a:solidFill>
                <a:srgbClr val="1A73E8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250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What are some strategies we can use to figure it out?</a:t>
            </a:r>
            <a:endParaRPr sz="1250">
              <a:solidFill>
                <a:srgbClr val="1A73E8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8" name="Google Shape;15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050" y="549075"/>
            <a:ext cx="7946349" cy="447115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6"/>
          <p:cNvSpPr txBox="1"/>
          <p:nvPr/>
        </p:nvSpPr>
        <p:spPr>
          <a:xfrm>
            <a:off x="77049" y="4681525"/>
            <a:ext cx="911995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4.NBT.B4</a:t>
            </a: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576</Words>
  <Application>Microsoft Macintosh PowerPoint</Application>
  <PresentationFormat>On-screen Show (16:9)</PresentationFormat>
  <Paragraphs>77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Helvetica Neue</vt:lpstr>
      <vt:lpstr>Roboto</vt:lpstr>
      <vt:lpstr>Simple Light</vt:lpstr>
      <vt:lpstr>It’s Crayola Crayon Day!</vt:lpstr>
      <vt:lpstr>April is National Brussel Sprout Month!</vt:lpstr>
      <vt:lpstr>Family by Romare Bearden Smithsonian American Art Museum</vt:lpstr>
      <vt:lpstr>Each one of these jars of jam takes 2 ½ cups of peaches to make.  How many cups of peaches did we use?  How many quarts? Gallons? </vt:lpstr>
      <vt:lpstr>It’s International Carrot Day!</vt:lpstr>
      <vt:lpstr>It’s National Farm Animal Week!</vt:lpstr>
      <vt:lpstr>PowerPoint Presentation</vt:lpstr>
      <vt:lpstr>PowerPoint Presentation</vt:lpstr>
      <vt:lpstr>PowerPoint Presentation</vt:lpstr>
      <vt:lpstr>Happy Passover</vt:lpstr>
      <vt:lpstr>PowerPoint Presentation</vt:lpstr>
      <vt:lpstr>Happy Jackie Robinson Day!</vt:lpstr>
      <vt:lpstr>PowerPoint Presentation</vt:lpstr>
      <vt:lpstr>Happy Easter!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2025-03-31T00:31:46Z</dcterms:modified>
</cp:coreProperties>
</file>