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395cc3f3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395cc3f3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31,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395cc3f3c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4395cc3f3c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395cc3f3c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395cc3f3c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395cc3f3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395cc3f3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395cc3f3c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4395cc3f3c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4395cc3f3c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4395cc3f3c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7,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395cc3f3c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4395cc3f3c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395cc3f3c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4395cc3f3c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4395cc3f3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4395cc3f3c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395cc3f3c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395cc3f3c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395cc3f3c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4395cc3f3c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14,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4395cc3f3c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4395cc3f3c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4395cc3f3c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4395cc3f3c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395cc3f3c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395cc3f3c_0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064825" y="298500"/>
            <a:ext cx="4864800" cy="7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Today is </a:t>
            </a:r>
            <a:endParaRPr sz="292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Crayola Crayon Day!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4443450" y="1627250"/>
            <a:ext cx="4307700" cy="29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There are currently 120 different crayola crayon colors.</a:t>
            </a:r>
            <a:endParaRPr sz="2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What are some FACTORS of 120?</a:t>
            </a:r>
            <a:endParaRPr sz="2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How do we know we have them all?</a:t>
            </a:r>
            <a:endParaRPr sz="23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419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07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April is National Brussel Sprout Month!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976450"/>
            <a:ext cx="3076200" cy="25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do we notice?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do we wonder?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many sprouts might be here?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strategies can we use to figure it out?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7797" y="0"/>
            <a:ext cx="57562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426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>
                <a:solidFill>
                  <a:srgbClr val="85200C"/>
                </a:solidFill>
              </a:rPr>
              <a:t>Mom and Dad</a:t>
            </a:r>
            <a:endParaRPr sz="3244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5200C"/>
                </a:solidFill>
              </a:rPr>
              <a:t>by William H. Johnson</a:t>
            </a:r>
            <a:endParaRPr b="1">
              <a:solidFill>
                <a:srgbClr val="85200C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572000" y="1835300"/>
            <a:ext cx="4260300" cy="27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85200C"/>
                </a:solidFill>
              </a:rPr>
              <a:t>This painting in the Smithsonian American Art Museum has an area of 750 square inches.</a:t>
            </a:r>
            <a:endParaRPr sz="23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85200C"/>
                </a:solidFill>
              </a:rPr>
              <a:t>What might the length and width be?</a:t>
            </a:r>
            <a:endParaRPr sz="2300">
              <a:solidFill>
                <a:srgbClr val="85200C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41732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3.MD.C7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152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999999"/>
                </a:solidFill>
              </a:rPr>
              <a:t>Which one doesn’t belong?</a:t>
            </a:r>
            <a:endParaRPr sz="2920" b="1">
              <a:solidFill>
                <a:srgbClr val="999999"/>
              </a:solidFill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0304"/>
            <a:ext cx="9144000" cy="424319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393100" y="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3.NF.A2</a:t>
            </a:r>
            <a:endParaRPr sz="1000"/>
          </a:p>
        </p:txBody>
      </p:sp>
      <p:sp>
        <p:nvSpPr>
          <p:cNvPr id="82" name="Google Shape;82;p16"/>
          <p:cNvSpPr txBox="1"/>
          <p:nvPr/>
        </p:nvSpPr>
        <p:spPr>
          <a:xfrm>
            <a:off x="140275" y="970250"/>
            <a:ext cx="245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572000" y="970250"/>
            <a:ext cx="245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140275" y="2841500"/>
            <a:ext cx="245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4572000" y="2841500"/>
            <a:ext cx="245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6582350" y="163775"/>
            <a:ext cx="23226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It’s International Carrot Day!</a:t>
            </a:r>
            <a:endParaRPr sz="2320" b="1">
              <a:solidFill>
                <a:srgbClr val="FF9900"/>
              </a:solidFill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6582350" y="1557275"/>
            <a:ext cx="2322600" cy="30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Wow! Estimate how many carrots are here!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If we know that there are 12 carrots in each bundle, does that help?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642806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3.NBT.C7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135975" y="175100"/>
            <a:ext cx="20394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It’s National Farm Animal Week!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03950" y="1625250"/>
            <a:ext cx="1914600" cy="29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Meet Vaca and Toni.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Together they weigh 4,000 pounds. They are NOT the same size!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is possible?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7843850" y="245475"/>
            <a:ext cx="1227300" cy="9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Happy Pygmy Hippo Day!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7762000" y="1917125"/>
            <a:ext cx="13326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7F6000"/>
                </a:solidFill>
              </a:rPr>
              <a:t>This newborn pygmy hippo will triple her weight within two months!</a:t>
            </a:r>
            <a:endParaRPr sz="1729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29">
                <a:solidFill>
                  <a:srgbClr val="7F6000"/>
                </a:solidFill>
              </a:rPr>
              <a:t>What is possible?</a:t>
            </a:r>
            <a:endParaRPr sz="1729">
              <a:solidFill>
                <a:srgbClr val="7F6000"/>
              </a:solidFill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771284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150" y="672350"/>
            <a:ext cx="8763700" cy="3275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/>
          <p:nvPr/>
        </p:nvSpPr>
        <p:spPr>
          <a:xfrm>
            <a:off x="403400" y="224125"/>
            <a:ext cx="2711700" cy="1266300"/>
          </a:xfrm>
          <a:prstGeom prst="wedgeEllipseCallout">
            <a:avLst>
              <a:gd name="adj1" fmla="val 17359"/>
              <a:gd name="adj2" fmla="val 59731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do we notice?</a:t>
            </a:r>
            <a:endParaRPr sz="1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do we wonder?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5983950" y="3608300"/>
            <a:ext cx="2218800" cy="863100"/>
          </a:xfrm>
          <a:prstGeom prst="wedgeEllipseCallout">
            <a:avLst>
              <a:gd name="adj1" fmla="val -47475"/>
              <a:gd name="adj2" fmla="val -37018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What is possible?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7386725" y="447000"/>
            <a:ext cx="1575000" cy="41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What do we notice in this Mattapan mural?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What do we wonder?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What math ideas can we talk about?</a:t>
            </a:r>
            <a:endParaRPr sz="1900" b="1">
              <a:solidFill>
                <a:srgbClr val="3D85C6"/>
              </a:solidFill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950" y="95800"/>
            <a:ext cx="7148799" cy="475905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 txBox="1"/>
          <p:nvPr/>
        </p:nvSpPr>
        <p:spPr>
          <a:xfrm>
            <a:off x="135950" y="4797300"/>
            <a:ext cx="43959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555555"/>
                </a:solidFill>
              </a:rPr>
              <a:t>“Dreaming Isn’t So Concrete” by Destiny Palmer</a:t>
            </a: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8393100" y="480105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311700" y="128650"/>
            <a:ext cx="23025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1"/>
                </a:solidFill>
              </a:rPr>
              <a:t>Happy Passover</a:t>
            </a:r>
            <a:endParaRPr sz="2920" b="1">
              <a:solidFill>
                <a:schemeClr val="accent1"/>
              </a:solidFill>
            </a:endParaRPr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1"/>
          </p:nvPr>
        </p:nvSpPr>
        <p:spPr>
          <a:xfrm>
            <a:off x="311700" y="1213525"/>
            <a:ext cx="2302500" cy="37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This is a 5-pack of Matzo.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Each of the 5 boxes has 15 pieces of matzo.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What different strategies can we use to figure out how many matzos are in this huge box?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4203" y="625100"/>
            <a:ext cx="6456151" cy="404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>
            <a:spLocks noGrp="1"/>
          </p:cNvSpPr>
          <p:nvPr>
            <p:ph type="title"/>
          </p:nvPr>
        </p:nvSpPr>
        <p:spPr>
          <a:xfrm>
            <a:off x="98375" y="129400"/>
            <a:ext cx="798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Happy Tamil New Year!</a:t>
            </a:r>
            <a:endParaRPr sz="2920" b="1">
              <a:solidFill>
                <a:srgbClr val="741B47"/>
              </a:solidFill>
            </a:endParaRPr>
          </a:p>
        </p:txBody>
      </p:sp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7995800" y="1309250"/>
            <a:ext cx="1148400" cy="32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295">
                <a:solidFill>
                  <a:srgbClr val="741B47"/>
                </a:solidFill>
              </a:rPr>
              <a:t>What patterns do we see in this beautiful Kulam? </a:t>
            </a:r>
            <a:endParaRPr sz="1295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295">
                <a:solidFill>
                  <a:srgbClr val="741B47"/>
                </a:solidFill>
              </a:rPr>
              <a:t>What can we count? </a:t>
            </a:r>
            <a:endParaRPr sz="1295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n" sz="1295">
                <a:solidFill>
                  <a:srgbClr val="741B47"/>
                </a:solidFill>
              </a:rPr>
              <a:t>How can we use multiplication to find out “how many?”</a:t>
            </a:r>
            <a:endParaRPr sz="1295">
              <a:solidFill>
                <a:srgbClr val="741B47"/>
              </a:solidFill>
            </a:endParaRPr>
          </a:p>
        </p:txBody>
      </p:sp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75" y="888425"/>
            <a:ext cx="7923626" cy="419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3"/>
          <p:cNvSpPr txBox="1"/>
          <p:nvPr/>
        </p:nvSpPr>
        <p:spPr>
          <a:xfrm>
            <a:off x="83933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>
            <a:spLocks noGrp="1"/>
          </p:cNvSpPr>
          <p:nvPr>
            <p:ph type="title"/>
          </p:nvPr>
        </p:nvSpPr>
        <p:spPr>
          <a:xfrm>
            <a:off x="48925" y="117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73763"/>
                </a:solidFill>
              </a:rPr>
              <a:t>Happy Jackie Robinson Day!</a:t>
            </a:r>
            <a:endParaRPr b="1">
              <a:solidFill>
                <a:srgbClr val="073763"/>
              </a:solidFill>
            </a:endParaRPr>
          </a:p>
        </p:txBody>
      </p:sp>
      <p:sp>
        <p:nvSpPr>
          <p:cNvPr id="147" name="Google Shape;147;p24"/>
          <p:cNvSpPr txBox="1">
            <a:spLocks noGrp="1"/>
          </p:cNvSpPr>
          <p:nvPr>
            <p:ph type="body" idx="1"/>
          </p:nvPr>
        </p:nvSpPr>
        <p:spPr>
          <a:xfrm>
            <a:off x="7808775" y="584500"/>
            <a:ext cx="1262400" cy="39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C4587"/>
                </a:solidFill>
                <a:highlight>
                  <a:srgbClr val="FFFFFF"/>
                </a:highlight>
              </a:rPr>
              <a:t>Jackie Robinson broke Major League Baseball's color barrier in </a:t>
            </a:r>
            <a:r>
              <a:rPr lang="en" sz="1500" b="1">
                <a:solidFill>
                  <a:srgbClr val="1C4587"/>
                </a:solidFill>
                <a:highlight>
                  <a:srgbClr val="FFFFFF"/>
                </a:highlight>
              </a:rPr>
              <a:t>1947</a:t>
            </a:r>
            <a:r>
              <a:rPr lang="en" sz="1500">
                <a:solidFill>
                  <a:srgbClr val="1C4587"/>
                </a:solidFill>
                <a:highlight>
                  <a:srgbClr val="FFFFFF"/>
                </a:highlight>
              </a:rPr>
              <a:t> when he debuted with the Brooklyn Dodgers on April 15th. </a:t>
            </a:r>
            <a:endParaRPr sz="15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endParaRPr sz="1500">
              <a:solidFill>
                <a:srgbClr val="1C4587"/>
              </a:solidFill>
              <a:highlight>
                <a:srgbClr val="FFFFFF"/>
              </a:highlight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075" y="769869"/>
            <a:ext cx="7607875" cy="427943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 txBox="1"/>
          <p:nvPr/>
        </p:nvSpPr>
        <p:spPr>
          <a:xfrm>
            <a:off x="48925" y="47106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>
            <a:spLocks noGrp="1"/>
          </p:cNvSpPr>
          <p:nvPr>
            <p:ph type="title"/>
          </p:nvPr>
        </p:nvSpPr>
        <p:spPr>
          <a:xfrm>
            <a:off x="76700" y="47600"/>
            <a:ext cx="737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Today is the beginning of</a:t>
            </a:r>
            <a:endParaRPr sz="2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  <a:highlight>
                  <a:srgbClr val="FFFFFF"/>
                </a:highlight>
              </a:rPr>
              <a:t>The Fuji Shibazakura Festival 富士芝桜まつ</a:t>
            </a:r>
            <a:endParaRPr sz="2300">
              <a:solidFill>
                <a:srgbClr val="FF00FF"/>
              </a:solidFill>
            </a:endParaRPr>
          </a:p>
        </p:txBody>
      </p:sp>
      <p:sp>
        <p:nvSpPr>
          <p:cNvPr id="155" name="Google Shape;155;p25"/>
          <p:cNvSpPr txBox="1">
            <a:spLocks noGrp="1"/>
          </p:cNvSpPr>
          <p:nvPr>
            <p:ph type="body" idx="1"/>
          </p:nvPr>
        </p:nvSpPr>
        <p:spPr>
          <a:xfrm>
            <a:off x="7504825" y="829975"/>
            <a:ext cx="1589700" cy="3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00FF"/>
                </a:solidFill>
              </a:rPr>
              <a:t>A ticket to attend this incredibly beautiful festival on Lake Motosuko is </a:t>
            </a:r>
            <a:r>
              <a:rPr lang="en" sz="1700" b="1">
                <a:solidFill>
                  <a:srgbClr val="FF00FF"/>
                </a:solidFill>
              </a:rPr>
              <a:t>2800</a:t>
            </a:r>
            <a:r>
              <a:rPr lang="en" sz="1700">
                <a:solidFill>
                  <a:srgbClr val="FF00FF"/>
                </a:solidFill>
              </a:rPr>
              <a:t> Yen.</a:t>
            </a:r>
            <a:endParaRPr sz="17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FF00FF"/>
                </a:solidFill>
              </a:rPr>
              <a:t>What are some FACTOR PAIRS of </a:t>
            </a:r>
            <a:r>
              <a:rPr lang="en" sz="1700" b="1">
                <a:solidFill>
                  <a:srgbClr val="FF00FF"/>
                </a:solidFill>
              </a:rPr>
              <a:t>2800</a:t>
            </a:r>
            <a:r>
              <a:rPr lang="en" sz="1700">
                <a:solidFill>
                  <a:srgbClr val="FF00FF"/>
                </a:solidFill>
              </a:rPr>
              <a:t>?</a:t>
            </a:r>
            <a:endParaRPr sz="1700">
              <a:solidFill>
                <a:srgbClr val="FF00FF"/>
              </a:solidFill>
            </a:endParaRPr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25" y="888425"/>
            <a:ext cx="7373550" cy="414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/>
        </p:nvSpPr>
        <p:spPr>
          <a:xfrm>
            <a:off x="128450" y="4698575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6355750" y="141100"/>
            <a:ext cx="2673600" cy="87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Happy Easter!</a:t>
            </a:r>
            <a:endParaRPr sz="2900" b="1">
              <a:solidFill>
                <a:srgbClr val="38761D"/>
              </a:solidFill>
            </a:endParaRPr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6457725" y="900175"/>
            <a:ext cx="2492400" cy="39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1 goat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1 bunny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17 chicks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legs?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creative equations can we write to match our thinking?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628589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Macintosh PowerPoint</Application>
  <PresentationFormat>On-screen Show (16:9)</PresentationFormat>
  <Paragraphs>74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Today is  Crayola Crayon Day!</vt:lpstr>
      <vt:lpstr>April is National Brussel Sprout Month!</vt:lpstr>
      <vt:lpstr>Mom and Dad by William H. Johnson</vt:lpstr>
      <vt:lpstr>Which one doesn’t belong?</vt:lpstr>
      <vt:lpstr>It’s International Carrot Day!</vt:lpstr>
      <vt:lpstr>It’s National Farm Animal Week!</vt:lpstr>
      <vt:lpstr>Happy Pygmy Hippo Day!</vt:lpstr>
      <vt:lpstr>PowerPoint Presentation</vt:lpstr>
      <vt:lpstr>PowerPoint Presentation</vt:lpstr>
      <vt:lpstr>Happy Passover</vt:lpstr>
      <vt:lpstr>Happy Tamil New Year!</vt:lpstr>
      <vt:lpstr>Happy Jackie Robinson Day!</vt:lpstr>
      <vt:lpstr>Today is the beginning of The Fuji Shibazakura Festival 富士芝桜まつ</vt:lpstr>
      <vt:lpstr>Happy Easter!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2025-03-31T00:25:25Z</dcterms:modified>
</cp:coreProperties>
</file>