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Handlee" panose="02000000000000000000" pitchFamily="2" charset="77"/>
      <p:regular r:id="rId23"/>
    </p:embeddedFont>
    <p:embeddedFont>
      <p:font typeface="Montserrat" pitchFamily="2" charset="77"/>
      <p:regular r:id="rId24"/>
      <p:bold r:id="rId25"/>
      <p:italic r:id="rId26"/>
      <p:boldItalic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1"/>
  </p:normalViewPr>
  <p:slideViewPr>
    <p:cSldViewPr snapToGrid="0">
      <p:cViewPr varScale="1">
        <p:scale>
          <a:sx n="137" d="100"/>
          <a:sy n="137" d="100"/>
        </p:scale>
        <p:origin x="92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9c2f552b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9c2f552b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3,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9c2f552b1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9c2f552b1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9c2f552b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9c2f552b1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9c2f552b1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9c2f552b1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Ghana Independence Day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39c2f552b1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39c2f552b1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9c2f552b1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9c2f552b1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10,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39c2f552b1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39c2f552b1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39c2f552b1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39c2f552b1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39c2f552b1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39c2f552b1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39c2f552b1_0_5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39c2f552b1_0_5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9c2f552b1_0_5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39c2f552b1_0_5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17,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39c2f552b1_0_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39c2f552b1_0_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39c2f552b1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39c2f552b1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39c2f552b1_0_7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39c2f552b1_0_7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39c2f552b1_0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39c2f552b1_0_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39c2f552b1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39c2f552b1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24, 2025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39c2f552b1_0_9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39c2f552b1_0_9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39c2f552b1_0_8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39c2f552b1_0_8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39c2f552b1_0_9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39c2f552b1_0_9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39c2f552b1_0_10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39c2f552b1_0_10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It takes 33 solar years for the lunar months to complete a full cycle and return to the same season.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vU40piXOt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4343420" y="173550"/>
            <a:ext cx="347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0000"/>
                </a:solidFill>
              </a:rPr>
              <a:t>Today is National Anthem Day!</a:t>
            </a:r>
            <a:endParaRPr sz="2920" b="1">
              <a:solidFill>
                <a:srgbClr val="CC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85775" y="98475"/>
            <a:ext cx="2750100" cy="46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</a:rPr>
              <a:t>The Star Spangled Banner was written by Francis Scott Key During the War of 1812 on September 13, 1814.</a:t>
            </a:r>
            <a:endParaRPr sz="11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</a:rPr>
              <a:t>How long ago was that?</a:t>
            </a:r>
            <a:endParaRPr sz="11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The first documented time the Star Spangled Banner was played at the beginning of a sporting event was during a Civil War era baseball game in 1862.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How long ago was that?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The tradition of playing the Star Spangled Banner at sporting events became popular at the 1918 World Series.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How long ago was that?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That was 13 years before it officially became our country’s national anthem. 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When did the Star Spangled Banner officially become our national anthem?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9900" y="1267525"/>
            <a:ext cx="6133750" cy="38218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0" y="4869075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00025" y="91325"/>
            <a:ext cx="7229400" cy="5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73763"/>
                </a:solidFill>
              </a:rPr>
              <a:t>March is Dolphin Awareness Month!</a:t>
            </a:r>
            <a:endParaRPr sz="2920" b="1">
              <a:solidFill>
                <a:srgbClr val="073763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7329525" y="591425"/>
            <a:ext cx="1814400" cy="39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The Atlantic Humpback Dolphin is endangered, there are only about 1,500 living in the wild.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What are some factor pairs of </a:t>
            </a:r>
            <a:r>
              <a:rPr lang="en" sz="1700" b="1">
                <a:solidFill>
                  <a:srgbClr val="1C4587"/>
                </a:solidFill>
              </a:rPr>
              <a:t>1,500</a:t>
            </a:r>
            <a:r>
              <a:rPr lang="en" sz="1700">
                <a:solidFill>
                  <a:srgbClr val="1C4587"/>
                </a:solidFill>
              </a:rPr>
              <a:t>?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How do we know we have them all?</a:t>
            </a:r>
            <a:endParaRPr sz="1700">
              <a:solidFill>
                <a:srgbClr val="1C4587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25" y="661725"/>
            <a:ext cx="7229499" cy="43979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00024" y="4720925"/>
            <a:ext cx="814375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5.NBT.B5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92900" y="134200"/>
            <a:ext cx="2114400" cy="8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38761D"/>
                </a:solidFill>
              </a:rPr>
              <a:t>March is also National Veggie Month!</a:t>
            </a:r>
            <a:endParaRPr sz="2320">
              <a:solidFill>
                <a:srgbClr val="38761D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92900" y="1705825"/>
            <a:ext cx="2079000" cy="28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Where do we see fractions in this photo?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Estimate the areas of the fractional parts!</a:t>
            </a:r>
            <a:endParaRPr sz="1900">
              <a:solidFill>
                <a:srgbClr val="38761D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9342" y="0"/>
            <a:ext cx="687466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78100" y="827150"/>
            <a:ext cx="2864400" cy="37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 i="1">
                <a:solidFill>
                  <a:srgbClr val="274E13"/>
                </a:solidFill>
                <a:highlight>
                  <a:srgbClr val="FFFFFF"/>
                </a:highlight>
              </a:rPr>
              <a:t>Ghana, formerly the Gold Coast, is the first country south of the Sahara to gain independence on March 6, 1957. The feat also inspired other African countries to fight for Independence.</a:t>
            </a:r>
            <a:endParaRPr sz="1350" i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50" b="1">
                <a:solidFill>
                  <a:srgbClr val="CC0000"/>
                </a:solidFill>
                <a:highlight>
                  <a:srgbClr val="FFFFFF"/>
                </a:highlight>
              </a:rPr>
              <a:t>What’s going on in this graph?</a:t>
            </a:r>
            <a:endParaRPr sz="2050" b="1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50" b="1">
                <a:solidFill>
                  <a:srgbClr val="CC0000"/>
                </a:solidFill>
                <a:highlight>
                  <a:srgbClr val="FFFFFF"/>
                </a:highlight>
              </a:rPr>
              <a:t>Why does it matter?</a:t>
            </a:r>
            <a:endParaRPr sz="2050" b="1">
              <a:solidFill>
                <a:srgbClr val="CC0000"/>
              </a:solidFill>
              <a:highlight>
                <a:srgbClr val="FFFFFF"/>
              </a:highlight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906" y="4069912"/>
            <a:ext cx="1555302" cy="10373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178100" y="142350"/>
            <a:ext cx="3044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Happy Independence Day Ghana!</a:t>
            </a:r>
            <a:endParaRPr sz="1900" b="1">
              <a:solidFill>
                <a:srgbClr val="CC0000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8775" y="0"/>
            <a:ext cx="5805225" cy="488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6869925" y="1306200"/>
            <a:ext cx="2055600" cy="32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Which ones go together?</a:t>
            </a:r>
            <a:endParaRPr sz="2900" b="1">
              <a:solidFill>
                <a:srgbClr val="990000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" y="0"/>
            <a:ext cx="67094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8379650" y="4804800"/>
            <a:ext cx="764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5.NBT.NF</a:t>
            </a:r>
            <a:endParaRPr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4355075" y="130700"/>
            <a:ext cx="466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155CC"/>
                </a:solidFill>
              </a:rPr>
              <a:t>Today is Harriet Tubman Day!</a:t>
            </a:r>
            <a:endParaRPr sz="2320" b="1">
              <a:solidFill>
                <a:srgbClr val="1155CC"/>
              </a:solidFill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4393450" y="870000"/>
            <a:ext cx="4550400" cy="357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Harriet Tubman was one amazing woman! </a:t>
            </a:r>
            <a:endParaRPr sz="19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It was a 142 miles journey from slavery to freedom. They could only walk at night when the moon was bright and the night was long, covering between 15-20 miles per night. How many nights per month is that?</a:t>
            </a:r>
            <a:endParaRPr sz="19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1155CC"/>
                </a:solidFill>
              </a:rPr>
              <a:t>About</a:t>
            </a:r>
            <a:r>
              <a:rPr lang="en" sz="1900">
                <a:solidFill>
                  <a:srgbClr val="1155CC"/>
                </a:solidFill>
              </a:rPr>
              <a:t> how many days of travel is that? How long would the journey take?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6" name="Google Shape;96;p18"/>
          <p:cNvSpPr txBox="1"/>
          <p:nvPr/>
        </p:nvSpPr>
        <p:spPr>
          <a:xfrm>
            <a:off x="4264875" y="4820400"/>
            <a:ext cx="2700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9E9E9E"/>
                </a:solidFill>
                <a:latin typeface="Roboto"/>
                <a:ea typeface="Roboto"/>
                <a:cs typeface="Roboto"/>
                <a:sym typeface="Roboto"/>
              </a:rPr>
              <a:t>William H. Johnson, </a:t>
            </a:r>
            <a:r>
              <a:rPr lang="en" sz="900" i="1">
                <a:solidFill>
                  <a:srgbClr val="9E9E9E"/>
                </a:solidFill>
                <a:latin typeface="Roboto"/>
                <a:ea typeface="Roboto"/>
                <a:cs typeface="Roboto"/>
                <a:sym typeface="Roboto"/>
              </a:rPr>
              <a:t>Harriet Tubman</a:t>
            </a:r>
            <a:r>
              <a:rPr lang="en" sz="900">
                <a:solidFill>
                  <a:srgbClr val="9E9E9E"/>
                </a:solidFill>
                <a:latin typeface="Roboto"/>
                <a:ea typeface="Roboto"/>
                <a:cs typeface="Roboto"/>
                <a:sym typeface="Roboto"/>
              </a:rPr>
              <a:t>, ca. 1945</a:t>
            </a:r>
            <a:endParaRPr sz="400" i="1">
              <a:solidFill>
                <a:srgbClr val="9E9E9E"/>
              </a:solidFill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22199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78625" y="119900"/>
            <a:ext cx="6379800" cy="8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BF9000"/>
                </a:solidFill>
              </a:rPr>
              <a:t>Happy Canberra Day in Australia!</a:t>
            </a:r>
            <a:endParaRPr sz="2320" b="1">
              <a:solidFill>
                <a:srgbClr val="BF9000"/>
              </a:solidFill>
            </a:endParaRPr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6572300" y="627125"/>
            <a:ext cx="2457600" cy="39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  <a:highlight>
                  <a:srgbClr val="FFFFFF"/>
                </a:highlight>
              </a:rPr>
              <a:t>What do we notice about the architecture here at The John Curtin School of Medical Research in Canberra?</a:t>
            </a:r>
            <a:endParaRPr sz="1700" b="1">
              <a:solidFill>
                <a:srgbClr val="BF9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  <a:highlight>
                  <a:srgbClr val="FFFFFF"/>
                </a:highlight>
              </a:rPr>
              <a:t>What do we wonder?</a:t>
            </a:r>
            <a:endParaRPr sz="1700" b="1">
              <a:solidFill>
                <a:srgbClr val="BF9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  <a:highlight>
                  <a:srgbClr val="FFFFFF"/>
                </a:highlight>
              </a:rPr>
              <a:t>Let’s estimate the sizes of the angles we see.</a:t>
            </a:r>
            <a:endParaRPr sz="1700" b="1">
              <a:solidFill>
                <a:srgbClr val="BF9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BF9000"/>
                </a:solidFill>
                <a:highlight>
                  <a:srgbClr val="FFFFFF"/>
                </a:highlight>
              </a:rPr>
              <a:t>How can we prove our estimates are reasonable?</a:t>
            </a:r>
            <a:endParaRPr sz="1700" b="1">
              <a:solidFill>
                <a:srgbClr val="BF9000"/>
              </a:solidFill>
              <a:highlight>
                <a:srgbClr val="FFFFFF"/>
              </a:highlight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0" y="627125"/>
            <a:ext cx="6427574" cy="4465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30950" y="4753475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5.G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400100" y="123550"/>
            <a:ext cx="425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9900"/>
                </a:solidFill>
              </a:rPr>
              <a:t>Happy Purim!</a:t>
            </a:r>
            <a:endParaRPr sz="2920" b="1">
              <a:solidFill>
                <a:srgbClr val="FF9900"/>
              </a:solidFill>
            </a:endParaRPr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192925" y="805700"/>
            <a:ext cx="4464900" cy="42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  <a:highlight>
                  <a:srgbClr val="FFFFFF"/>
                </a:highlight>
              </a:rPr>
              <a:t>It’s time to bake the Hamantaschen!</a:t>
            </a:r>
            <a:endParaRPr sz="1900" b="1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9900"/>
                </a:solidFill>
                <a:highlight>
                  <a:srgbClr val="FFFFFF"/>
                </a:highlight>
              </a:rPr>
              <a:t>We need to TRIPLE the recipe!</a:t>
            </a: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FF9900"/>
                </a:solidFill>
                <a:highlight>
                  <a:srgbClr val="FFFFFF"/>
                </a:highlight>
              </a:rPr>
              <a:t>2/3 cup confectioners' sugar</a:t>
            </a: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FF9900"/>
                </a:solidFill>
                <a:highlight>
                  <a:srgbClr val="FFFFFF"/>
                </a:highlight>
              </a:rPr>
              <a:t>2¼ cups flour</a:t>
            </a: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FF9900"/>
                </a:solidFill>
                <a:highlight>
                  <a:srgbClr val="FFFFFF"/>
                </a:highlight>
              </a:rPr>
              <a:t>¾ teaspoon salt</a:t>
            </a: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FF9900"/>
                </a:solidFill>
                <a:highlight>
                  <a:srgbClr val="FFFFFF"/>
                </a:highlight>
              </a:rPr>
              <a:t>½ pound unsalted butter</a:t>
            </a: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FF9900"/>
                </a:solidFill>
                <a:highlight>
                  <a:srgbClr val="FFFFFF"/>
                </a:highlight>
              </a:rPr>
              <a:t>3 large egg yolks, divided</a:t>
            </a: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FF9900"/>
                </a:solidFill>
                <a:highlight>
                  <a:srgbClr val="FFFFFF"/>
                </a:highlight>
              </a:rPr>
              <a:t>¼ cup tablespoons ice cold water</a:t>
            </a: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FF9900"/>
                </a:solidFill>
                <a:highlight>
                  <a:srgbClr val="FFFFFF"/>
                </a:highlight>
              </a:rPr>
              <a:t>¾ cup apricot jam</a:t>
            </a: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9900"/>
                </a:solidFill>
                <a:highlight>
                  <a:srgbClr val="FFFFFF"/>
                </a:highlight>
              </a:rPr>
              <a:t>So, what do we need for ingredients?</a:t>
            </a:r>
            <a:endParaRPr sz="1700">
              <a:solidFill>
                <a:srgbClr val="FF9900"/>
              </a:solidFill>
              <a:highlight>
                <a:srgbClr val="FFFFFF"/>
              </a:highlight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9225" y="0"/>
            <a:ext cx="43528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32325" y="0"/>
            <a:ext cx="90633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FF"/>
                </a:solidFill>
              </a:rPr>
              <a:t>Happy Holi!</a:t>
            </a:r>
            <a:endParaRPr sz="2300" b="1">
              <a:solidFill>
                <a:srgbClr val="9900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00FF"/>
                </a:solidFill>
              </a:rPr>
              <a:t>Each of these colors comes in a box that has a VOLUME of 384 in.³</a:t>
            </a:r>
            <a:endParaRPr sz="1700" b="1">
              <a:solidFill>
                <a:srgbClr val="FF00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FF00FF"/>
                </a:solidFill>
              </a:rPr>
              <a:t>What is possible?</a:t>
            </a:r>
            <a:endParaRPr sz="1700" b="1">
              <a:solidFill>
                <a:srgbClr val="FF00FF"/>
              </a:solidFill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41825"/>
            <a:ext cx="9144000" cy="38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5.MD.B5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5800725" y="419950"/>
            <a:ext cx="3286200" cy="57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51C75"/>
                </a:solidFill>
              </a:rPr>
              <a:t>Happy</a:t>
            </a:r>
            <a:r>
              <a:rPr lang="en" sz="2920" b="1">
                <a:solidFill>
                  <a:srgbClr val="20124D"/>
                </a:solidFill>
              </a:rPr>
              <a:t> </a:t>
            </a:r>
            <a:r>
              <a:rPr lang="en" sz="3600" b="1">
                <a:solidFill>
                  <a:srgbClr val="20124D"/>
                </a:solidFill>
                <a:highlight>
                  <a:srgbClr val="FFFFFF"/>
                </a:highlight>
                <a:latin typeface="Handlee"/>
                <a:ea typeface="Handlee"/>
                <a:cs typeface="Handlee"/>
                <a:sym typeface="Handlee"/>
              </a:rPr>
              <a:t>π</a:t>
            </a:r>
            <a:r>
              <a:rPr lang="en" sz="2920" b="1">
                <a:solidFill>
                  <a:srgbClr val="20124D"/>
                </a:solidFill>
              </a:rPr>
              <a:t> </a:t>
            </a:r>
            <a:r>
              <a:rPr lang="en" sz="2920" b="1">
                <a:solidFill>
                  <a:srgbClr val="351C75"/>
                </a:solidFill>
              </a:rPr>
              <a:t>Day!</a:t>
            </a:r>
            <a:endParaRPr sz="2920" b="1">
              <a:solidFill>
                <a:srgbClr val="351C75"/>
              </a:solidFill>
            </a:endParaRPr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6007900" y="1312925"/>
            <a:ext cx="2886000" cy="32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</a:rPr>
              <a:t>It’s the BEST, most mathematically delicious day of the year!</a:t>
            </a:r>
            <a:endParaRPr sz="17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</a:rPr>
              <a:t>What is pi?</a:t>
            </a:r>
            <a:endParaRPr sz="17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</a:rPr>
              <a:t>What fraction does each flavor represent?</a:t>
            </a:r>
            <a:endParaRPr sz="17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rgbClr val="351C75"/>
                </a:solidFill>
              </a:rPr>
              <a:t>About</a:t>
            </a:r>
            <a:r>
              <a:rPr lang="en" sz="1700" b="1">
                <a:solidFill>
                  <a:srgbClr val="351C75"/>
                </a:solidFill>
              </a:rPr>
              <a:t> what fraction of the pie is covered by numbers?</a:t>
            </a:r>
            <a:endParaRPr sz="1700" b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736425" cy="51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 txBox="1"/>
          <p:nvPr/>
        </p:nvSpPr>
        <p:spPr>
          <a:xfrm>
            <a:off x="8579675" y="4804800"/>
            <a:ext cx="564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0" y="3834100"/>
            <a:ext cx="9144000" cy="4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Happy St. Patrick’s Day</a:t>
            </a:r>
            <a:r>
              <a:rPr lang="en" sz="1900">
                <a:solidFill>
                  <a:srgbClr val="38761D"/>
                </a:solidFill>
              </a:rPr>
              <a:t>!</a:t>
            </a:r>
            <a:endParaRPr sz="1900">
              <a:solidFill>
                <a:srgbClr val="38761D"/>
              </a:solidFill>
            </a:endParaRPr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0" y="4234300"/>
            <a:ext cx="9144000" cy="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</a:rPr>
              <a:t>The Plumber’s Union in Chicago dyes their river green every St. Patrick’s Day.</a:t>
            </a:r>
            <a:endParaRPr sz="130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000" b="1">
                <a:solidFill>
                  <a:srgbClr val="38761D"/>
                </a:solidFill>
              </a:rPr>
              <a:t>25.5 pounds</a:t>
            </a:r>
            <a:r>
              <a:rPr lang="en" sz="1000">
                <a:solidFill>
                  <a:srgbClr val="38761D"/>
                </a:solidFill>
              </a:rPr>
              <a:t> of vegetable-based dye colors the river for </a:t>
            </a:r>
            <a:r>
              <a:rPr lang="en" sz="1000" b="1">
                <a:solidFill>
                  <a:srgbClr val="38761D"/>
                </a:solidFill>
              </a:rPr>
              <a:t>5 hours. </a:t>
            </a:r>
            <a:r>
              <a:rPr lang="en" sz="1000">
                <a:solidFill>
                  <a:srgbClr val="38761D"/>
                </a:solidFill>
              </a:rPr>
              <a:t>How much dye do they need to color the river for 1 day? 2 days? 3 days? 4 days? A week?</a:t>
            </a:r>
            <a:endParaRPr sz="1000" i="1"/>
          </a:p>
        </p:txBody>
      </p:sp>
      <p:sp>
        <p:nvSpPr>
          <p:cNvPr id="136" name="Google Shape;136;p23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3.OA.D8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137" name="Google Shape;137;p23"/>
          <p:cNvSpPr txBox="1"/>
          <p:nvPr/>
        </p:nvSpPr>
        <p:spPr>
          <a:xfrm>
            <a:off x="3570150" y="4840525"/>
            <a:ext cx="2003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00" i="1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out this 1 minute video!</a:t>
            </a:r>
            <a:endParaRPr sz="1000" i="1">
              <a:solidFill>
                <a:schemeClr val="dk2"/>
              </a:solidFill>
            </a:endParaRPr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750"/>
            <a:ext cx="9143999" cy="383235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/>
        </p:nvSpPr>
        <p:spPr>
          <a:xfrm>
            <a:off x="8360229" y="3495400"/>
            <a:ext cx="783771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5.NBT.B7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6724975" y="0"/>
            <a:ext cx="2370300" cy="4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It’s March Madness!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000FF"/>
                </a:solidFill>
              </a:rPr>
              <a:t>We start with 64 teams from 4 regions.</a:t>
            </a:r>
            <a:endParaRPr sz="16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000FF"/>
                </a:solidFill>
              </a:rPr>
              <a:t>Will your favorite team make it in this year?</a:t>
            </a:r>
            <a:endParaRPr sz="16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>
                <a:solidFill>
                  <a:srgbClr val="0000FF"/>
                </a:solidFill>
              </a:rPr>
              <a:t>How many different number sentences can you write to model the competition from 64 teams down to the final 4?</a:t>
            </a:r>
            <a:endParaRPr sz="1600" b="1">
              <a:solidFill>
                <a:srgbClr val="0000FF"/>
              </a:solidFill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8304245" y="4861950"/>
            <a:ext cx="839755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5.NBT.B5</a:t>
            </a:r>
            <a:endParaRPr sz="1000" dirty="0"/>
          </a:p>
        </p:txBody>
      </p:sp>
      <p:pic>
        <p:nvPicPr>
          <p:cNvPr id="146" name="Google Shape;14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7267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7608125" y="1477225"/>
            <a:ext cx="1416300" cy="3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8761D"/>
                </a:solidFill>
              </a:rPr>
              <a:t>Which ones go together?</a:t>
            </a:r>
            <a:endParaRPr sz="2100" b="1">
              <a:solidFill>
                <a:srgbClr val="38761D"/>
              </a:solidFill>
            </a:endParaRPr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7535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5"/>
          <p:cNvSpPr txBox="1"/>
          <p:nvPr/>
        </p:nvSpPr>
        <p:spPr>
          <a:xfrm>
            <a:off x="8451100" y="4804800"/>
            <a:ext cx="693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5.SMP.3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100" y="0"/>
            <a:ext cx="6553200" cy="7629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20" b="1">
                <a:solidFill>
                  <a:srgbClr val="274E13"/>
                </a:solidFill>
              </a:rPr>
              <a:t>Happy International Day of Happiness!</a:t>
            </a:r>
            <a:endParaRPr sz="2520" b="1">
              <a:solidFill>
                <a:srgbClr val="274E13"/>
              </a:solidFill>
            </a:endParaRPr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6636575" y="335901"/>
            <a:ext cx="2385900" cy="46704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38761D"/>
                </a:solidFill>
                <a:highlight>
                  <a:srgbClr val="FFFFFF"/>
                </a:highlight>
              </a:rPr>
              <a:t>Research shows that </a:t>
            </a:r>
            <a:r>
              <a:rPr lang="en" sz="1900" b="1" dirty="0">
                <a:solidFill>
                  <a:srgbClr val="38761D"/>
                </a:solidFill>
                <a:highlight>
                  <a:srgbClr val="FFFFFF"/>
                </a:highlight>
              </a:rPr>
              <a:t>children smile an average of 400 times per day</a:t>
            </a:r>
            <a:r>
              <a:rPr lang="en" sz="1900" dirty="0">
                <a:solidFill>
                  <a:srgbClr val="38761D"/>
                </a:solidFill>
                <a:highlight>
                  <a:srgbClr val="FFFFFF"/>
                </a:highlight>
              </a:rPr>
              <a:t>, compared to the typical adult who smiles only </a:t>
            </a:r>
            <a:r>
              <a:rPr lang="en" sz="1900" b="1" dirty="0">
                <a:solidFill>
                  <a:srgbClr val="38761D"/>
                </a:solidFill>
                <a:highlight>
                  <a:srgbClr val="FFFFFF"/>
                </a:highlight>
              </a:rPr>
              <a:t>20 times per day</a:t>
            </a:r>
            <a:r>
              <a:rPr lang="en" sz="1900" dirty="0">
                <a:solidFill>
                  <a:srgbClr val="38761D"/>
                </a:solidFill>
                <a:highlight>
                  <a:srgbClr val="FFFFFF"/>
                </a:highlight>
              </a:rPr>
              <a:t>.</a:t>
            </a:r>
            <a:endParaRPr sz="1900" dirty="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38761D"/>
                </a:solidFill>
                <a:highlight>
                  <a:srgbClr val="FFFFFF"/>
                </a:highlight>
              </a:rPr>
              <a:t>How many </a:t>
            </a:r>
            <a:r>
              <a:rPr lang="en" sz="1900" b="1" dirty="0">
                <a:solidFill>
                  <a:srgbClr val="38761D"/>
                </a:solidFill>
                <a:highlight>
                  <a:srgbClr val="FFFFFF"/>
                </a:highlight>
              </a:rPr>
              <a:t>times</a:t>
            </a:r>
            <a:r>
              <a:rPr lang="en" sz="1900" dirty="0">
                <a:solidFill>
                  <a:srgbClr val="38761D"/>
                </a:solidFill>
                <a:highlight>
                  <a:srgbClr val="FFFFFF"/>
                </a:highlight>
              </a:rPr>
              <a:t> GREATER is          </a:t>
            </a:r>
            <a:r>
              <a:rPr lang="en" sz="1900" b="1" dirty="0">
                <a:solidFill>
                  <a:srgbClr val="38761D"/>
                </a:solidFill>
                <a:highlight>
                  <a:srgbClr val="FFFFFF"/>
                </a:highlight>
              </a:rPr>
              <a:t>400 than 20</a:t>
            </a:r>
            <a:r>
              <a:rPr lang="en" sz="1900" dirty="0">
                <a:solidFill>
                  <a:srgbClr val="38761D"/>
                </a:solidFill>
                <a:highlight>
                  <a:srgbClr val="FFFFFF"/>
                </a:highlight>
              </a:rPr>
              <a:t>?</a:t>
            </a:r>
            <a:endParaRPr sz="1900" dirty="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38761D"/>
                </a:solidFill>
                <a:highlight>
                  <a:srgbClr val="FFFFFF"/>
                </a:highlight>
              </a:rPr>
              <a:t>What are some </a:t>
            </a:r>
            <a:r>
              <a:rPr lang="en" sz="1900" b="1" dirty="0">
                <a:solidFill>
                  <a:srgbClr val="38761D"/>
                </a:solidFill>
                <a:highlight>
                  <a:srgbClr val="FFFFFF"/>
                </a:highlight>
              </a:rPr>
              <a:t>FACTOR pairs of 400</a:t>
            </a:r>
            <a:r>
              <a:rPr lang="en" sz="1900" dirty="0">
                <a:solidFill>
                  <a:srgbClr val="38761D"/>
                </a:solidFill>
                <a:highlight>
                  <a:srgbClr val="FFFFFF"/>
                </a:highlight>
              </a:rPr>
              <a:t>?</a:t>
            </a:r>
            <a:endParaRPr sz="1900" dirty="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dirty="0">
                <a:solidFill>
                  <a:srgbClr val="38761D"/>
                </a:solidFill>
                <a:highlight>
                  <a:srgbClr val="FFFFFF"/>
                </a:highlight>
              </a:rPr>
              <a:t>How will we know when we have them all?</a:t>
            </a:r>
            <a:endParaRPr sz="1900" dirty="0">
              <a:solidFill>
                <a:srgbClr val="38761D"/>
              </a:solidFill>
              <a:highlight>
                <a:srgbClr val="FFFFFF"/>
              </a:highlight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850"/>
            <a:ext cx="6553326" cy="43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100" y="4793025"/>
            <a:ext cx="858316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5.NBT.B5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157200" y="269925"/>
            <a:ext cx="2007300" cy="46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What do we notice?</a:t>
            </a:r>
            <a:endParaRPr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What do we wonder?</a:t>
            </a:r>
            <a:endParaRPr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How can we make the CLOSEST estimate?</a:t>
            </a:r>
            <a:endParaRPr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Each bag of chips is $6.49. The puffs are $4.99.</a:t>
            </a:r>
            <a:endParaRPr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FF9900"/>
                </a:solidFill>
              </a:rPr>
              <a:t>How much would the whole display cost?</a:t>
            </a:r>
            <a:endParaRPr>
              <a:solidFill>
                <a:srgbClr val="FF9900"/>
              </a:solidFill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8294914" y="4804800"/>
            <a:ext cx="849086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5.NBT.B7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3943400" y="555675"/>
            <a:ext cx="4888800" cy="40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do we notice?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do we wonder?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If the window is 56” high and 34” wide, what could the dimensions of the mural be?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 i="1">
                <a:solidFill>
                  <a:srgbClr val="1155CC"/>
                </a:solidFill>
              </a:rPr>
              <a:t>About</a:t>
            </a:r>
            <a:r>
              <a:rPr lang="en" sz="2300" b="1">
                <a:solidFill>
                  <a:srgbClr val="1155CC"/>
                </a:solidFill>
              </a:rPr>
              <a:t> how many times smaller are your eyes?</a:t>
            </a:r>
            <a:endParaRPr sz="2300" b="1">
              <a:solidFill>
                <a:srgbClr val="1155CC"/>
              </a:solidFill>
            </a:endParaRPr>
          </a:p>
        </p:txBody>
      </p:sp>
      <p:pic>
        <p:nvPicPr>
          <p:cNvPr id="174" name="Google Shape;17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36861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8"/>
          <p:cNvSpPr txBox="1"/>
          <p:nvPr/>
        </p:nvSpPr>
        <p:spPr>
          <a:xfrm>
            <a:off x="3686100" y="4797300"/>
            <a:ext cx="4572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i="1">
                <a:solidFill>
                  <a:srgbClr val="9E9E9E"/>
                </a:solidFill>
              </a:rPr>
              <a:t>“</a:t>
            </a:r>
            <a:r>
              <a:rPr lang="en" sz="1000" i="1">
                <a:solidFill>
                  <a:srgbClr val="9E9E9E"/>
                </a:solidFill>
              </a:rPr>
              <a:t>Intersectional Environmentalism: Generational Uproot” by Nneka Jones.</a:t>
            </a:r>
            <a:endParaRPr sz="1000" i="1">
              <a:solidFill>
                <a:srgbClr val="9E9E9E"/>
              </a:solidFill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body" idx="1"/>
          </p:nvPr>
        </p:nvSpPr>
        <p:spPr>
          <a:xfrm>
            <a:off x="7720075" y="0"/>
            <a:ext cx="1423800" cy="5143500"/>
          </a:xfrm>
          <a:prstGeom prst="rect">
            <a:avLst/>
          </a:prstGeom>
          <a:solidFill>
            <a:srgbClr val="9E9E9E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Would you rather get…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75¢ every day for the rest of your life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or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$5.00 a week for the rest of your life?</a:t>
            </a:r>
            <a:endParaRPr sz="1900" b="1">
              <a:solidFill>
                <a:schemeClr val="lt1"/>
              </a:solidFill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2007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5.SMP.3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>
            <a:spLocks noGrp="1"/>
          </p:cNvSpPr>
          <p:nvPr>
            <p:ph type="title"/>
          </p:nvPr>
        </p:nvSpPr>
        <p:spPr>
          <a:xfrm>
            <a:off x="221500" y="152150"/>
            <a:ext cx="343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5B0F00"/>
                </a:solidFill>
              </a:rPr>
              <a:t>Happy Black Forest Cake Day!</a:t>
            </a:r>
            <a:endParaRPr sz="2320" b="1">
              <a:solidFill>
                <a:srgbClr val="5B0F00"/>
              </a:solidFill>
            </a:endParaRPr>
          </a:p>
        </p:txBody>
      </p:sp>
      <p:sp>
        <p:nvSpPr>
          <p:cNvPr id="189" name="Google Shape;189;p30"/>
          <p:cNvSpPr txBox="1">
            <a:spLocks noGrp="1"/>
          </p:cNvSpPr>
          <p:nvPr>
            <p:ph type="body" idx="1"/>
          </p:nvPr>
        </p:nvSpPr>
        <p:spPr>
          <a:xfrm>
            <a:off x="311700" y="1233425"/>
            <a:ext cx="3281700" cy="33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5B0F00"/>
                </a:solidFill>
              </a:rPr>
              <a:t>About</a:t>
            </a:r>
            <a:r>
              <a:rPr lang="en" sz="1900">
                <a:solidFill>
                  <a:srgbClr val="5B0F00"/>
                </a:solidFill>
              </a:rPr>
              <a:t> what fraction of the cake is that slice?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What fraction is left?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If we were to share the cake (what is left of it!) EQUALLY among 3 hungry people, what FRACTION OF THE WHOLE would that be?</a:t>
            </a:r>
            <a:endParaRPr sz="1900">
              <a:solidFill>
                <a:srgbClr val="5B0F00"/>
              </a:solidFill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100" y="-15050"/>
            <a:ext cx="52649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0"/>
          <p:cNvSpPr txBox="1"/>
          <p:nvPr/>
        </p:nvSpPr>
        <p:spPr>
          <a:xfrm>
            <a:off x="0" y="48196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121450" y="51400"/>
            <a:ext cx="2543100" cy="47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4C1130"/>
                </a:solidFill>
              </a:rPr>
              <a:t>Celebrate World Piano Day!</a:t>
            </a:r>
            <a:endParaRPr sz="232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00" b="1">
                <a:solidFill>
                  <a:srgbClr val="4C1130"/>
                </a:solidFill>
              </a:rPr>
              <a:t>The piano can be considered both a string and a percussion instrument.</a:t>
            </a:r>
            <a:endParaRPr sz="15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5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00" b="1">
                <a:solidFill>
                  <a:srgbClr val="4C1130"/>
                </a:solidFill>
              </a:rPr>
              <a:t>There are 230 strings in a grand piano.</a:t>
            </a:r>
            <a:endParaRPr sz="15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5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00" b="1">
                <a:solidFill>
                  <a:srgbClr val="4C1130"/>
                </a:solidFill>
              </a:rPr>
              <a:t>Each string holds around 168 pounds of tension.</a:t>
            </a:r>
            <a:endParaRPr sz="15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5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00" b="1">
                <a:solidFill>
                  <a:srgbClr val="4C1130"/>
                </a:solidFill>
              </a:rPr>
              <a:t>How much tension is that altogether?</a:t>
            </a:r>
            <a:endParaRPr sz="15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5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00" b="1">
                <a:solidFill>
                  <a:srgbClr val="4C1130"/>
                </a:solidFill>
              </a:rPr>
              <a:t>Is that more than a ton or less?</a:t>
            </a:r>
            <a:endParaRPr sz="1500" b="1">
              <a:solidFill>
                <a:srgbClr val="4C1130"/>
              </a:solidFill>
            </a:endParaRPr>
          </a:p>
        </p:txBody>
      </p:sp>
      <p:pic>
        <p:nvPicPr>
          <p:cNvPr id="197" name="Google Shape;19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686" y="0"/>
            <a:ext cx="637131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1"/>
          <p:cNvSpPr txBox="1"/>
          <p:nvPr/>
        </p:nvSpPr>
        <p:spPr>
          <a:xfrm>
            <a:off x="8350898" y="4804800"/>
            <a:ext cx="793102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5.NBT.B5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>
            <a:spLocks noGrp="1"/>
          </p:cNvSpPr>
          <p:nvPr>
            <p:ph type="title"/>
          </p:nvPr>
        </p:nvSpPr>
        <p:spPr>
          <a:xfrm>
            <a:off x="83100" y="4202650"/>
            <a:ext cx="614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75" b="1">
                <a:solidFill>
                  <a:srgbClr val="980000"/>
                </a:solidFill>
              </a:rPr>
              <a:t>This weekend is Eid al-Fitr  </a:t>
            </a:r>
            <a:r>
              <a:rPr lang="en" sz="2788">
                <a:solidFill>
                  <a:srgbClr val="980000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عيد مبارك</a:t>
            </a:r>
            <a:endParaRPr sz="2788">
              <a:solidFill>
                <a:srgbClr val="980000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88" i="1">
                <a:solidFill>
                  <a:srgbClr val="980000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A celebration at the end of Ramadan</a:t>
            </a:r>
            <a:endParaRPr sz="1888" i="1">
              <a:solidFill>
                <a:srgbClr val="980000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32"/>
          <p:cNvSpPr txBox="1">
            <a:spLocks noGrp="1"/>
          </p:cNvSpPr>
          <p:nvPr>
            <p:ph type="body" idx="1"/>
          </p:nvPr>
        </p:nvSpPr>
        <p:spPr>
          <a:xfrm>
            <a:off x="7336675" y="105625"/>
            <a:ext cx="1707300" cy="44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990000"/>
                </a:solidFill>
                <a:highlight>
                  <a:srgbClr val="FFFFFF"/>
                </a:highlight>
              </a:rPr>
              <a:t>Ramadan is the 9th month of the Islamic calendar, which is based on a 12-month </a:t>
            </a:r>
            <a:r>
              <a:rPr lang="en" sz="1400" b="1">
                <a:solidFill>
                  <a:srgbClr val="990000"/>
                </a:solidFill>
                <a:highlight>
                  <a:srgbClr val="FFFFFF"/>
                </a:highlight>
              </a:rPr>
              <a:t>lunar</a:t>
            </a:r>
            <a:r>
              <a:rPr lang="en" sz="1400">
                <a:solidFill>
                  <a:srgbClr val="990000"/>
                </a:solidFill>
                <a:highlight>
                  <a:srgbClr val="FFFFFF"/>
                </a:highlight>
              </a:rPr>
              <a:t> year of approximately </a:t>
            </a:r>
            <a:r>
              <a:rPr lang="en" sz="1400" b="1">
                <a:solidFill>
                  <a:srgbClr val="990000"/>
                </a:solidFill>
                <a:highlight>
                  <a:srgbClr val="FFFFFF"/>
                </a:highlight>
              </a:rPr>
              <a:t>354 days</a:t>
            </a:r>
            <a:r>
              <a:rPr lang="en" sz="1400">
                <a:solidFill>
                  <a:srgbClr val="990000"/>
                </a:solidFill>
                <a:highlight>
                  <a:srgbClr val="FFFFFF"/>
                </a:highlight>
              </a:rPr>
              <a:t>. Because the lunar year is </a:t>
            </a:r>
            <a:r>
              <a:rPr lang="en" sz="1400" b="1">
                <a:solidFill>
                  <a:srgbClr val="990000"/>
                </a:solidFill>
                <a:highlight>
                  <a:srgbClr val="FFFFFF"/>
                </a:highlight>
              </a:rPr>
              <a:t>11 days </a:t>
            </a:r>
            <a:r>
              <a:rPr lang="en" sz="1400">
                <a:solidFill>
                  <a:srgbClr val="990000"/>
                </a:solidFill>
                <a:highlight>
                  <a:srgbClr val="FFFFFF"/>
                </a:highlight>
              </a:rPr>
              <a:t>shorter than the solar year, each lunar month moves </a:t>
            </a:r>
            <a:r>
              <a:rPr lang="en" sz="1400" b="1">
                <a:solidFill>
                  <a:srgbClr val="990000"/>
                </a:solidFill>
                <a:highlight>
                  <a:srgbClr val="FFFFFF"/>
                </a:highlight>
              </a:rPr>
              <a:t>11 days earlier</a:t>
            </a:r>
            <a:r>
              <a:rPr lang="en" sz="1400">
                <a:solidFill>
                  <a:srgbClr val="990000"/>
                </a:solidFill>
                <a:highlight>
                  <a:srgbClr val="FFFFFF"/>
                </a:highlight>
              </a:rPr>
              <a:t> each year.</a:t>
            </a:r>
            <a:endParaRPr sz="1400">
              <a:solidFill>
                <a:srgbClr val="99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rgbClr val="990000"/>
                </a:solidFill>
                <a:highlight>
                  <a:srgbClr val="FFFFFF"/>
                </a:highlight>
              </a:rPr>
              <a:t>How many solar years will it take for the lunar months to complete a full cycle and return to the same season?</a:t>
            </a:r>
            <a:endParaRPr sz="1400">
              <a:solidFill>
                <a:srgbClr val="990000"/>
              </a:solidFill>
              <a:highlight>
                <a:srgbClr val="FFFFFF"/>
              </a:highlight>
            </a:endParaRPr>
          </a:p>
        </p:txBody>
      </p:sp>
      <p:pic>
        <p:nvPicPr>
          <p:cNvPr id="205" name="Google Shape;20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00" y="105625"/>
            <a:ext cx="7160499" cy="40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2"/>
          <p:cNvSpPr txBox="1"/>
          <p:nvPr/>
        </p:nvSpPr>
        <p:spPr>
          <a:xfrm>
            <a:off x="0" y="4829025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1115</Words>
  <Application>Microsoft Macintosh PowerPoint</Application>
  <PresentationFormat>On-screen Show (16:9)</PresentationFormat>
  <Paragraphs>128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Open Sans</vt:lpstr>
      <vt:lpstr>Arial</vt:lpstr>
      <vt:lpstr>Montserrat</vt:lpstr>
      <vt:lpstr>Handlee</vt:lpstr>
      <vt:lpstr>Roboto</vt:lpstr>
      <vt:lpstr>Simple Light</vt:lpstr>
      <vt:lpstr>Today is National Anthem Day!</vt:lpstr>
      <vt:lpstr>March is Dolphin Awareness Month!</vt:lpstr>
      <vt:lpstr>March is also National Veggie Month!</vt:lpstr>
      <vt:lpstr>PowerPoint Presentation</vt:lpstr>
      <vt:lpstr>PowerPoint Presentation</vt:lpstr>
      <vt:lpstr>Today is Harriet Tubman Day!</vt:lpstr>
      <vt:lpstr>Happy Canberra Day in Australia!</vt:lpstr>
      <vt:lpstr>Happy Purim!</vt:lpstr>
      <vt:lpstr>PowerPoint Presentation</vt:lpstr>
      <vt:lpstr>Happy π Day!</vt:lpstr>
      <vt:lpstr>Happy St. Patrick’s Day!</vt:lpstr>
      <vt:lpstr>PowerPoint Presentation</vt:lpstr>
      <vt:lpstr>Which ones go together?</vt:lpstr>
      <vt:lpstr>Happy International Day of Happiness!</vt:lpstr>
      <vt:lpstr>PowerPoint Presentation</vt:lpstr>
      <vt:lpstr>PowerPoint Presentation</vt:lpstr>
      <vt:lpstr>PowerPoint Presentation</vt:lpstr>
      <vt:lpstr>Happy Black Forest Cake Day!</vt:lpstr>
      <vt:lpstr>Celebrate World Piano Day!  The piano can be considered both a string and a percussion instrument.  There are 230 strings in a grand piano.  Each string holds around 168 pounds of tension.  How much tension is that altogether?  Is that more than a ton or less?</vt:lpstr>
      <vt:lpstr>This weekend is Eid al-Fitr  عيد مبارك A celebration at the end of Ramadan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2025-02-25T15:33:19Z</dcterms:modified>
</cp:coreProperties>
</file>