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  <p:embeddedFont>
      <p:font typeface="Verdana" panose="020B060403050404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1"/>
  </p:normalViewPr>
  <p:slideViewPr>
    <p:cSldViewPr snapToGrid="0">
      <p:cViewPr varScale="1">
        <p:scale>
          <a:sx n="137" d="100"/>
          <a:sy n="137" d="100"/>
        </p:scale>
        <p:origin x="92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9a4cca723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9a4cca723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March 3,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9a4cca72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9a4cca72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9a4cca72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9a4cca72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9a4cca723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9a4cca723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39a4cca723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39a4cca723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39a4cca723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39a4cca723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10,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39a4cca723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39a4cca723_0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39a4cca723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39a4cca723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39a4cca723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39a4cca723_0_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39a4cca723_0_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39a4cca723_0_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39a4cca723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39a4cca723_0_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17,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39a4cca723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39a4cca723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39a4cca723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39a4cca723_0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39a4cca723_0_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39a4cca723_0_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39a4cca723_0_7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39a4cca723_0_7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39a4cca723_0_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39a4cca723_0_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24, 2025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39a4cca723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39a4cca723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39a4cca723_0_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39a4cca723_0_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39a4cca723_0_9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39a4cca723_0_9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39a4cca723_0_9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39a4cca723_0_9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PvU40piXO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232013" y="173550"/>
            <a:ext cx="593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0000"/>
                </a:solidFill>
              </a:rPr>
              <a:t>Today is National Anthem Day!</a:t>
            </a:r>
            <a:endParaRPr sz="2920" b="1">
              <a:solidFill>
                <a:srgbClr val="CC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243675" y="612825"/>
            <a:ext cx="2835900" cy="434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</a:rPr>
              <a:t>The Star Spangled Banner was written by Francis Scott Key During the War of 1812 on September 13, 1814.</a:t>
            </a:r>
            <a:endParaRPr sz="11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</a:rPr>
              <a:t>How long ago was that?</a:t>
            </a:r>
            <a:endParaRPr sz="11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The first documented time the Star Spangled Banner was played at the beginning of a sporting event was during a Civil War era baseball game in 1862.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How long ago was that?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The tradition of playing the Star Spangled Banner at sporting events became popular at the 1918 World Series.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How long ago was that?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That was 13 years before it officially became our country’s national anthem. 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4587"/>
                </a:solidFill>
                <a:highlight>
                  <a:srgbClr val="FFFFFF"/>
                </a:highlight>
              </a:rPr>
              <a:t>When did the Star Spangled Banner officially become our national anthem?</a:t>
            </a:r>
            <a:endParaRPr sz="11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00" y="927150"/>
            <a:ext cx="6095924" cy="406394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72800" y="46524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4.OA.A3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57150" y="80700"/>
            <a:ext cx="6565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chemeClr val="accent1"/>
                </a:solidFill>
              </a:rPr>
              <a:t>March is Dolphin Awareness Month!</a:t>
            </a:r>
            <a:endParaRPr sz="2920">
              <a:solidFill>
                <a:schemeClr val="accent1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6686600" y="848575"/>
            <a:ext cx="2357400" cy="37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An average adult bottlenose dolphin weighs between 150-200 kg.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Together these four dolphins weigh 725 kg.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What is possible?</a:t>
            </a:r>
            <a:endParaRPr sz="1900" b="1">
              <a:solidFill>
                <a:schemeClr val="accent1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" y="707175"/>
            <a:ext cx="6565151" cy="43767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92900" y="134200"/>
            <a:ext cx="2114400" cy="8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38761D"/>
                </a:solidFill>
              </a:rPr>
              <a:t>March is also National Veggie Month!</a:t>
            </a:r>
            <a:endParaRPr sz="2320">
              <a:solidFill>
                <a:srgbClr val="38761D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92900" y="1705825"/>
            <a:ext cx="2079000" cy="28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Where do we see fractions in this photo?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Estimate the areas of the fractional parts!</a:t>
            </a:r>
            <a:endParaRPr sz="1900">
              <a:solidFill>
                <a:srgbClr val="38761D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9342" y="0"/>
            <a:ext cx="687466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5967800" y="1401275"/>
            <a:ext cx="2864400" cy="31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 i="1">
                <a:solidFill>
                  <a:srgbClr val="274E13"/>
                </a:solidFill>
                <a:highlight>
                  <a:srgbClr val="FFFFFF"/>
                </a:highlight>
              </a:rPr>
              <a:t>Ghana, formerly the Gold Coast, is the first country south of the Sahara to gain independence on March 6, 1957. The feat also inspired other African countries to fight for Independence.</a:t>
            </a:r>
            <a:endParaRPr sz="1350" i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350" i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50" b="1">
                <a:solidFill>
                  <a:srgbClr val="CC0000"/>
                </a:solidFill>
                <a:highlight>
                  <a:srgbClr val="FFFFFF"/>
                </a:highlight>
              </a:rPr>
              <a:t>What’s going on in this graph?</a:t>
            </a:r>
            <a:endParaRPr sz="2050" b="1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50" b="1">
                <a:solidFill>
                  <a:srgbClr val="CC0000"/>
                </a:solidFill>
                <a:highlight>
                  <a:srgbClr val="FFFFFF"/>
                </a:highlight>
              </a:rPr>
              <a:t>Why does it matter?</a:t>
            </a:r>
            <a:endParaRPr sz="2050" b="1">
              <a:solidFill>
                <a:srgbClr val="CC0000"/>
              </a:solidFill>
              <a:highlight>
                <a:srgbClr val="FFFFFF"/>
              </a:highlight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1856" y="74374"/>
            <a:ext cx="1555302" cy="10373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5967800" y="106625"/>
            <a:ext cx="15051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C0000"/>
                </a:solidFill>
              </a:rPr>
              <a:t>Happy Independence Day Ghana!</a:t>
            </a:r>
            <a:endParaRPr sz="1500" b="1">
              <a:solidFill>
                <a:srgbClr val="CC0000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4.SMP.3</a:t>
            </a:r>
            <a:endParaRPr sz="1000"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8588"/>
            <a:ext cx="5805225" cy="488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6943775" y="112775"/>
            <a:ext cx="2064600" cy="9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85200C"/>
                </a:solidFill>
              </a:rPr>
              <a:t>Would you rather …</a:t>
            </a:r>
            <a:endParaRPr sz="2920">
              <a:solidFill>
                <a:srgbClr val="85200C"/>
              </a:solidFill>
            </a:endParaRPr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6943775" y="1348625"/>
            <a:ext cx="2064600" cy="322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Run the track at the high school (400 meters) twelve times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or 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run a 5K road race?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5725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4.MD.A3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214350" y="445025"/>
            <a:ext cx="511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A61C00"/>
                </a:solidFill>
              </a:rPr>
              <a:t>Today is Harriet Tubman Day!</a:t>
            </a:r>
            <a:endParaRPr sz="2920">
              <a:solidFill>
                <a:srgbClr val="A61C00"/>
              </a:solidFill>
            </a:endParaRPr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311700" y="1270050"/>
            <a:ext cx="4746000" cy="32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1C00"/>
                </a:solidFill>
              </a:rPr>
              <a:t>Harriet Tubman was one amazing woman! </a:t>
            </a:r>
            <a:endParaRPr sz="19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1C00"/>
                </a:solidFill>
              </a:rPr>
              <a:t>It was a 142 miles journey from slavery to freedom. They could only walk at night when the moon was bright and the night was long, covering between 15-20 miles per night. How many nights per month is that?</a:t>
            </a:r>
            <a:endParaRPr sz="19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A61C00"/>
                </a:solidFill>
              </a:rPr>
              <a:t>About</a:t>
            </a:r>
            <a:r>
              <a:rPr lang="en" sz="1900">
                <a:solidFill>
                  <a:srgbClr val="A61C00"/>
                </a:solidFill>
              </a:rPr>
              <a:t> how many days of travel is that? How long would the journey take?</a:t>
            </a:r>
            <a:endParaRPr sz="1900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3575" y="0"/>
            <a:ext cx="37004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3464750" y="4743300"/>
            <a:ext cx="197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666666"/>
                </a:solidFill>
              </a:rPr>
              <a:t>Vincent Keele “Harriet Moses”</a:t>
            </a:r>
            <a:endParaRPr sz="1000" i="1">
              <a:solidFill>
                <a:srgbClr val="666666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0" y="4821175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5400725" y="119900"/>
            <a:ext cx="3629100" cy="8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B5394"/>
                </a:solidFill>
              </a:rPr>
              <a:t>Today is Canberra Day in Australia!</a:t>
            </a:r>
            <a:endParaRPr sz="2920" b="1">
              <a:solidFill>
                <a:srgbClr val="0B5394"/>
              </a:solidFill>
            </a:endParaRPr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5622150" y="1355775"/>
            <a:ext cx="3274500" cy="32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</a:rPr>
              <a:t>What do we notice about the architecture here at The John Curtin School of Medical Research in Canberra?</a:t>
            </a:r>
            <a:endParaRPr sz="1700" b="1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</a:rPr>
              <a:t>What do we wonder?</a:t>
            </a:r>
            <a:endParaRPr sz="1700" b="1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</a:rPr>
              <a:t>Let’s estimate the sizes of the angles we see.</a:t>
            </a:r>
            <a:endParaRPr sz="1700" b="1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</a:rPr>
              <a:t>How can we prove our estimates are reasonable?</a:t>
            </a:r>
            <a:endParaRPr sz="1700" b="1">
              <a:solidFill>
                <a:srgbClr val="0B5394"/>
              </a:solidFill>
              <a:highlight>
                <a:srgbClr val="FFFFFF"/>
              </a:highlight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3364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4.MD.C6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96675" y="123550"/>
            <a:ext cx="586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41B47"/>
                </a:solidFill>
              </a:rPr>
              <a:t>Happy Purim!</a:t>
            </a:r>
            <a:endParaRPr sz="2920" b="1">
              <a:solidFill>
                <a:srgbClr val="741B47"/>
              </a:solidFill>
            </a:endParaRPr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6043650" y="183300"/>
            <a:ext cx="3014700" cy="48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  <a:highlight>
                  <a:srgbClr val="FFFFFF"/>
                </a:highlight>
              </a:rPr>
              <a:t>It’s time to bake the Hamantaschen!</a:t>
            </a:r>
            <a:endParaRPr sz="1900" b="1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41B47"/>
                </a:solidFill>
                <a:highlight>
                  <a:srgbClr val="FFFFFF"/>
                </a:highlight>
              </a:rPr>
              <a:t>We need to DOUBLE the recipe!</a:t>
            </a: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741B47"/>
                </a:solidFill>
                <a:highlight>
                  <a:srgbClr val="FFFFFF"/>
                </a:highlight>
              </a:rPr>
              <a:t>2/3 cup confectioners' sugar</a:t>
            </a: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741B47"/>
                </a:solidFill>
                <a:highlight>
                  <a:srgbClr val="FFFFFF"/>
                </a:highlight>
              </a:rPr>
              <a:t>2¼ cups flour</a:t>
            </a: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741B47"/>
                </a:solidFill>
                <a:highlight>
                  <a:srgbClr val="FFFFFF"/>
                </a:highlight>
              </a:rPr>
              <a:t>¾ teaspoon salt</a:t>
            </a: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741B47"/>
                </a:solidFill>
                <a:highlight>
                  <a:srgbClr val="FFFFFF"/>
                </a:highlight>
              </a:rPr>
              <a:t>½ pound unsalted butter</a:t>
            </a: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741B47"/>
                </a:solidFill>
                <a:highlight>
                  <a:srgbClr val="FFFFFF"/>
                </a:highlight>
              </a:rPr>
              <a:t>3 large egg yolks, divided</a:t>
            </a: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741B47"/>
                </a:solidFill>
                <a:highlight>
                  <a:srgbClr val="FFFFFF"/>
                </a:highlight>
              </a:rPr>
              <a:t>¼ cup tablespoons ice cold water</a:t>
            </a: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1500"/>
              <a:buFont typeface="Arial"/>
              <a:buChar char="●"/>
            </a:pPr>
            <a:r>
              <a:rPr lang="en" sz="1500">
                <a:solidFill>
                  <a:srgbClr val="741B47"/>
                </a:solidFill>
                <a:highlight>
                  <a:srgbClr val="FFFFFF"/>
                </a:highlight>
              </a:rPr>
              <a:t>¾ cup apricot jam</a:t>
            </a: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41B47"/>
                </a:solidFill>
                <a:highlight>
                  <a:srgbClr val="FFFFFF"/>
                </a:highlight>
              </a:rPr>
              <a:t>How much of each ingredient do we need?</a:t>
            </a:r>
            <a:endParaRPr sz="1500">
              <a:solidFill>
                <a:srgbClr val="741B47"/>
              </a:solidFill>
              <a:highlight>
                <a:srgbClr val="FFFFFF"/>
              </a:highlight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76" y="785825"/>
            <a:ext cx="5861250" cy="429337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7936750" y="334225"/>
            <a:ext cx="1150200" cy="47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1"/>
                </a:solidFill>
              </a:rPr>
              <a:t>Happy Holi!</a:t>
            </a:r>
            <a:endParaRPr sz="2300" b="1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300" b="1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9900"/>
                </a:solidFill>
              </a:rPr>
              <a:t>Estimate the distance from here to the Temple.</a:t>
            </a:r>
            <a:endParaRPr sz="1600" b="1">
              <a:solidFill>
                <a:srgbClr val="FF99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>
                <a:solidFill>
                  <a:srgbClr val="FF9900"/>
                </a:solidFill>
              </a:rPr>
              <a:t>What strategies can we use to estimate?</a:t>
            </a:r>
            <a:endParaRPr sz="1600" b="1">
              <a:solidFill>
                <a:srgbClr val="FF9900"/>
              </a:solidFill>
            </a:endParaRPr>
          </a:p>
        </p:txBody>
      </p:sp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25" y="97462"/>
            <a:ext cx="7865301" cy="494857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4125"/>
                </a:solidFill>
              </a:rPr>
              <a:t>Happy Pi Day!</a:t>
            </a:r>
            <a:endParaRPr sz="2920" b="1">
              <a:solidFill>
                <a:srgbClr val="CC4125"/>
              </a:solidFill>
            </a:endParaRPr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1"/>
          </p:nvPr>
        </p:nvSpPr>
        <p:spPr>
          <a:xfrm>
            <a:off x="311700" y="1334350"/>
            <a:ext cx="3396000" cy="32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4125"/>
                </a:solidFill>
              </a:rPr>
              <a:t>It’s the BEST, most mathematically delicious day of the year!</a:t>
            </a:r>
            <a:endParaRPr sz="23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4125"/>
                </a:solidFill>
              </a:rPr>
              <a:t>What is pi?</a:t>
            </a:r>
            <a:endParaRPr sz="23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i="1">
                <a:solidFill>
                  <a:srgbClr val="CC4125"/>
                </a:solidFill>
              </a:rPr>
              <a:t>About</a:t>
            </a:r>
            <a:r>
              <a:rPr lang="en" sz="2300">
                <a:solidFill>
                  <a:srgbClr val="CC4125"/>
                </a:solidFill>
              </a:rPr>
              <a:t> what fraction of the pie is covered by numbers?</a:t>
            </a:r>
            <a:endParaRPr sz="2300">
              <a:solidFill>
                <a:srgbClr val="CC412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9" name="Google Shape;12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4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2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64225" y="0"/>
            <a:ext cx="1607400" cy="9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Happy St. Patrick’s Day</a:t>
            </a:r>
            <a:r>
              <a:rPr lang="en" sz="1900">
                <a:solidFill>
                  <a:srgbClr val="38761D"/>
                </a:solidFill>
              </a:rPr>
              <a:t>!</a:t>
            </a:r>
            <a:endParaRPr sz="1900">
              <a:solidFill>
                <a:srgbClr val="38761D"/>
              </a:solidFill>
            </a:endParaRPr>
          </a:p>
        </p:txBody>
      </p:sp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0" y="1034300"/>
            <a:ext cx="1743000" cy="40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The Plumber’s Union in Chicago dyes their river green every St. Patrick’s Day.</a:t>
            </a:r>
            <a:endParaRPr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25 pounds</a:t>
            </a:r>
            <a:r>
              <a:rPr lang="en">
                <a:solidFill>
                  <a:srgbClr val="38761D"/>
                </a:solidFill>
              </a:rPr>
              <a:t> of vegetable-based dye colors the river for </a:t>
            </a:r>
            <a:r>
              <a:rPr lang="en" b="1">
                <a:solidFill>
                  <a:srgbClr val="38761D"/>
                </a:solidFill>
              </a:rPr>
              <a:t>5 hours.</a:t>
            </a:r>
            <a:endParaRPr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How much dye do they need to color the river for whole day?</a:t>
            </a:r>
            <a:endParaRPr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2 days?</a:t>
            </a:r>
            <a:endParaRPr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38761D"/>
                </a:solidFill>
              </a:rPr>
              <a:t>3 days? 4 days?</a:t>
            </a:r>
            <a:endParaRPr sz="1400" i="1"/>
          </a:p>
        </p:txBody>
      </p:sp>
      <p:sp>
        <p:nvSpPr>
          <p:cNvPr id="137" name="Google Shape;137;p23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3.OA.D8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7275" y="184225"/>
            <a:ext cx="7384326" cy="44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/>
        </p:nvSpPr>
        <p:spPr>
          <a:xfrm>
            <a:off x="4024325" y="46718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i="1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out this 1 minute video!</a:t>
            </a:r>
            <a:endParaRPr i="1">
              <a:solidFill>
                <a:schemeClr val="dk2"/>
              </a:solidFill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body" idx="1"/>
          </p:nvPr>
        </p:nvSpPr>
        <p:spPr>
          <a:xfrm>
            <a:off x="97750" y="268775"/>
            <a:ext cx="2319600" cy="45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C78D8"/>
                </a:solidFill>
              </a:rPr>
              <a:t>It’s March Madness Season!</a:t>
            </a:r>
            <a:endParaRPr sz="2300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C78D8"/>
                </a:solidFill>
              </a:rPr>
              <a:t>We start with 64 teams from 4 regions.</a:t>
            </a:r>
            <a:endParaRPr sz="1900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C78D8"/>
                </a:solidFill>
              </a:rPr>
              <a:t>Will your favorite team make it in this year?</a:t>
            </a:r>
            <a:endParaRPr sz="1900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C78D8"/>
                </a:solidFill>
              </a:rPr>
              <a:t>How many different number sentences can we write to represent the competition from 64 teams down to the final 4?</a:t>
            </a:r>
            <a:endParaRPr sz="1900" b="1">
              <a:solidFill>
                <a:srgbClr val="3C78D8"/>
              </a:solidFill>
            </a:endParaRPr>
          </a:p>
        </p:txBody>
      </p:sp>
      <p:sp>
        <p:nvSpPr>
          <p:cNvPr id="146" name="Google Shape;146;p24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4.OA.B4</a:t>
            </a:r>
            <a:endParaRPr sz="1000"/>
          </a:p>
        </p:txBody>
      </p:sp>
      <p:pic>
        <p:nvPicPr>
          <p:cNvPr id="147" name="Google Shape;14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7250" y="0"/>
            <a:ext cx="67267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>
            <a:spLocks noGrp="1"/>
          </p:cNvSpPr>
          <p:nvPr>
            <p:ph type="body" idx="1"/>
          </p:nvPr>
        </p:nvSpPr>
        <p:spPr>
          <a:xfrm>
            <a:off x="500100" y="141350"/>
            <a:ext cx="81153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Which ones go together?</a:t>
            </a:r>
            <a:endParaRPr sz="2300" b="1">
              <a:solidFill>
                <a:srgbClr val="0000FF"/>
              </a:solidFill>
            </a:endParaRPr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563" y="798551"/>
            <a:ext cx="8272875" cy="430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/>
          <p:nvPr/>
        </p:nvSpPr>
        <p:spPr>
          <a:xfrm>
            <a:off x="8579675" y="4804800"/>
            <a:ext cx="564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4NF.C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>
            <a:spLocks noGrp="1"/>
          </p:cNvSpPr>
          <p:nvPr>
            <p:ph type="title"/>
          </p:nvPr>
        </p:nvSpPr>
        <p:spPr>
          <a:xfrm>
            <a:off x="100050" y="169925"/>
            <a:ext cx="4114800" cy="8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A64D79"/>
                </a:solidFill>
              </a:rPr>
              <a:t>Happy International Day of Happiness!</a:t>
            </a:r>
            <a:endParaRPr sz="2920" b="1">
              <a:solidFill>
                <a:srgbClr val="A64D79"/>
              </a:solidFill>
            </a:endParaRPr>
          </a:p>
        </p:txBody>
      </p:sp>
      <p:sp>
        <p:nvSpPr>
          <p:cNvPr id="160" name="Google Shape;160;p26"/>
          <p:cNvSpPr txBox="1">
            <a:spLocks noGrp="1"/>
          </p:cNvSpPr>
          <p:nvPr>
            <p:ph type="body" idx="1"/>
          </p:nvPr>
        </p:nvSpPr>
        <p:spPr>
          <a:xfrm>
            <a:off x="100050" y="1312925"/>
            <a:ext cx="4071900" cy="32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4D79"/>
                </a:solidFill>
                <a:highlight>
                  <a:srgbClr val="FFFFFF"/>
                </a:highlight>
              </a:rPr>
              <a:t>Research shows that </a:t>
            </a:r>
            <a:r>
              <a:rPr lang="en" sz="1900" b="1">
                <a:solidFill>
                  <a:srgbClr val="A64D79"/>
                </a:solidFill>
                <a:highlight>
                  <a:srgbClr val="FFFFFF"/>
                </a:highlight>
              </a:rPr>
              <a:t>children smile an average of 400 times per day</a:t>
            </a:r>
            <a:r>
              <a:rPr lang="en" sz="1900">
                <a:solidFill>
                  <a:srgbClr val="A64D79"/>
                </a:solidFill>
                <a:highlight>
                  <a:srgbClr val="FFFFFF"/>
                </a:highlight>
              </a:rPr>
              <a:t>, compared to the typical adult who smiles only </a:t>
            </a:r>
            <a:r>
              <a:rPr lang="en" sz="1900" b="1">
                <a:solidFill>
                  <a:srgbClr val="A64D79"/>
                </a:solidFill>
                <a:highlight>
                  <a:srgbClr val="FFFFFF"/>
                </a:highlight>
              </a:rPr>
              <a:t>20 times per day</a:t>
            </a:r>
            <a:r>
              <a:rPr lang="en" sz="1900">
                <a:solidFill>
                  <a:srgbClr val="A64D79"/>
                </a:solidFill>
                <a:highlight>
                  <a:srgbClr val="FFFFFF"/>
                </a:highlight>
              </a:rPr>
              <a:t>.</a:t>
            </a:r>
            <a:endParaRPr sz="1900">
              <a:solidFill>
                <a:srgbClr val="A64D7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4D79"/>
                </a:solidFill>
                <a:highlight>
                  <a:srgbClr val="FFFFFF"/>
                </a:highlight>
              </a:rPr>
              <a:t>How many </a:t>
            </a:r>
            <a:r>
              <a:rPr lang="en" sz="1900" b="1">
                <a:solidFill>
                  <a:srgbClr val="A64D79"/>
                </a:solidFill>
                <a:highlight>
                  <a:srgbClr val="FFFFFF"/>
                </a:highlight>
              </a:rPr>
              <a:t>times</a:t>
            </a:r>
            <a:r>
              <a:rPr lang="en" sz="1900">
                <a:solidFill>
                  <a:srgbClr val="A64D79"/>
                </a:solidFill>
                <a:highlight>
                  <a:srgbClr val="FFFFFF"/>
                </a:highlight>
              </a:rPr>
              <a:t> GREATER is          </a:t>
            </a:r>
            <a:r>
              <a:rPr lang="en" sz="1900" b="1">
                <a:solidFill>
                  <a:srgbClr val="A64D79"/>
                </a:solidFill>
                <a:highlight>
                  <a:srgbClr val="FFFFFF"/>
                </a:highlight>
              </a:rPr>
              <a:t>400 than 20</a:t>
            </a:r>
            <a:r>
              <a:rPr lang="en" sz="1900">
                <a:solidFill>
                  <a:srgbClr val="A64D79"/>
                </a:solidFill>
                <a:highlight>
                  <a:srgbClr val="FFFFFF"/>
                </a:highlight>
              </a:rPr>
              <a:t>?</a:t>
            </a:r>
            <a:endParaRPr sz="1900">
              <a:solidFill>
                <a:srgbClr val="A64D7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4D79"/>
                </a:solidFill>
                <a:highlight>
                  <a:srgbClr val="FFFFFF"/>
                </a:highlight>
              </a:rPr>
              <a:t>What are some </a:t>
            </a:r>
            <a:r>
              <a:rPr lang="en" sz="1900" b="1">
                <a:solidFill>
                  <a:srgbClr val="A64D79"/>
                </a:solidFill>
                <a:highlight>
                  <a:srgbClr val="FFFFFF"/>
                </a:highlight>
              </a:rPr>
              <a:t>FACTOR pairs of 400</a:t>
            </a:r>
            <a:r>
              <a:rPr lang="en" sz="1900">
                <a:solidFill>
                  <a:srgbClr val="A64D79"/>
                </a:solidFill>
                <a:highlight>
                  <a:srgbClr val="FFFFFF"/>
                </a:highlight>
              </a:rPr>
              <a:t>?</a:t>
            </a:r>
            <a:endParaRPr sz="1900">
              <a:solidFill>
                <a:srgbClr val="A64D7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A64D79"/>
                </a:solidFill>
                <a:highlight>
                  <a:srgbClr val="FFFFFF"/>
                </a:highlight>
              </a:rPr>
              <a:t>How will we know when we have them all?</a:t>
            </a:r>
            <a:endParaRPr sz="1900">
              <a:solidFill>
                <a:srgbClr val="A64D79"/>
              </a:solidFill>
              <a:highlight>
                <a:srgbClr val="FFFFFF"/>
              </a:highlight>
            </a:endParaRPr>
          </a:p>
        </p:txBody>
      </p:sp>
      <p:sp>
        <p:nvSpPr>
          <p:cNvPr id="161" name="Google Shape;161;p26"/>
          <p:cNvSpPr txBox="1"/>
          <p:nvPr/>
        </p:nvSpPr>
        <p:spPr>
          <a:xfrm>
            <a:off x="5789650" y="4838650"/>
            <a:ext cx="2431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rgbClr val="999999"/>
                </a:solidFill>
              </a:rPr>
              <a:t>Tish Jones “Black Lines Matter”</a:t>
            </a:r>
            <a:endParaRPr sz="900" i="1">
              <a:solidFill>
                <a:srgbClr val="999999"/>
              </a:solidFill>
            </a:endParaRPr>
          </a:p>
        </p:txBody>
      </p:sp>
      <p:sp>
        <p:nvSpPr>
          <p:cNvPr id="162" name="Google Shape;162;p26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4.NBT.A1</a:t>
            </a:r>
            <a:endParaRPr sz="1000"/>
          </a:p>
        </p:txBody>
      </p:sp>
      <p:pic>
        <p:nvPicPr>
          <p:cNvPr id="163" name="Google Shape;16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000" y="52375"/>
            <a:ext cx="4786275" cy="47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body" idx="1"/>
          </p:nvPr>
        </p:nvSpPr>
        <p:spPr>
          <a:xfrm>
            <a:off x="6999175" y="477100"/>
            <a:ext cx="2007900" cy="40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What do we notice?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What do we wonder?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Can we represent this photo as a multiplication sentence?</a:t>
            </a:r>
            <a:endParaRPr sz="1900">
              <a:solidFill>
                <a:srgbClr val="741B47"/>
              </a:solidFill>
            </a:endParaRPr>
          </a:p>
        </p:txBody>
      </p:sp>
      <p:pic>
        <p:nvPicPr>
          <p:cNvPr id="169" name="Google Shape;16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7772450" y="69900"/>
            <a:ext cx="1328700" cy="44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A73E8"/>
                </a:solidFill>
              </a:rPr>
              <a:t>What do we notice?</a:t>
            </a:r>
            <a:endParaRPr sz="1900" b="1">
              <a:solidFill>
                <a:srgbClr val="1A73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A73E8"/>
                </a:solidFill>
              </a:rPr>
              <a:t>What do we wonder?</a:t>
            </a:r>
            <a:endParaRPr sz="1900" b="1">
              <a:solidFill>
                <a:srgbClr val="1A73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A73E8"/>
                </a:solidFill>
              </a:rPr>
              <a:t>How many bricks?</a:t>
            </a:r>
            <a:endParaRPr sz="1900" b="1">
              <a:solidFill>
                <a:srgbClr val="1A73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1A73E8"/>
                </a:solidFill>
              </a:rPr>
              <a:t>How can we come close?</a:t>
            </a:r>
            <a:endParaRPr sz="1900" b="1">
              <a:solidFill>
                <a:srgbClr val="1A73E8"/>
              </a:solidFill>
            </a:endParaRPr>
          </a:p>
        </p:txBody>
      </p:sp>
      <p:pic>
        <p:nvPicPr>
          <p:cNvPr id="176" name="Google Shape;17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0"/>
            <a:ext cx="7718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/>
          <p:nvPr/>
        </p:nvSpPr>
        <p:spPr>
          <a:xfrm>
            <a:off x="7718000" y="4635600"/>
            <a:ext cx="1371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555555"/>
                </a:solidFill>
                <a:latin typeface="Verdana"/>
                <a:ea typeface="Verdana"/>
                <a:cs typeface="Verdana"/>
                <a:sym typeface="Verdana"/>
              </a:rPr>
              <a:t>Taj Francis</a:t>
            </a:r>
            <a:endParaRPr sz="1000" i="1">
              <a:solidFill>
                <a:srgbClr val="55555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555555"/>
                </a:solidFill>
                <a:latin typeface="Verdana"/>
                <a:ea typeface="Verdana"/>
                <a:cs typeface="Verdana"/>
                <a:sym typeface="Verdana"/>
              </a:rPr>
              <a:t>“Guiding Giants”</a:t>
            </a:r>
            <a:endParaRPr sz="1000" i="1">
              <a:solidFill>
                <a:srgbClr val="55555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0" y="4804800"/>
            <a:ext cx="858416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4.NBT.B5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body" idx="1"/>
          </p:nvPr>
        </p:nvSpPr>
        <p:spPr>
          <a:xfrm>
            <a:off x="7720075" y="0"/>
            <a:ext cx="1423800" cy="5143500"/>
          </a:xfrm>
          <a:prstGeom prst="rect">
            <a:avLst/>
          </a:prstGeom>
          <a:solidFill>
            <a:srgbClr val="9E9E9E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Would you rather get…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75¢ every day for the rest of your life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or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$5.00 a week for the rest of your life?</a:t>
            </a:r>
            <a:endParaRPr sz="1900" b="1">
              <a:solidFill>
                <a:schemeClr val="lt1"/>
              </a:solidFill>
            </a:endParaRPr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2007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9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4.MD.A2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type="title"/>
          </p:nvPr>
        </p:nvSpPr>
        <p:spPr>
          <a:xfrm>
            <a:off x="5393700" y="398525"/>
            <a:ext cx="3438600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E06666"/>
                </a:solidFill>
              </a:rPr>
              <a:t>Happy Black Forest Cake Day!</a:t>
            </a:r>
            <a:endParaRPr sz="2920" b="1">
              <a:solidFill>
                <a:srgbClr val="E06666"/>
              </a:solidFill>
            </a:endParaRPr>
          </a:p>
        </p:txBody>
      </p:sp>
      <p:sp>
        <p:nvSpPr>
          <p:cNvPr id="191" name="Google Shape;191;p30"/>
          <p:cNvSpPr txBox="1">
            <a:spLocks noGrp="1"/>
          </p:cNvSpPr>
          <p:nvPr>
            <p:ph type="body" idx="1"/>
          </p:nvPr>
        </p:nvSpPr>
        <p:spPr>
          <a:xfrm>
            <a:off x="5393700" y="1841550"/>
            <a:ext cx="3438600" cy="27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CC4125"/>
                </a:solidFill>
              </a:rPr>
              <a:t>About</a:t>
            </a:r>
            <a:r>
              <a:rPr lang="en" sz="1900">
                <a:solidFill>
                  <a:srgbClr val="CC4125"/>
                </a:solidFill>
              </a:rPr>
              <a:t> what fraction of the cake is missing?</a:t>
            </a:r>
            <a:endParaRPr sz="19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CC4125"/>
                </a:solidFill>
              </a:rPr>
              <a:t>Approximately </a:t>
            </a:r>
            <a:r>
              <a:rPr lang="en" sz="1900">
                <a:solidFill>
                  <a:srgbClr val="CC4125"/>
                </a:solidFill>
              </a:rPr>
              <a:t>what fraction of the cake remains?</a:t>
            </a:r>
            <a:endParaRPr sz="19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CC4125"/>
                </a:solidFill>
              </a:rPr>
              <a:t>How do you know?</a:t>
            </a:r>
            <a:endParaRPr sz="1900">
              <a:solidFill>
                <a:srgbClr val="CC4125"/>
              </a:solidFill>
            </a:endParaRPr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0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311700" y="741425"/>
            <a:ext cx="2524500" cy="38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How many different ways can we EQUALLY share this box of 120 lollipops?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How will we know when we have all of the possibilities?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7261" y="0"/>
            <a:ext cx="613672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1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4.OA.B4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97400" y="0"/>
            <a:ext cx="6648000" cy="6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75" b="1">
                <a:solidFill>
                  <a:srgbClr val="B45F06"/>
                </a:solidFill>
              </a:rPr>
              <a:t>This weekend is Eid al-Fitr  </a:t>
            </a:r>
            <a:r>
              <a:rPr lang="en" sz="2788">
                <a:solidFill>
                  <a:srgbClr val="B45F0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عيد مبارك</a:t>
            </a:r>
            <a:endParaRPr sz="3522">
              <a:solidFill>
                <a:srgbClr val="B45F06"/>
              </a:solidFill>
            </a:endParaRPr>
          </a:p>
        </p:txBody>
      </p:sp>
      <p:sp>
        <p:nvSpPr>
          <p:cNvPr id="206" name="Google Shape;206;p32"/>
          <p:cNvSpPr txBox="1">
            <a:spLocks noGrp="1"/>
          </p:cNvSpPr>
          <p:nvPr>
            <p:ph type="body" idx="1"/>
          </p:nvPr>
        </p:nvSpPr>
        <p:spPr>
          <a:xfrm>
            <a:off x="6872325" y="812850"/>
            <a:ext cx="2150400" cy="37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month of Ramadan began the Evening of February 28, 2025 - and ends the Evening of March 29, 2025.</a:t>
            </a:r>
            <a:endParaRPr sz="1700" b="1">
              <a:solidFill>
                <a:srgbClr val="BF9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many days is that?</a:t>
            </a:r>
            <a:endParaRPr sz="1700" b="1">
              <a:solidFill>
                <a:srgbClr val="BF9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many hours?</a:t>
            </a:r>
            <a:endParaRPr sz="1700" b="1">
              <a:solidFill>
                <a:srgbClr val="BF9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many minutes?</a:t>
            </a:r>
            <a:endParaRPr sz="1700" b="1">
              <a:solidFill>
                <a:srgbClr val="BF9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7" name="Google Shape;20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473" y="657275"/>
            <a:ext cx="6525025" cy="434895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2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960</Words>
  <Application>Microsoft Macintosh PowerPoint</Application>
  <PresentationFormat>On-screen Show (16:9)</PresentationFormat>
  <Paragraphs>124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Open Sans</vt:lpstr>
      <vt:lpstr>Verdana</vt:lpstr>
      <vt:lpstr>Arial</vt:lpstr>
      <vt:lpstr>Roboto</vt:lpstr>
      <vt:lpstr>Simple Light</vt:lpstr>
      <vt:lpstr>Today is National Anthem Day!</vt:lpstr>
      <vt:lpstr>March is Dolphin Awareness Month!</vt:lpstr>
      <vt:lpstr>March is also National Veggie Month!</vt:lpstr>
      <vt:lpstr>PowerPoint Presentation</vt:lpstr>
      <vt:lpstr>Would you rather …</vt:lpstr>
      <vt:lpstr>Today is Harriet Tubman Day!</vt:lpstr>
      <vt:lpstr>Today is Canberra Day in Australia!</vt:lpstr>
      <vt:lpstr>Happy Purim!</vt:lpstr>
      <vt:lpstr>PowerPoint Presentation</vt:lpstr>
      <vt:lpstr>Happy Pi Day!</vt:lpstr>
      <vt:lpstr>Happy St. Patrick’s Day!</vt:lpstr>
      <vt:lpstr>PowerPoint Presentation</vt:lpstr>
      <vt:lpstr>PowerPoint Presentation</vt:lpstr>
      <vt:lpstr>Happy International Day of Happiness!</vt:lpstr>
      <vt:lpstr>PowerPoint Presentation</vt:lpstr>
      <vt:lpstr>PowerPoint Presentation</vt:lpstr>
      <vt:lpstr>PowerPoint Presentation</vt:lpstr>
      <vt:lpstr>Happy Black Forest Cake Day!</vt:lpstr>
      <vt:lpstr>PowerPoint Presentation</vt:lpstr>
      <vt:lpstr>This weekend is Eid al-Fitr  عيد مبارك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2025-02-25T15:30:44Z</dcterms:modified>
</cp:coreProperties>
</file>