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5143500" type="screen16x9"/>
  <p:notesSz cx="6858000" cy="9144000"/>
  <p:embeddedFontLst>
    <p:embeddedFont>
      <p:font typeface="Montserrat" pitchFamily="2" charset="77"/>
      <p:regular r:id="rId23"/>
      <p:bold r:id="rId24"/>
      <p:italic r:id="rId25"/>
      <p:boldItalic r:id="rId26"/>
    </p:embeddedFont>
    <p:embeddedFont>
      <p:font typeface="Roboto" panose="02000000000000000000" pitchFamily="2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91"/>
  </p:normalViewPr>
  <p:slideViewPr>
    <p:cSldViewPr snapToGrid="0">
      <p:cViewPr varScale="1">
        <p:scale>
          <a:sx n="137" d="100"/>
          <a:sy n="137" d="100"/>
        </p:scale>
        <p:origin x="920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d9892b3430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d9892b3430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March 3, 2025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d9892b3430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2d9892b3430_0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d9892b3430_0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d9892b3430_0_1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d9892b343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d9892b343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2d9892b3430_0_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2d9892b3430_0_1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d9892b3430_0_2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2d9892b3430_0_2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March 10, 2025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Harriet Tubman Day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d9892b3430_0_2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2d9892b3430_0_2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d9892b3430_0_2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2d9892b3430_0_2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d9892b3430_0_3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2d9892b3430_0_3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d9892b3430_0_3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2d9892b3430_0_3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d9892b3430_0_4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2d9892b3430_0_4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March 17, 2025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d9892b3430_0_5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2d9892b3430_0_5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d9892b3430_0_4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2d9892b3430_0_4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d9892b3430_0_5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2d9892b3430_0_5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d9892b3430_0_7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2d9892b3430_0_7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d9892b3430_0_6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2d9892b3430_0_6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March 24, 2025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d9892b3430_0_6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2d9892b3430_0_6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d9892b3430_0_8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2d9892b3430_0_8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2d9892b3430_0_7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2d9892b3430_0_7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d9892b3430_0_8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2d9892b3430_0_8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5334050" y="212600"/>
            <a:ext cx="3627300" cy="80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6AA84F"/>
                </a:solidFill>
              </a:rPr>
              <a:t>Happy </a:t>
            </a:r>
            <a:endParaRPr sz="2920" b="1">
              <a:solidFill>
                <a:srgbClr val="6AA84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6AA84F"/>
                </a:solidFill>
              </a:rPr>
              <a:t>Veggie Month!</a:t>
            </a:r>
            <a:endParaRPr sz="2920" b="1">
              <a:solidFill>
                <a:srgbClr val="6AA84F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5445175" y="1395300"/>
            <a:ext cx="3387000" cy="340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BF9000"/>
                </a:solidFill>
              </a:rPr>
              <a:t>What do we notice?</a:t>
            </a:r>
            <a:endParaRPr sz="23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BF9000"/>
                </a:solidFill>
              </a:rPr>
              <a:t>What do we wonder?</a:t>
            </a:r>
            <a:endParaRPr sz="23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BF9000"/>
                </a:solidFill>
              </a:rPr>
              <a:t>How many different ways do we see the quantity?</a:t>
            </a:r>
            <a:endParaRPr sz="23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BF9000"/>
                </a:solidFill>
              </a:rPr>
              <a:t>How can we see “groups of?”</a:t>
            </a:r>
            <a:endParaRPr sz="2300" b="1">
              <a:solidFill>
                <a:srgbClr val="BF9000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182367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8393100" y="48006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2.OA.C4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79375" y="87325"/>
            <a:ext cx="1557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ct val="42672"/>
              <a:buNone/>
            </a:pPr>
            <a:r>
              <a:rPr lang="en" sz="2320" b="1">
                <a:solidFill>
                  <a:srgbClr val="073763"/>
                </a:solidFill>
              </a:rPr>
              <a:t>March is Dolphin Month!</a:t>
            </a:r>
            <a:endParaRPr sz="2320" b="1">
              <a:solidFill>
                <a:srgbClr val="073763"/>
              </a:solidFill>
            </a:endParaRPr>
          </a:p>
        </p:txBody>
      </p:sp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128575" y="1293600"/>
            <a:ext cx="1380900" cy="3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en" sz="1700">
                <a:solidFill>
                  <a:srgbClr val="1C4587"/>
                </a:solidFill>
              </a:rPr>
              <a:t>There are </a:t>
            </a:r>
            <a:r>
              <a:rPr lang="en" sz="1900" b="1">
                <a:solidFill>
                  <a:srgbClr val="1C4587"/>
                </a:solidFill>
              </a:rPr>
              <a:t>38</a:t>
            </a:r>
            <a:r>
              <a:rPr lang="en" sz="1700">
                <a:solidFill>
                  <a:srgbClr val="1C4587"/>
                </a:solidFill>
              </a:rPr>
              <a:t> different species of dolphins!</a:t>
            </a:r>
            <a:endParaRPr sz="1700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SzPts val="1018"/>
              <a:buNone/>
            </a:pPr>
            <a:r>
              <a:rPr lang="en" sz="1700">
                <a:solidFill>
                  <a:srgbClr val="1C4587"/>
                </a:solidFill>
              </a:rPr>
              <a:t>How many different expressions can we create that equal </a:t>
            </a:r>
            <a:r>
              <a:rPr lang="en" sz="1900" b="1">
                <a:solidFill>
                  <a:srgbClr val="1C4587"/>
                </a:solidFill>
              </a:rPr>
              <a:t>38</a:t>
            </a:r>
            <a:r>
              <a:rPr lang="en" sz="1700">
                <a:solidFill>
                  <a:srgbClr val="1C4587"/>
                </a:solidFill>
              </a:rPr>
              <a:t>?</a:t>
            </a:r>
            <a:endParaRPr sz="1700">
              <a:solidFill>
                <a:srgbClr val="1C4587"/>
              </a:solidFill>
            </a:endParaRPr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6675" y="257250"/>
            <a:ext cx="7428749" cy="4495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2.OA.A1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6230650" y="163650"/>
            <a:ext cx="2793900" cy="85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i="1">
                <a:solidFill>
                  <a:srgbClr val="0000FF"/>
                </a:solidFill>
              </a:rPr>
              <a:t>Going to Church</a:t>
            </a:r>
            <a:endParaRPr b="1" i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22">
                <a:solidFill>
                  <a:srgbClr val="0000FF"/>
                </a:solidFill>
              </a:rPr>
              <a:t>by William H. Johnson</a:t>
            </a:r>
            <a:endParaRPr sz="2022">
              <a:solidFill>
                <a:srgbClr val="0000FF"/>
              </a:solidFill>
            </a:endParaRPr>
          </a:p>
        </p:txBody>
      </p:sp>
      <p:sp>
        <p:nvSpPr>
          <p:cNvPr id="71" name="Google Shape;71;p15"/>
          <p:cNvSpPr txBox="1">
            <a:spLocks noGrp="1"/>
          </p:cNvSpPr>
          <p:nvPr>
            <p:ph type="body" idx="1"/>
          </p:nvPr>
        </p:nvSpPr>
        <p:spPr>
          <a:xfrm>
            <a:off x="6230650" y="1297575"/>
            <a:ext cx="2793900" cy="327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000FF"/>
                </a:solidFill>
              </a:rPr>
              <a:t>This painting is featured in the Smithsonian American Art Museum in Washington D.C.</a:t>
            </a:r>
            <a:endParaRPr sz="1900">
              <a:solidFill>
                <a:srgbClr val="0000FF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000FF"/>
                </a:solidFill>
              </a:rPr>
              <a:t>It was painted in 1941.</a:t>
            </a:r>
            <a:endParaRPr sz="1900">
              <a:solidFill>
                <a:srgbClr val="0000FF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000FF"/>
                </a:solidFill>
              </a:rPr>
              <a:t>How long ago was that?</a:t>
            </a:r>
            <a:endParaRPr sz="1900">
              <a:solidFill>
                <a:srgbClr val="0000FF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0000FF"/>
                </a:solidFill>
              </a:rPr>
              <a:t>What mental math strategies can we use to solve this?</a:t>
            </a:r>
            <a:endParaRPr sz="1900">
              <a:solidFill>
                <a:srgbClr val="0000FF"/>
              </a:solidFill>
            </a:endParaRPr>
          </a:p>
        </p:txBody>
      </p:sp>
      <p:pic>
        <p:nvPicPr>
          <p:cNvPr id="72" name="Google Shape;7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" y="0"/>
            <a:ext cx="610136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5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2.NBT.B7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>
            <a:spLocks noGrp="1"/>
          </p:cNvSpPr>
          <p:nvPr>
            <p:ph type="body" idx="1"/>
          </p:nvPr>
        </p:nvSpPr>
        <p:spPr>
          <a:xfrm>
            <a:off x="7866600" y="674400"/>
            <a:ext cx="1192500" cy="389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00FF"/>
                </a:solidFill>
              </a:rPr>
              <a:t>What do you notice? </a:t>
            </a:r>
            <a:endParaRPr sz="1300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00FF"/>
                </a:solidFill>
              </a:rPr>
              <a:t>What do you wonder? </a:t>
            </a:r>
            <a:endParaRPr sz="1300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00FF"/>
                </a:solidFill>
              </a:rPr>
              <a:t>What is going on in this data visualization?</a:t>
            </a:r>
            <a:endParaRPr sz="1300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300">
                <a:solidFill>
                  <a:srgbClr val="0000FF"/>
                </a:solidFill>
              </a:rPr>
              <a:t>Why does it matter?</a:t>
            </a:r>
            <a:endParaRPr sz="1300">
              <a:solidFill>
                <a:srgbClr val="0000FF"/>
              </a:solidFill>
            </a:endParaRPr>
          </a:p>
        </p:txBody>
      </p:sp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" y="0"/>
            <a:ext cx="780588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6"/>
          <p:cNvSpPr txBox="1"/>
          <p:nvPr/>
        </p:nvSpPr>
        <p:spPr>
          <a:xfrm>
            <a:off x="8462825" y="4804800"/>
            <a:ext cx="681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2.MD. D</a:t>
            </a:r>
            <a:endParaRPr sz="1000"/>
          </a:p>
        </p:txBody>
      </p:sp>
      <p:pic>
        <p:nvPicPr>
          <p:cNvPr id="81" name="Google Shape;8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933575"/>
            <a:ext cx="944675" cy="209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>
            <a:spLocks noGrp="1"/>
          </p:cNvSpPr>
          <p:nvPr>
            <p:ph type="title"/>
          </p:nvPr>
        </p:nvSpPr>
        <p:spPr>
          <a:xfrm>
            <a:off x="311700" y="3100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666666"/>
                </a:solidFill>
              </a:rPr>
              <a:t>Which ones go together?</a:t>
            </a:r>
            <a:endParaRPr sz="2320" b="1">
              <a:solidFill>
                <a:srgbClr val="666666"/>
              </a:solidFill>
            </a:endParaRPr>
          </a:p>
        </p:txBody>
      </p:sp>
      <p:pic>
        <p:nvPicPr>
          <p:cNvPr id="87" name="Google Shape;8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37180"/>
            <a:ext cx="9144000" cy="396344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7"/>
          <p:cNvSpPr txBox="1"/>
          <p:nvPr/>
        </p:nvSpPr>
        <p:spPr>
          <a:xfrm>
            <a:off x="0" y="486195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2.NBT.B5</a:t>
            </a:r>
            <a:endParaRPr sz="1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>
            <a:spLocks noGrp="1"/>
          </p:cNvSpPr>
          <p:nvPr>
            <p:ph type="title"/>
          </p:nvPr>
        </p:nvSpPr>
        <p:spPr>
          <a:xfrm>
            <a:off x="166700" y="180850"/>
            <a:ext cx="3540000" cy="83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1155CC"/>
                </a:solidFill>
              </a:rPr>
              <a:t>Celebrate Harriet Tubman Day!</a:t>
            </a:r>
            <a:endParaRPr b="1">
              <a:solidFill>
                <a:srgbClr val="1155CC"/>
              </a:solidFill>
            </a:endParaRPr>
          </a:p>
        </p:txBody>
      </p:sp>
      <p:sp>
        <p:nvSpPr>
          <p:cNvPr id="94" name="Google Shape;94;p18"/>
          <p:cNvSpPr txBox="1">
            <a:spLocks noGrp="1"/>
          </p:cNvSpPr>
          <p:nvPr>
            <p:ph type="body" idx="1"/>
          </p:nvPr>
        </p:nvSpPr>
        <p:spPr>
          <a:xfrm>
            <a:off x="238125" y="1323850"/>
            <a:ext cx="3468600" cy="324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1155CC"/>
                </a:solidFill>
              </a:rPr>
              <a:t>What different shapes can we find in this painting by Anne Skok?</a:t>
            </a:r>
            <a:endParaRPr sz="1900" b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1155CC"/>
                </a:solidFill>
              </a:rPr>
              <a:t>Sketch one of the shapes.</a:t>
            </a:r>
            <a:endParaRPr sz="1900" b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1155CC"/>
                </a:solidFill>
              </a:rPr>
              <a:t>Now sketch a shape that is DIFFERENT than your shape in 2 ways!</a:t>
            </a:r>
            <a:endParaRPr sz="1900" b="1">
              <a:solidFill>
                <a:srgbClr val="1155CC"/>
              </a:solidFill>
            </a:endParaRPr>
          </a:p>
        </p:txBody>
      </p:sp>
      <p:pic>
        <p:nvPicPr>
          <p:cNvPr id="95" name="Google Shape;9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33400" y="0"/>
            <a:ext cx="53106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8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1.G.A2</a:t>
            </a: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>
            <a:spLocks noGrp="1"/>
          </p:cNvSpPr>
          <p:nvPr>
            <p:ph type="title"/>
          </p:nvPr>
        </p:nvSpPr>
        <p:spPr>
          <a:xfrm>
            <a:off x="6230650" y="198725"/>
            <a:ext cx="2758800" cy="81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6AA84F"/>
                </a:solidFill>
              </a:rPr>
              <a:t>Today is Johnny Appleseed Day!</a:t>
            </a:r>
            <a:endParaRPr sz="2920" b="1">
              <a:solidFill>
                <a:srgbClr val="6AA84F"/>
              </a:solidFill>
            </a:endParaRPr>
          </a:p>
        </p:txBody>
      </p:sp>
      <p:sp>
        <p:nvSpPr>
          <p:cNvPr id="102" name="Google Shape;102;p19"/>
          <p:cNvSpPr txBox="1">
            <a:spLocks noGrp="1"/>
          </p:cNvSpPr>
          <p:nvPr>
            <p:ph type="body" idx="1"/>
          </p:nvPr>
        </p:nvSpPr>
        <p:spPr>
          <a:xfrm>
            <a:off x="6289100" y="2384725"/>
            <a:ext cx="2700300" cy="218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6AA84F"/>
                </a:solidFill>
              </a:rPr>
              <a:t>How many seeds do we think are in ONE apple?</a:t>
            </a:r>
            <a:endParaRPr sz="1900">
              <a:solidFill>
                <a:srgbClr val="6AA84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6AA84F"/>
                </a:solidFill>
              </a:rPr>
              <a:t>How many seeds are in NINE apples?</a:t>
            </a:r>
            <a:endParaRPr sz="1900">
              <a:solidFill>
                <a:srgbClr val="6AA84F"/>
              </a:solidFill>
            </a:endParaRPr>
          </a:p>
        </p:txBody>
      </p:sp>
      <p:pic>
        <p:nvPicPr>
          <p:cNvPr id="103" name="Google Shape;10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" y="0"/>
            <a:ext cx="6137329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9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2.OA.C4</a:t>
            </a:r>
            <a:endParaRPr sz="1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>
            <a:spLocks noGrp="1"/>
          </p:cNvSpPr>
          <p:nvPr>
            <p:ph type="title"/>
          </p:nvPr>
        </p:nvSpPr>
        <p:spPr>
          <a:xfrm>
            <a:off x="7770875" y="0"/>
            <a:ext cx="1325400" cy="101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720" b="1">
                <a:solidFill>
                  <a:srgbClr val="274E13"/>
                </a:solidFill>
              </a:rPr>
              <a:t>Celebrate American Paddlefish Day!</a:t>
            </a:r>
            <a:endParaRPr sz="1720" b="1">
              <a:solidFill>
                <a:srgbClr val="274E13"/>
              </a:solidFill>
            </a:endParaRPr>
          </a:p>
        </p:txBody>
      </p:sp>
      <p:sp>
        <p:nvSpPr>
          <p:cNvPr id="110" name="Google Shape;110;p20"/>
          <p:cNvSpPr txBox="1">
            <a:spLocks noGrp="1"/>
          </p:cNvSpPr>
          <p:nvPr>
            <p:ph type="body" idx="1"/>
          </p:nvPr>
        </p:nvSpPr>
        <p:spPr>
          <a:xfrm>
            <a:off x="7717150" y="1173050"/>
            <a:ext cx="1426800" cy="387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274E13"/>
                </a:solidFill>
                <a:latin typeface="Montserrat"/>
                <a:ea typeface="Montserrat"/>
                <a:cs typeface="Montserrat"/>
                <a:sym typeface="Montserrat"/>
              </a:rPr>
              <a:t>The American paddlefish is a 125-million year-old prehistoric species of freshwater fish.</a:t>
            </a:r>
            <a:endParaRPr sz="1200">
              <a:solidFill>
                <a:srgbClr val="274E1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274E13"/>
                </a:solidFill>
                <a:latin typeface="Montserrat"/>
                <a:ea typeface="Montserrat"/>
                <a:cs typeface="Montserrat"/>
                <a:sym typeface="Montserrat"/>
              </a:rPr>
              <a:t>The average length of a paddlefish is 8 feet long.</a:t>
            </a:r>
            <a:endParaRPr sz="1200">
              <a:solidFill>
                <a:srgbClr val="274E1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274E13"/>
                </a:solidFill>
                <a:latin typeface="Montserrat"/>
                <a:ea typeface="Montserrat"/>
                <a:cs typeface="Montserrat"/>
                <a:sym typeface="Montserrat"/>
              </a:rPr>
              <a:t>How long is that?</a:t>
            </a:r>
            <a:endParaRPr sz="1200">
              <a:solidFill>
                <a:srgbClr val="274E1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274E13"/>
                </a:solidFill>
                <a:latin typeface="Montserrat"/>
                <a:ea typeface="Montserrat"/>
                <a:cs typeface="Montserrat"/>
                <a:sym typeface="Montserrat"/>
              </a:rPr>
              <a:t>What else is about 8 feet long?</a:t>
            </a:r>
            <a:endParaRPr sz="1200">
              <a:solidFill>
                <a:srgbClr val="274E1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endParaRPr sz="1200">
              <a:solidFill>
                <a:srgbClr val="33244A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1" name="Google Shape;11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" y="0"/>
            <a:ext cx="771713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0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2.MD.A3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1"/>
          <p:cNvSpPr txBox="1">
            <a:spLocks noGrp="1"/>
          </p:cNvSpPr>
          <p:nvPr>
            <p:ph type="title"/>
          </p:nvPr>
        </p:nvSpPr>
        <p:spPr>
          <a:xfrm>
            <a:off x="63550" y="90525"/>
            <a:ext cx="1301700" cy="92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741B47"/>
                </a:solidFill>
              </a:rPr>
              <a:t>Happy Purim!</a:t>
            </a:r>
            <a:endParaRPr sz="2320" b="1">
              <a:solidFill>
                <a:srgbClr val="741B47"/>
              </a:solidFill>
            </a:endParaRPr>
          </a:p>
        </p:txBody>
      </p:sp>
      <p:sp>
        <p:nvSpPr>
          <p:cNvPr id="118" name="Google Shape;118;p21"/>
          <p:cNvSpPr txBox="1">
            <a:spLocks noGrp="1"/>
          </p:cNvSpPr>
          <p:nvPr>
            <p:ph type="body" idx="1"/>
          </p:nvPr>
        </p:nvSpPr>
        <p:spPr>
          <a:xfrm>
            <a:off x="23875" y="1017825"/>
            <a:ext cx="1301700" cy="355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741B47"/>
                </a:solidFill>
              </a:rPr>
              <a:t>What are some different shapes we can make with triangles?</a:t>
            </a:r>
            <a:endParaRPr sz="1700" b="1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 b="1">
                <a:solidFill>
                  <a:srgbClr val="741B47"/>
                </a:solidFill>
              </a:rPr>
              <a:t>What can we make if we </a:t>
            </a:r>
            <a:r>
              <a:rPr lang="en" sz="1700" b="1" i="1">
                <a:solidFill>
                  <a:srgbClr val="741B47"/>
                </a:solidFill>
              </a:rPr>
              <a:t>partition</a:t>
            </a:r>
            <a:r>
              <a:rPr lang="en" sz="1700" b="1">
                <a:solidFill>
                  <a:srgbClr val="741B47"/>
                </a:solidFill>
              </a:rPr>
              <a:t> triangles?</a:t>
            </a:r>
            <a:endParaRPr sz="1700" b="1">
              <a:solidFill>
                <a:srgbClr val="741B47"/>
              </a:solidFill>
            </a:endParaRPr>
          </a:p>
        </p:txBody>
      </p:sp>
      <p:pic>
        <p:nvPicPr>
          <p:cNvPr id="119" name="Google Shape;11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8750" y="0"/>
            <a:ext cx="77152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1"/>
          <p:cNvSpPr txBox="1"/>
          <p:nvPr/>
        </p:nvSpPr>
        <p:spPr>
          <a:xfrm>
            <a:off x="8522525" y="4804800"/>
            <a:ext cx="699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2.G.A3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>
            <a:spLocks noGrp="1"/>
          </p:cNvSpPr>
          <p:nvPr>
            <p:ph type="title"/>
          </p:nvPr>
        </p:nvSpPr>
        <p:spPr>
          <a:xfrm>
            <a:off x="206400" y="0"/>
            <a:ext cx="8731200" cy="7874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 dirty="0">
                <a:solidFill>
                  <a:srgbClr val="1155CC"/>
                </a:solidFill>
              </a:rPr>
              <a:t>Happy Holi!</a:t>
            </a:r>
            <a:endParaRPr sz="2320" b="1" dirty="0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dirty="0">
                <a:solidFill>
                  <a:srgbClr val="1155CC"/>
                </a:solidFill>
              </a:rPr>
              <a:t>How many different equations can we create to match this photo?</a:t>
            </a:r>
            <a:endParaRPr sz="2320" dirty="0">
              <a:solidFill>
                <a:srgbClr val="1155CC"/>
              </a:solidFill>
            </a:endParaRPr>
          </a:p>
        </p:txBody>
      </p:sp>
      <p:pic>
        <p:nvPicPr>
          <p:cNvPr id="126" name="Google Shape;12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6159" y="1130575"/>
            <a:ext cx="8097816" cy="4012925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2"/>
          <p:cNvSpPr txBox="1"/>
          <p:nvPr/>
        </p:nvSpPr>
        <p:spPr>
          <a:xfrm>
            <a:off x="8543975" y="4769075"/>
            <a:ext cx="678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2.OA.A1</a:t>
            </a:r>
            <a:endParaRPr sz="1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3"/>
          <p:cNvSpPr txBox="1">
            <a:spLocks noGrp="1"/>
          </p:cNvSpPr>
          <p:nvPr>
            <p:ph type="title"/>
          </p:nvPr>
        </p:nvSpPr>
        <p:spPr>
          <a:xfrm>
            <a:off x="4127550" y="445025"/>
            <a:ext cx="4704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38761D"/>
                </a:solidFill>
              </a:rPr>
              <a:t>Happy St. Patrick’s Day</a:t>
            </a:r>
            <a:endParaRPr sz="2920" b="1">
              <a:solidFill>
                <a:srgbClr val="38761D"/>
              </a:solidFill>
            </a:endParaRPr>
          </a:p>
        </p:txBody>
      </p:sp>
      <p:sp>
        <p:nvSpPr>
          <p:cNvPr id="133" name="Google Shape;133;p23"/>
          <p:cNvSpPr txBox="1">
            <a:spLocks noGrp="1"/>
          </p:cNvSpPr>
          <p:nvPr>
            <p:ph type="body" idx="1"/>
          </p:nvPr>
        </p:nvSpPr>
        <p:spPr>
          <a:xfrm>
            <a:off x="4016425" y="1323850"/>
            <a:ext cx="4815900" cy="324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Here is 1 batch of cookies!</a:t>
            </a:r>
            <a:endParaRPr sz="23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How many would there be in 2 batches of cookies?</a:t>
            </a:r>
            <a:endParaRPr sz="23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3 batches?</a:t>
            </a:r>
            <a:endParaRPr sz="23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Do we see any patterns?</a:t>
            </a:r>
            <a:endParaRPr sz="2300">
              <a:solidFill>
                <a:srgbClr val="38761D"/>
              </a:solidFill>
            </a:endParaRPr>
          </a:p>
        </p:txBody>
      </p:sp>
      <p:pic>
        <p:nvPicPr>
          <p:cNvPr id="134" name="Google Shape;13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80212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3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2.OA.C3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>
            <a:spLocks noGrp="1"/>
          </p:cNvSpPr>
          <p:nvPr>
            <p:ph type="body" idx="1"/>
          </p:nvPr>
        </p:nvSpPr>
        <p:spPr>
          <a:xfrm>
            <a:off x="119125" y="458675"/>
            <a:ext cx="2301900" cy="411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D85C6"/>
                </a:solidFill>
              </a:rPr>
              <a:t>Let’s investigate the shapes we see in “Txai” by Napoleon Jones-Henderson.</a:t>
            </a:r>
            <a:endParaRPr sz="1900" b="1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D85C6"/>
                </a:solidFill>
              </a:rPr>
              <a:t>Pick a shape and partition it!</a:t>
            </a:r>
            <a:endParaRPr sz="1900" b="1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3D85C6"/>
                </a:solidFill>
              </a:rPr>
              <a:t>What do you have now?</a:t>
            </a:r>
            <a:endParaRPr sz="1900" b="1">
              <a:solidFill>
                <a:srgbClr val="3D85C6"/>
              </a:solidFill>
            </a:endParaRPr>
          </a:p>
        </p:txBody>
      </p:sp>
      <p:pic>
        <p:nvPicPr>
          <p:cNvPr id="141" name="Google Shape;14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89609" y="0"/>
            <a:ext cx="6654382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4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2.G.A3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5"/>
          <p:cNvSpPr txBox="1">
            <a:spLocks noGrp="1"/>
          </p:cNvSpPr>
          <p:nvPr>
            <p:ph type="body" idx="1"/>
          </p:nvPr>
        </p:nvSpPr>
        <p:spPr>
          <a:xfrm>
            <a:off x="7024700" y="379300"/>
            <a:ext cx="1960500" cy="418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20124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20124D"/>
                </a:solidFill>
              </a:rPr>
              <a:t>What do we notice?</a:t>
            </a:r>
            <a:endParaRPr sz="2300" b="1">
              <a:solidFill>
                <a:srgbClr val="20124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20124D"/>
                </a:solidFill>
              </a:rPr>
              <a:t>What do we wonder?</a:t>
            </a:r>
            <a:endParaRPr sz="2300" b="1">
              <a:solidFill>
                <a:srgbClr val="20124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20124D"/>
                </a:solidFill>
              </a:rPr>
              <a:t>Where’s the math?</a:t>
            </a:r>
            <a:endParaRPr sz="2300" b="1">
              <a:solidFill>
                <a:srgbClr val="20124D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48" name="Google Shape;14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7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5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2.OA.A4</a:t>
            </a:r>
            <a:endParaRPr sz="1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6"/>
          <p:cNvSpPr txBox="1">
            <a:spLocks noGrp="1"/>
          </p:cNvSpPr>
          <p:nvPr>
            <p:ph type="title"/>
          </p:nvPr>
        </p:nvSpPr>
        <p:spPr>
          <a:xfrm>
            <a:off x="7786750" y="77675"/>
            <a:ext cx="1317600" cy="9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620">
                <a:solidFill>
                  <a:srgbClr val="674EA7"/>
                </a:solidFill>
              </a:rPr>
              <a:t>Today is International Day of Happiness!</a:t>
            </a:r>
            <a:endParaRPr sz="1620">
              <a:solidFill>
                <a:srgbClr val="674EA7"/>
              </a:solidFill>
            </a:endParaRPr>
          </a:p>
        </p:txBody>
      </p:sp>
      <p:sp>
        <p:nvSpPr>
          <p:cNvPr id="155" name="Google Shape;155;p26"/>
          <p:cNvSpPr txBox="1">
            <a:spLocks noGrp="1"/>
          </p:cNvSpPr>
          <p:nvPr>
            <p:ph type="body" idx="1"/>
          </p:nvPr>
        </p:nvSpPr>
        <p:spPr>
          <a:xfrm>
            <a:off x="7786750" y="1228600"/>
            <a:ext cx="12780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674EA7"/>
                </a:solidFill>
                <a:highlight>
                  <a:srgbClr val="FFFFFF"/>
                </a:highlight>
              </a:rPr>
              <a:t>Research shows that </a:t>
            </a:r>
            <a:r>
              <a:rPr lang="en" sz="1300" b="1">
                <a:solidFill>
                  <a:srgbClr val="674EA7"/>
                </a:solidFill>
                <a:highlight>
                  <a:srgbClr val="FFFFFF"/>
                </a:highlight>
              </a:rPr>
              <a:t>children smile an average of 400 times per day.</a:t>
            </a:r>
            <a:endParaRPr sz="1300" b="1">
              <a:solidFill>
                <a:srgbClr val="674EA7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674EA7"/>
                </a:solidFill>
                <a:highlight>
                  <a:srgbClr val="FFFFFF"/>
                </a:highlight>
              </a:rPr>
              <a:t>How many times do children smile in one week?</a:t>
            </a:r>
            <a:endParaRPr sz="1300">
              <a:solidFill>
                <a:srgbClr val="674EA7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300">
                <a:solidFill>
                  <a:srgbClr val="674EA7"/>
                </a:solidFill>
                <a:highlight>
                  <a:srgbClr val="FFFFFF"/>
                </a:highlight>
              </a:rPr>
              <a:t>One month?</a:t>
            </a:r>
            <a:endParaRPr sz="1300">
              <a:solidFill>
                <a:srgbClr val="674EA7"/>
              </a:solidFill>
              <a:highlight>
                <a:srgbClr val="FFFFFF"/>
              </a:highlight>
            </a:endParaRPr>
          </a:p>
        </p:txBody>
      </p:sp>
      <p:pic>
        <p:nvPicPr>
          <p:cNvPr id="156" name="Google Shape;15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" y="0"/>
            <a:ext cx="771079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6"/>
          <p:cNvSpPr txBox="1"/>
          <p:nvPr/>
        </p:nvSpPr>
        <p:spPr>
          <a:xfrm>
            <a:off x="7710800" y="4743300"/>
            <a:ext cx="1433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666666"/>
                </a:solidFill>
              </a:rPr>
              <a:t>GO SUGA </a:t>
            </a:r>
            <a:endParaRPr sz="800">
              <a:solidFill>
                <a:srgbClr val="66666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666666"/>
                </a:solidFill>
              </a:rPr>
              <a:t>“Way to Happiness”</a:t>
            </a:r>
            <a:endParaRPr sz="800">
              <a:solidFill>
                <a:srgbClr val="666666"/>
              </a:solidFill>
            </a:endParaRPr>
          </a:p>
        </p:txBody>
      </p:sp>
      <p:sp>
        <p:nvSpPr>
          <p:cNvPr id="158" name="Google Shape;158;p26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2.NBT.B8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7"/>
          <p:cNvSpPr txBox="1">
            <a:spLocks noGrp="1"/>
          </p:cNvSpPr>
          <p:nvPr>
            <p:ph type="title"/>
          </p:nvPr>
        </p:nvSpPr>
        <p:spPr>
          <a:xfrm>
            <a:off x="4423075" y="445025"/>
            <a:ext cx="3110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44" b="1"/>
              <a:t>Would you rather …</a:t>
            </a:r>
            <a:endParaRPr sz="3244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7F6000"/>
                </a:solidFill>
              </a:rPr>
              <a:t>5-gallon jug of pennies</a:t>
            </a:r>
            <a:endParaRPr b="1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7F6000"/>
                </a:solidFill>
              </a:rPr>
              <a:t>OR</a:t>
            </a:r>
            <a:endParaRPr b="1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7F6000"/>
                </a:solidFill>
              </a:rPr>
              <a:t>1-gallon jug of mixed coins?</a:t>
            </a:r>
            <a:endParaRPr b="1">
              <a:solidFill>
                <a:srgbClr val="7F6000"/>
              </a:solidFill>
            </a:endParaRPr>
          </a:p>
        </p:txBody>
      </p:sp>
      <p:pic>
        <p:nvPicPr>
          <p:cNvPr id="164" name="Google Shape;16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04875" y="515550"/>
            <a:ext cx="4627950" cy="462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82575" y="2297925"/>
            <a:ext cx="1449725" cy="2376575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7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2.MD.C8</a:t>
            </a:r>
            <a:endParaRPr sz="1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8"/>
          <p:cNvSpPr txBox="1">
            <a:spLocks noGrp="1"/>
          </p:cNvSpPr>
          <p:nvPr>
            <p:ph type="title"/>
          </p:nvPr>
        </p:nvSpPr>
        <p:spPr>
          <a:xfrm>
            <a:off x="6090375" y="1208475"/>
            <a:ext cx="2742000" cy="180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420" b="1">
                <a:solidFill>
                  <a:srgbClr val="B45F06"/>
                </a:solidFill>
              </a:rPr>
              <a:t>Which ones go together?</a:t>
            </a:r>
            <a:endParaRPr sz="3420" b="1">
              <a:solidFill>
                <a:srgbClr val="B45F06"/>
              </a:solidFill>
            </a:endParaRPr>
          </a:p>
        </p:txBody>
      </p:sp>
      <p:pic>
        <p:nvPicPr>
          <p:cNvPr id="172" name="Google Shape;17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" y="0"/>
            <a:ext cx="577171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8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2.MD.B8</a:t>
            </a:r>
            <a:endParaRPr sz="1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54987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1155CC"/>
                </a:solidFill>
              </a:rPr>
              <a:t>500 - 70  &lt;  400 + 30</a:t>
            </a:r>
            <a:endParaRPr sz="2900" b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1700" b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1155CC"/>
                </a:solidFill>
              </a:rPr>
              <a:t>523 + 100  &gt;  620</a:t>
            </a:r>
            <a:endParaRPr sz="2900" b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1700" b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900" b="1">
                <a:solidFill>
                  <a:srgbClr val="1155CC"/>
                </a:solidFill>
              </a:rPr>
              <a:t>750 - 100  &lt;  600 </a:t>
            </a:r>
            <a:endParaRPr sz="2900" b="1">
              <a:solidFill>
                <a:srgbClr val="1155CC"/>
              </a:solidFill>
            </a:endParaRPr>
          </a:p>
        </p:txBody>
      </p:sp>
      <p:pic>
        <p:nvPicPr>
          <p:cNvPr id="179" name="Google Shape;17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10250" y="6"/>
            <a:ext cx="3333750" cy="2300288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9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>
            <a:spLocks noGrp="1"/>
          </p:cNvSpPr>
          <p:nvPr>
            <p:ph type="title"/>
          </p:nvPr>
        </p:nvSpPr>
        <p:spPr>
          <a:xfrm>
            <a:off x="183400" y="187875"/>
            <a:ext cx="6657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38761D"/>
                </a:solidFill>
              </a:rPr>
              <a:t>Let’s Celebrate National Pencil Day!</a:t>
            </a:r>
            <a:endParaRPr sz="2920" b="1">
              <a:solidFill>
                <a:srgbClr val="38761D"/>
              </a:solidFill>
            </a:endParaRPr>
          </a:p>
        </p:txBody>
      </p:sp>
      <p:sp>
        <p:nvSpPr>
          <p:cNvPr id="186" name="Google Shape;186;p30"/>
          <p:cNvSpPr txBox="1">
            <a:spLocks noGrp="1"/>
          </p:cNvSpPr>
          <p:nvPr>
            <p:ph type="body" idx="1"/>
          </p:nvPr>
        </p:nvSpPr>
        <p:spPr>
          <a:xfrm>
            <a:off x="7129475" y="920000"/>
            <a:ext cx="1702800" cy="364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How many pencils are here altogether?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What strategies can we share to figure this out?</a:t>
            </a:r>
            <a:endParaRPr sz="1900" b="1">
              <a:solidFill>
                <a:srgbClr val="38761D"/>
              </a:solidFill>
            </a:endParaRPr>
          </a:p>
        </p:txBody>
      </p:sp>
      <p:pic>
        <p:nvPicPr>
          <p:cNvPr id="187" name="Google Shape;18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250" y="888125"/>
            <a:ext cx="1649692" cy="3829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4550" y="888125"/>
            <a:ext cx="1649692" cy="3829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02850" y="888125"/>
            <a:ext cx="1649692" cy="3829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1150" y="888125"/>
            <a:ext cx="1649692" cy="3829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0175" y="1314400"/>
            <a:ext cx="1649692" cy="3829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2300" y="1314400"/>
            <a:ext cx="1649692" cy="3829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8013" y="1314400"/>
            <a:ext cx="1649692" cy="3829101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30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2.NBT.B5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1"/>
          <p:cNvSpPr txBox="1">
            <a:spLocks noGrp="1"/>
          </p:cNvSpPr>
          <p:nvPr>
            <p:ph type="title"/>
          </p:nvPr>
        </p:nvSpPr>
        <p:spPr>
          <a:xfrm>
            <a:off x="210425" y="445025"/>
            <a:ext cx="4161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5B0F00"/>
                </a:solidFill>
              </a:rPr>
              <a:t>Celebrate World Piano Day!</a:t>
            </a:r>
            <a:endParaRPr sz="2320" b="1">
              <a:solidFill>
                <a:srgbClr val="5B0F00"/>
              </a:solidFill>
            </a:endParaRPr>
          </a:p>
        </p:txBody>
      </p:sp>
      <p:sp>
        <p:nvSpPr>
          <p:cNvPr id="200" name="Google Shape;200;p31"/>
          <p:cNvSpPr txBox="1">
            <a:spLocks noGrp="1"/>
          </p:cNvSpPr>
          <p:nvPr>
            <p:ph type="body" idx="1"/>
          </p:nvPr>
        </p:nvSpPr>
        <p:spPr>
          <a:xfrm>
            <a:off x="311700" y="1236400"/>
            <a:ext cx="3738900" cy="333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5B0F00"/>
                </a:solidFill>
              </a:rPr>
              <a:t>World Piano Day is celebrated on the 88th day of the year!</a:t>
            </a:r>
            <a:endParaRPr sz="1900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5B0F00"/>
                </a:solidFill>
              </a:rPr>
              <a:t>Do you wonder why?</a:t>
            </a:r>
            <a:endParaRPr sz="1900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5B0F00"/>
                </a:solidFill>
              </a:rPr>
              <a:t>There are 88 keys on a piano?</a:t>
            </a:r>
            <a:endParaRPr sz="1900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5B0F00"/>
                </a:solidFill>
              </a:rPr>
              <a:t>There are </a:t>
            </a:r>
            <a:r>
              <a:rPr lang="en" sz="1900" b="1">
                <a:solidFill>
                  <a:srgbClr val="5B0F00"/>
                </a:solidFill>
              </a:rPr>
              <a:t>16 more</a:t>
            </a:r>
            <a:r>
              <a:rPr lang="en" sz="1900">
                <a:solidFill>
                  <a:srgbClr val="5B0F00"/>
                </a:solidFill>
              </a:rPr>
              <a:t> white keys than black keys.</a:t>
            </a:r>
            <a:endParaRPr sz="1900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5B0F00"/>
                </a:solidFill>
              </a:rPr>
              <a:t>Can we figure out how many there are of each?</a:t>
            </a:r>
            <a:endParaRPr sz="1900">
              <a:solidFill>
                <a:srgbClr val="5B0F00"/>
              </a:solidFill>
            </a:endParaRPr>
          </a:p>
        </p:txBody>
      </p:sp>
      <p:pic>
        <p:nvPicPr>
          <p:cNvPr id="201" name="Google Shape;20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97912" y="0"/>
            <a:ext cx="5146079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31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2.OA.A1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2"/>
          <p:cNvSpPr txBox="1">
            <a:spLocks noGrp="1"/>
          </p:cNvSpPr>
          <p:nvPr>
            <p:ph type="title"/>
          </p:nvPr>
        </p:nvSpPr>
        <p:spPr>
          <a:xfrm>
            <a:off x="149050" y="445025"/>
            <a:ext cx="3519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0430"/>
              <a:buFont typeface="Arial"/>
              <a:buNone/>
            </a:pPr>
            <a:r>
              <a:rPr lang="en" sz="3253" b="1">
                <a:solidFill>
                  <a:schemeClr val="accent5"/>
                </a:solidFill>
              </a:rPr>
              <a:t>This weekend is Eid al-Fitr</a:t>
            </a:r>
            <a:endParaRPr sz="3253" b="1">
              <a:solidFill>
                <a:schemeClr val="accent5"/>
              </a:solidFill>
            </a:endParaRPr>
          </a:p>
          <a:p>
            <a:pPr marL="0" lvl="0" indent="0" algn="ct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4804"/>
              <a:buFont typeface="Arial"/>
              <a:buNone/>
            </a:pPr>
            <a:r>
              <a:rPr lang="en" sz="2844">
                <a:solidFill>
                  <a:schemeClr val="accent5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عيد مبارك</a:t>
            </a:r>
            <a:endParaRPr sz="3364" b="1">
              <a:solidFill>
                <a:schemeClr val="accent5"/>
              </a:solidFill>
            </a:endParaRPr>
          </a:p>
        </p:txBody>
      </p:sp>
      <p:sp>
        <p:nvSpPr>
          <p:cNvPr id="208" name="Google Shape;208;p32"/>
          <p:cNvSpPr txBox="1">
            <a:spLocks noGrp="1"/>
          </p:cNvSpPr>
          <p:nvPr>
            <p:ph type="body" idx="1"/>
          </p:nvPr>
        </p:nvSpPr>
        <p:spPr>
          <a:xfrm>
            <a:off x="204925" y="2244425"/>
            <a:ext cx="3389400" cy="232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accent5"/>
                </a:solidFill>
              </a:rPr>
              <a:t>How many </a:t>
            </a:r>
            <a:r>
              <a:rPr lang="en" sz="2300">
                <a:solidFill>
                  <a:schemeClr val="accent5"/>
                </a:solidFill>
                <a:highlight>
                  <a:srgbClr val="FFFFFF"/>
                </a:highlight>
              </a:rPr>
              <a:t>Qatayef Asafiri do we see here?</a:t>
            </a:r>
            <a:endParaRPr sz="2300">
              <a:solidFill>
                <a:schemeClr val="accent5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chemeClr val="accent5"/>
                </a:solidFill>
                <a:highlight>
                  <a:srgbClr val="FFFFFF"/>
                </a:highlight>
              </a:rPr>
              <a:t>Let’s write a number sentence to match this photo.</a:t>
            </a:r>
            <a:endParaRPr sz="2300">
              <a:solidFill>
                <a:schemeClr val="accent5"/>
              </a:solidFill>
              <a:highlight>
                <a:srgbClr val="FFFFFF"/>
              </a:highlight>
            </a:endParaRPr>
          </a:p>
        </p:txBody>
      </p:sp>
      <p:pic>
        <p:nvPicPr>
          <p:cNvPr id="209" name="Google Shape;20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99200" y="0"/>
            <a:ext cx="5344799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32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2.OA.A1</a:t>
            </a:r>
            <a:endParaRPr sz="1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653</Words>
  <Application>Microsoft Macintosh PowerPoint</Application>
  <PresentationFormat>On-screen Show (16:9)</PresentationFormat>
  <Paragraphs>106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Montserrat</vt:lpstr>
      <vt:lpstr>Arial</vt:lpstr>
      <vt:lpstr>Roboto</vt:lpstr>
      <vt:lpstr>Simple Light</vt:lpstr>
      <vt:lpstr>Happy  Veggie Month!</vt:lpstr>
      <vt:lpstr>March is Dolphin Month!</vt:lpstr>
      <vt:lpstr>Going to Church by William H. Johnson</vt:lpstr>
      <vt:lpstr>PowerPoint Presentation</vt:lpstr>
      <vt:lpstr>Which ones go together?</vt:lpstr>
      <vt:lpstr>Celebrate Harriet Tubman Day!</vt:lpstr>
      <vt:lpstr>Today is Johnny Appleseed Day!</vt:lpstr>
      <vt:lpstr>Celebrate American Paddlefish Day!</vt:lpstr>
      <vt:lpstr>Happy Purim!</vt:lpstr>
      <vt:lpstr>Happy Holi! How many different equations can we create to match this photo?</vt:lpstr>
      <vt:lpstr>Happy St. Patrick’s Day</vt:lpstr>
      <vt:lpstr>PowerPoint Presentation</vt:lpstr>
      <vt:lpstr>PowerPoint Presentation</vt:lpstr>
      <vt:lpstr>Today is International Day of Happiness!</vt:lpstr>
      <vt:lpstr>Would you rather …  5-gallon jug of pennies  OR  1-gallon jug of mixed coins?</vt:lpstr>
      <vt:lpstr>Which ones go together?</vt:lpstr>
      <vt:lpstr>PowerPoint Presentation</vt:lpstr>
      <vt:lpstr>Let’s Celebrate National Pencil Day!</vt:lpstr>
      <vt:lpstr>Celebrate World Piano Day!</vt:lpstr>
      <vt:lpstr>This weekend is Eid al-Fitr عيد مبارك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Manousaridis, Tracy</cp:lastModifiedBy>
  <cp:revision>1</cp:revision>
  <dcterms:modified xsi:type="dcterms:W3CDTF">2025-02-25T15:26:39Z</dcterms:modified>
</cp:coreProperties>
</file>