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Merriweather" pitchFamily="2" charset="77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1"/>
  </p:normalViewPr>
  <p:slideViewPr>
    <p:cSldViewPr snapToGrid="0">
      <p:cViewPr varScale="1">
        <p:scale>
          <a:sx n="137" d="100"/>
          <a:sy n="137" d="100"/>
        </p:scale>
        <p:origin x="9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9881745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9881745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3,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98817452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988174527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d988174527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d988174527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88174527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88174527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d988174527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d988174527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988174527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988174527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10,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Harriet Tubman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d988174527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d988174527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d988174527_0_10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d988174527_0_10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d988174527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d988174527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d988174527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d988174527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988174527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d988174527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17,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d988174527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d988174527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d988174527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d988174527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d988174527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d988174527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988174527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d988174527_0_6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d988174527_0_8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d988174527_0_8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March 24, 2025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d988174527_0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d988174527_0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d988174527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d988174527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d988174527_0_9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d988174527_0_9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d988174527_0_9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d988174527_0_9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It’s National Celery Month!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468450" y="2017675"/>
            <a:ext cx="2214600" cy="18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stalks of celery do you think are here?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9</a:t>
            </a:r>
            <a:r>
              <a:rPr lang="en" sz="2900"/>
              <a:t> </a:t>
            </a:r>
            <a:endParaRPr sz="29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017670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5474" y="1993858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7349" y="1773183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699" y="2017683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924" y="1773183"/>
            <a:ext cx="1069450" cy="189382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4494225" y="4030550"/>
            <a:ext cx="39276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are here?</a:t>
            </a:r>
            <a:endParaRPr sz="2900"/>
          </a:p>
        </p:txBody>
      </p:sp>
      <p:sp>
        <p:nvSpPr>
          <p:cNvPr id="62" name="Google Shape;62;p1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79375" y="87325"/>
            <a:ext cx="768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Happy Dolphin Month!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7762975" y="784100"/>
            <a:ext cx="1380900" cy="3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There are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 different species of dolphins!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How many different expressions can we create that equal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?</a:t>
            </a:r>
            <a:endParaRPr sz="1700">
              <a:solidFill>
                <a:srgbClr val="1C4587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75" y="699688"/>
            <a:ext cx="7683499" cy="432197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4255075" y="445025"/>
            <a:ext cx="457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 i="1">
                <a:solidFill>
                  <a:srgbClr val="20124D"/>
                </a:solidFill>
              </a:rPr>
              <a:t>Portrait With Sunflowers</a:t>
            </a:r>
            <a:endParaRPr sz="2920" b="1" i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4255200" y="1402775"/>
            <a:ext cx="4577100" cy="31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Where do we see patterns in this famous painting by </a:t>
            </a:r>
            <a:br>
              <a:rPr lang="en" sz="2300">
                <a:solidFill>
                  <a:srgbClr val="20124D"/>
                </a:solidFill>
              </a:rPr>
            </a:br>
            <a:r>
              <a:rPr lang="en" sz="2300">
                <a:solidFill>
                  <a:srgbClr val="20124D"/>
                </a:solidFill>
              </a:rPr>
              <a:t>William H. Johnson?</a:t>
            </a:r>
            <a:endParaRPr sz="23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What can we count in this painting?</a:t>
            </a:r>
            <a:endParaRPr sz="23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What can we estimate?</a:t>
            </a:r>
            <a:endParaRPr sz="2300">
              <a:solidFill>
                <a:srgbClr val="20124D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3986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0" y="125300"/>
            <a:ext cx="14289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CC0000"/>
                </a:solidFill>
              </a:rPr>
              <a:t>Happy Independence Day Ghana!</a:t>
            </a:r>
            <a:endParaRPr sz="132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32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CC0000"/>
                </a:solidFill>
              </a:rPr>
              <a:t>Ghana has been an independent nation since 1957! </a:t>
            </a:r>
            <a:endParaRPr sz="1320" b="1">
              <a:solidFill>
                <a:srgbClr val="CC0000"/>
              </a:solidFill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67500" y="2132675"/>
            <a:ext cx="1293900" cy="3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C0000"/>
                </a:solidFill>
              </a:rPr>
              <a:t>Let’s talk about the shapes we see in the flag of Ghana.</a:t>
            </a: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b="1">
                <a:solidFill>
                  <a:srgbClr val="CC0000"/>
                </a:solidFill>
              </a:rPr>
              <a:t>What would happen if we partitioned some of the shapes?</a:t>
            </a:r>
            <a:endParaRPr sz="1300" b="1">
              <a:solidFill>
                <a:srgbClr val="CC0000"/>
              </a:solidFill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6941125" y="140425"/>
            <a:ext cx="2064600" cy="8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8761D"/>
                </a:solidFill>
              </a:rPr>
              <a:t>Look at all this fruit at Brother’s Market!</a:t>
            </a:r>
            <a:endParaRPr sz="2320" b="1">
              <a:solidFill>
                <a:srgbClr val="38761D"/>
              </a:solidFill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6985625" y="2035850"/>
            <a:ext cx="2020200" cy="25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can we count in this photo?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can we estimate?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8347125" y="4809900"/>
            <a:ext cx="79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66700" y="180850"/>
            <a:ext cx="3540000" cy="8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</a:rPr>
              <a:t>Celebrate Harriet Tubman Day!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238125" y="1323850"/>
            <a:ext cx="34686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different shapes can we find in this painting by Anne Skok?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Sketch one of the shapes.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Now sketch a shape that is DIFFERENT than your shape in 2 ways!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3400" y="0"/>
            <a:ext cx="53106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98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</a:t>
            </a: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2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399996" flipH="1">
            <a:off x="2478813" y="3603963"/>
            <a:ext cx="441325" cy="17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72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75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9250" y="4249000"/>
            <a:ext cx="370700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9950" y="4249000"/>
            <a:ext cx="370700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5525" y="4249000"/>
            <a:ext cx="370700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035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050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910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487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457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/>
          <p:nvPr/>
        </p:nvSpPr>
        <p:spPr>
          <a:xfrm>
            <a:off x="3528467" y="4249000"/>
            <a:ext cx="182700" cy="10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5764775" y="561700"/>
            <a:ext cx="298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different?</a:t>
            </a:r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1.NBT.B2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chemeClr val="accent1"/>
                </a:solidFill>
              </a:rPr>
              <a:t>Celebrate National Pencil Day!</a:t>
            </a:r>
            <a:endParaRPr sz="2320" b="1">
              <a:solidFill>
                <a:schemeClr val="accent1"/>
              </a:solidFill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311700" y="4173425"/>
            <a:ext cx="8520600" cy="7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How can we compare these pencils?</a:t>
            </a:r>
            <a:endParaRPr sz="2300" b="1">
              <a:solidFill>
                <a:schemeClr val="accent1"/>
              </a:solidFill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71537" y="569800"/>
            <a:ext cx="12901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100" y="1215900"/>
            <a:ext cx="8457749" cy="7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019777">
            <a:off x="298149" y="2475782"/>
            <a:ext cx="4130877" cy="36953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ctrTitle"/>
          </p:nvPr>
        </p:nvSpPr>
        <p:spPr>
          <a:xfrm>
            <a:off x="6937375" y="208575"/>
            <a:ext cx="2143200" cy="6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Happy Purim!</a:t>
            </a:r>
            <a:endParaRPr sz="2300" b="1">
              <a:solidFill>
                <a:srgbClr val="E06666"/>
              </a:solidFill>
            </a:endParaRPr>
          </a:p>
        </p:txBody>
      </p:sp>
      <p:sp>
        <p:nvSpPr>
          <p:cNvPr id="138" name="Google Shape;138;p21"/>
          <p:cNvSpPr txBox="1">
            <a:spLocks noGrp="1"/>
          </p:cNvSpPr>
          <p:nvPr>
            <p:ph type="subTitle" idx="1"/>
          </p:nvPr>
        </p:nvSpPr>
        <p:spPr>
          <a:xfrm>
            <a:off x="6985000" y="1061875"/>
            <a:ext cx="2047800" cy="3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</a:rPr>
              <a:t>How many hamantaschen are here?</a:t>
            </a: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</a:rPr>
              <a:t>What is a good estimate?</a:t>
            </a: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</a:rPr>
              <a:t>Do we think there are more than 20 or less than 20?</a:t>
            </a: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111125" y="79900"/>
            <a:ext cx="757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Happy Holi!</a:t>
            </a:r>
            <a:endParaRPr sz="2920" b="1">
              <a:solidFill>
                <a:srgbClr val="FF00FF"/>
              </a:solidFill>
            </a:endParaRPr>
          </a:p>
        </p:txBody>
      </p:sp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7723200" y="768250"/>
            <a:ext cx="1341300" cy="38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How many hands are here?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How many fingers?</a:t>
            </a:r>
            <a:endParaRPr sz="2300" b="1">
              <a:solidFill>
                <a:srgbClr val="FF00FF"/>
              </a:solidFill>
            </a:endParaRPr>
          </a:p>
        </p:txBody>
      </p:sp>
      <p:pic>
        <p:nvPicPr>
          <p:cNvPr id="147" name="Google Shape;1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125" y="696800"/>
            <a:ext cx="7570724" cy="425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>
            <a:off x="6231000" y="593600"/>
            <a:ext cx="2601300" cy="39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is the same?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is different?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Which ones go together?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54" name="Google Shape;1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50" y="71750"/>
            <a:ext cx="5437252" cy="50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1.SMP.3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83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What is the same?</a:t>
            </a:r>
            <a:endParaRPr sz="2920" b="1">
              <a:solidFill>
                <a:srgbClr val="783F04"/>
              </a:solidFill>
            </a:endParaRPr>
          </a:p>
        </p:txBody>
      </p: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423" y="809675"/>
            <a:ext cx="4470875" cy="375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93650"/>
            <a:ext cx="3654549" cy="365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4"/>
          <p:cNvSpPr txBox="1"/>
          <p:nvPr/>
        </p:nvSpPr>
        <p:spPr>
          <a:xfrm>
            <a:off x="4065600" y="4010025"/>
            <a:ext cx="4872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What is different?</a:t>
            </a:r>
            <a:endParaRPr sz="1500" b="1">
              <a:solidFill>
                <a:srgbClr val="783F04"/>
              </a:solidFill>
            </a:endParaRPr>
          </a:p>
        </p:txBody>
      </p:sp>
      <p:sp>
        <p:nvSpPr>
          <p:cNvPr id="164" name="Google Shape;164;p2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311700" y="1110525"/>
            <a:ext cx="2898900" cy="27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3D85C6"/>
                </a:solidFill>
              </a:rPr>
              <a:t>Which ones go together?</a:t>
            </a:r>
            <a:endParaRPr sz="4300" b="1">
              <a:solidFill>
                <a:srgbClr val="3D85C6"/>
              </a:solidFill>
            </a:endParaRPr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8797" y="0"/>
            <a:ext cx="57552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78" name="Google Shape;178;p26"/>
          <p:cNvSpPr txBox="1"/>
          <p:nvPr/>
        </p:nvSpPr>
        <p:spPr>
          <a:xfrm>
            <a:off x="0" y="13573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0" cy="478631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/>
        </p:nvSpPr>
        <p:spPr>
          <a:xfrm>
            <a:off x="-47625" y="4786300"/>
            <a:ext cx="93108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00FF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It’s INTERNATIONAL HAPPINESS DAY! Let’s find some interesting shapes in this happy painting by Romero Britto.</a:t>
            </a:r>
            <a:endParaRPr sz="1200" b="1">
              <a:solidFill>
                <a:srgbClr val="0000FF"/>
              </a:solidFill>
            </a:endParaRPr>
          </a:p>
        </p:txBody>
      </p:sp>
      <p:sp>
        <p:nvSpPr>
          <p:cNvPr id="181" name="Google Shape;181;p26"/>
          <p:cNvSpPr txBox="1"/>
          <p:nvPr/>
        </p:nvSpPr>
        <p:spPr>
          <a:xfrm>
            <a:off x="8536825" y="0"/>
            <a:ext cx="606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599732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/>
          <p:nvPr/>
        </p:nvSpPr>
        <p:spPr>
          <a:xfrm>
            <a:off x="6612000" y="276075"/>
            <a:ext cx="2293800" cy="10794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graph could talk what would it say?</a:t>
            </a:r>
            <a:endParaRPr sz="1700"/>
          </a:p>
        </p:txBody>
      </p:sp>
      <p:sp>
        <p:nvSpPr>
          <p:cNvPr id="188" name="Google Shape;188;p27"/>
          <p:cNvSpPr/>
          <p:nvPr/>
        </p:nvSpPr>
        <p:spPr>
          <a:xfrm>
            <a:off x="6499525" y="3000225"/>
            <a:ext cx="2490000" cy="1441800"/>
          </a:xfrm>
          <a:prstGeom prst="wedgeEllipseCallout">
            <a:avLst>
              <a:gd name="adj1" fmla="val -55883"/>
              <a:gd name="adj2" fmla="val -26614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Let’s create some equations to match this graph!</a:t>
            </a:r>
            <a:endParaRPr sz="1700"/>
          </a:p>
        </p:txBody>
      </p:sp>
      <p:sp>
        <p:nvSpPr>
          <p:cNvPr id="189" name="Google Shape;189;p27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311700" y="69725"/>
            <a:ext cx="8520600" cy="5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Happy Greek Independence Day!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195" name="Google Shape;195;p28"/>
          <p:cNvSpPr txBox="1">
            <a:spLocks noGrp="1"/>
          </p:cNvSpPr>
          <p:nvPr>
            <p:ph type="body" idx="1"/>
          </p:nvPr>
        </p:nvSpPr>
        <p:spPr>
          <a:xfrm>
            <a:off x="311700" y="625350"/>
            <a:ext cx="8520600" cy="7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do we notice? What do we wonder?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Let’s create equations to match our math thinking!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86" y="1625500"/>
            <a:ext cx="8807915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8"/>
          <p:cNvSpPr txBox="1"/>
          <p:nvPr/>
        </p:nvSpPr>
        <p:spPr>
          <a:xfrm>
            <a:off x="136275" y="47032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1.NBT.B1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>
            <a:spLocks noGrp="1"/>
          </p:cNvSpPr>
          <p:nvPr>
            <p:ph type="body" idx="1"/>
          </p:nvPr>
        </p:nvSpPr>
        <p:spPr>
          <a:xfrm>
            <a:off x="3524300" y="1276225"/>
            <a:ext cx="5307900" cy="32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34 + 50 = 30 + 54</a:t>
            </a:r>
            <a:endParaRPr sz="3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70 + 9 = 19 + 50</a:t>
            </a:r>
            <a:endParaRPr sz="3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13 + 30 = 20 + 23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203" name="Google Shape;20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3337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body" idx="1"/>
          </p:nvPr>
        </p:nvSpPr>
        <p:spPr>
          <a:xfrm>
            <a:off x="5651550" y="593600"/>
            <a:ext cx="3180600" cy="23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Would you rather ….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100 beach balls or 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100 golf balls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Oh, and you have to carry them across the field.</a:t>
            </a:r>
            <a:endParaRPr sz="1900" b="1">
              <a:solidFill>
                <a:srgbClr val="E69138"/>
              </a:solidFill>
            </a:endParaRPr>
          </a:p>
        </p:txBody>
      </p:sp>
      <p:pic>
        <p:nvPicPr>
          <p:cNvPr id="210" name="Google Shape;21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500976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050" y="3190875"/>
            <a:ext cx="1457375" cy="14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0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title"/>
          </p:nvPr>
        </p:nvSpPr>
        <p:spPr>
          <a:xfrm>
            <a:off x="5024500" y="445025"/>
            <a:ext cx="38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Celebrate World </a:t>
            </a:r>
            <a:endParaRPr sz="292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Piano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218" name="Google Shape;218;p31"/>
          <p:cNvSpPr txBox="1">
            <a:spLocks noGrp="1"/>
          </p:cNvSpPr>
          <p:nvPr>
            <p:ph type="body" idx="1"/>
          </p:nvPr>
        </p:nvSpPr>
        <p:spPr>
          <a:xfrm>
            <a:off x="5103875" y="1895350"/>
            <a:ext cx="3728400" cy="26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There are 88 keys on a piano.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52 of them are white.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are black?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do you know?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219" name="Google Shape;21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3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>
            <a:spLocks noGrp="1"/>
          </p:cNvSpPr>
          <p:nvPr>
            <p:ph type="title"/>
          </p:nvPr>
        </p:nvSpPr>
        <p:spPr>
          <a:xfrm>
            <a:off x="111125" y="157050"/>
            <a:ext cx="1786200" cy="8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E69138"/>
                </a:solidFill>
              </a:rPr>
              <a:t>This weekend is Eid al-Fitr</a:t>
            </a:r>
            <a:endParaRPr sz="1920" b="1">
              <a:solidFill>
                <a:srgbClr val="E69138"/>
              </a:solidFill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FF99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عيد مبارك</a:t>
            </a:r>
            <a:endParaRPr sz="1920" b="1">
              <a:solidFill>
                <a:srgbClr val="FF9900"/>
              </a:solidFill>
            </a:endParaRPr>
          </a:p>
        </p:txBody>
      </p:sp>
      <p:sp>
        <p:nvSpPr>
          <p:cNvPr id="226" name="Google Shape;226;p32"/>
          <p:cNvSpPr txBox="1">
            <a:spLocks noGrp="1"/>
          </p:cNvSpPr>
          <p:nvPr>
            <p:ph type="body" idx="1"/>
          </p:nvPr>
        </p:nvSpPr>
        <p:spPr>
          <a:xfrm>
            <a:off x="174625" y="1673100"/>
            <a:ext cx="1722600" cy="28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6B26B"/>
                </a:solidFill>
              </a:rPr>
              <a:t>What fun shapes can we find hiding in these traditional dishes?</a:t>
            </a:r>
            <a:endParaRPr sz="1900" b="1">
              <a:solidFill>
                <a:srgbClr val="F6B26B"/>
              </a:solidFill>
            </a:endParaRPr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201" y="0"/>
            <a:ext cx="70867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</Words>
  <Application>Microsoft Macintosh PowerPoint</Application>
  <PresentationFormat>On-screen Show (16:9)</PresentationFormat>
  <Paragraphs>91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Merriweather</vt:lpstr>
      <vt:lpstr>Arial</vt:lpstr>
      <vt:lpstr>Roboto</vt:lpstr>
      <vt:lpstr>Simple Light</vt:lpstr>
      <vt:lpstr>It’s National Celery Month!</vt:lpstr>
      <vt:lpstr>Happy Dolphin Month!</vt:lpstr>
      <vt:lpstr>Portrait With Sunflowers </vt:lpstr>
      <vt:lpstr>Happy Independence Day Ghana!  Ghana has been an independent nation since 1957! </vt:lpstr>
      <vt:lpstr>Look at all this fruit at Brother’s Market!</vt:lpstr>
      <vt:lpstr>Celebrate Harriet Tubman Day!</vt:lpstr>
      <vt:lpstr>What is the same?</vt:lpstr>
      <vt:lpstr>Celebrate National Pencil Day!</vt:lpstr>
      <vt:lpstr>Happy Purim!</vt:lpstr>
      <vt:lpstr>Happy Holi!</vt:lpstr>
      <vt:lpstr>PowerPoint Presentation</vt:lpstr>
      <vt:lpstr>What is the same?</vt:lpstr>
      <vt:lpstr>Which ones go together?</vt:lpstr>
      <vt:lpstr>PowerPoint Presentation</vt:lpstr>
      <vt:lpstr>PowerPoint Presentation</vt:lpstr>
      <vt:lpstr>Happy Greek Independence Day!</vt:lpstr>
      <vt:lpstr>PowerPoint Presentation</vt:lpstr>
      <vt:lpstr>PowerPoint Presentation</vt:lpstr>
      <vt:lpstr>Celebrate World  Piano Day!</vt:lpstr>
      <vt:lpstr>This weekend is Eid al-Fitr عيد مبارك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2025-02-25T15:23:50Z</dcterms:modified>
</cp:coreProperties>
</file>