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embeddedFontLst>
    <p:embeddedFont>
      <p:font typeface="Open Sans" panose="020B0606030504020204" pitchFamily="34" charset="0"/>
      <p:regular r:id="rId23"/>
      <p:bold r:id="rId24"/>
      <p:italic r:id="rId25"/>
      <p:boldItalic r:id="rId26"/>
    </p:embeddedFont>
    <p:embeddedFont>
      <p:font typeface="Trebuchet MS" panose="020B0703020202090204" pitchFamily="34" charset="0"/>
      <p:regular r:id="rId27"/>
      <p:bold r:id="rId28"/>
      <p: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74"/>
  </p:normalViewPr>
  <p:slideViewPr>
    <p:cSldViewPr snapToGrid="0">
      <p:cViewPr varScale="1">
        <p:scale>
          <a:sx n="137" d="100"/>
          <a:sy n="137" d="100"/>
        </p:scale>
        <p:origin x="920"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a4c721c6f0_0_1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a4c721c6f0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2, 2025</a:t>
            </a:r>
            <a:endParaRPr/>
          </a:p>
          <a:p>
            <a:pPr marL="0" lvl="0" indent="0" algn="l" rtl="0">
              <a:spcBef>
                <a:spcPts val="0"/>
              </a:spcBef>
              <a:spcAft>
                <a:spcPts val="0"/>
              </a:spcAft>
              <a:buNone/>
            </a:pPr>
            <a:endParaRPr/>
          </a:p>
          <a:p>
            <a:pPr marL="0" lvl="0" indent="0" algn="l" rtl="0">
              <a:spcBef>
                <a:spcPts val="0"/>
              </a:spcBef>
              <a:spcAft>
                <a:spcPts val="0"/>
              </a:spcAft>
              <a:buNone/>
            </a:pPr>
            <a:r>
              <a:rPr lang="en"/>
              <a:t>Check out the video!</a:t>
            </a:r>
            <a:endParaRPr/>
          </a:p>
          <a:p>
            <a:pPr marL="0" lvl="0" indent="0" algn="l" rtl="0">
              <a:spcBef>
                <a:spcPts val="0"/>
              </a:spcBef>
              <a:spcAft>
                <a:spcPts val="0"/>
              </a:spcAft>
              <a:buNone/>
            </a:pPr>
            <a:r>
              <a:rPr lang="en"/>
              <a:t>https://www.youtube.com/watch?v=Mv4ufje2TSk</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a4c721c6f0_0_1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a4c721c6f0_0_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2a4c721c6f0_0_2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2a4c721c6f0_0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6, 2025</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2a4c721c6f0_0_2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2a4c721c6f0_0_2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2a4c721c6f0_0_3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2a4c721c6f0_0_3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2a4c721c6f0_0_3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2a4c721c6f0_0_3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2a4c721c6f0_0_4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2a4c721c6f0_0_4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Top left: not a square of a ten (35x35)</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Top right: only exponent</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Bottom left: only square of a 3-digit number (120x120)</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Bottom right: not a square number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a4c721c6f0_0_5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2a4c721c6f0_0_5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13, 2025</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2a4c721c6f0_0_5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2a4c721c6f0_0_5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2a4c721c6f0_0_6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2a4c721c6f0_0_6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2a4c721c6f0_0_6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2a4c721c6f0_0_6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2a4c721c6f0_0_7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2a4c721c6f0_0_7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a4c721c6f0_0_7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a4c721c6f0_0_7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21, 2025</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2a4c721c6f0_0_8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2a4c721c6f0_0_8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2a4c721c6f0_0_8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2a4c721c6f0_0_8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2a4c721c6f0_0_9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2a4c721c6f0_0_9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a4c721c6f0_0_9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a4c721c6f0_0_9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Week of January 27, 2025</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2a4c721c6f0_0_10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2a4c721c6f0_0_10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a4c721c6f0_0_10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a4c721c6f0_0_10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2a4c721c6f0_0_11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2a4c721c6f0_0_1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v=Mv4ufje2TSk"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body" idx="1"/>
          </p:nvPr>
        </p:nvSpPr>
        <p:spPr>
          <a:xfrm>
            <a:off x="0" y="798225"/>
            <a:ext cx="1412400" cy="3602700"/>
          </a:xfrm>
          <a:prstGeom prst="rect">
            <a:avLst/>
          </a:prstGeom>
        </p:spPr>
        <p:txBody>
          <a:bodyPr spcFirstLastPara="1" wrap="square" lIns="91425" tIns="91425" rIns="91425" bIns="91425" anchor="t" anchorCtr="0">
            <a:normAutofit/>
          </a:bodyPr>
          <a:lstStyle/>
          <a:p>
            <a:pPr marL="0" lvl="0" indent="0" algn="ctr" rtl="0">
              <a:lnSpc>
                <a:spcPct val="95000"/>
              </a:lnSpc>
              <a:spcBef>
                <a:spcPts val="0"/>
              </a:spcBef>
              <a:spcAft>
                <a:spcPts val="0"/>
              </a:spcAft>
              <a:buSzPts val="935"/>
              <a:buNone/>
            </a:pPr>
            <a:r>
              <a:rPr lang="en" sz="1729" b="1">
                <a:solidFill>
                  <a:srgbClr val="0000FF"/>
                </a:solidFill>
              </a:rPr>
              <a:t>January is Hot Tea Month!</a:t>
            </a:r>
            <a:endParaRPr sz="1729" b="1">
              <a:solidFill>
                <a:srgbClr val="0000FF"/>
              </a:solidFill>
            </a:endParaRPr>
          </a:p>
          <a:p>
            <a:pPr marL="0" lvl="0" indent="0" algn="ctr" rtl="0">
              <a:lnSpc>
                <a:spcPct val="95000"/>
              </a:lnSpc>
              <a:spcBef>
                <a:spcPts val="1200"/>
              </a:spcBef>
              <a:spcAft>
                <a:spcPts val="0"/>
              </a:spcAft>
              <a:buSzPts val="935"/>
              <a:buNone/>
            </a:pPr>
            <a:endParaRPr sz="1729">
              <a:solidFill>
                <a:srgbClr val="0000FF"/>
              </a:solidFill>
            </a:endParaRPr>
          </a:p>
          <a:p>
            <a:pPr marL="0" lvl="0" indent="0" algn="ctr" rtl="0">
              <a:lnSpc>
                <a:spcPct val="95000"/>
              </a:lnSpc>
              <a:spcBef>
                <a:spcPts val="1200"/>
              </a:spcBef>
              <a:spcAft>
                <a:spcPts val="0"/>
              </a:spcAft>
              <a:buSzPts val="935"/>
              <a:buNone/>
            </a:pPr>
            <a:r>
              <a:rPr lang="en" sz="1729">
                <a:solidFill>
                  <a:srgbClr val="0000FF"/>
                </a:solidFill>
              </a:rPr>
              <a:t>What is going on in this data visualization  </a:t>
            </a:r>
            <a:r>
              <a:rPr lang="en" sz="1729" u="sng">
                <a:solidFill>
                  <a:srgbClr val="0000FF"/>
                </a:solidFill>
                <a:hlinkClick r:id="rId3">
                  <a:extLst>
                    <a:ext uri="{A12FA001-AC4F-418D-AE19-62706E023703}">
                      <ahyp:hlinkClr xmlns:ahyp="http://schemas.microsoft.com/office/drawing/2018/hyperlinkcolor" val="tx"/>
                    </a:ext>
                  </a:extLst>
                </a:hlinkClick>
              </a:rPr>
              <a:t>VIDEO</a:t>
            </a:r>
            <a:r>
              <a:rPr lang="en" sz="1729">
                <a:solidFill>
                  <a:srgbClr val="0000FF"/>
                </a:solidFill>
              </a:rPr>
              <a:t>?</a:t>
            </a:r>
            <a:endParaRPr sz="1729">
              <a:solidFill>
                <a:srgbClr val="0000FF"/>
              </a:solidFill>
            </a:endParaRPr>
          </a:p>
          <a:p>
            <a:pPr marL="0" lvl="0" indent="0" algn="ctr" rtl="0">
              <a:lnSpc>
                <a:spcPct val="95000"/>
              </a:lnSpc>
              <a:spcBef>
                <a:spcPts val="1200"/>
              </a:spcBef>
              <a:spcAft>
                <a:spcPts val="1200"/>
              </a:spcAft>
              <a:buSzPts val="935"/>
              <a:buNone/>
            </a:pPr>
            <a:r>
              <a:rPr lang="en" sz="1729">
                <a:solidFill>
                  <a:srgbClr val="0000FF"/>
                </a:solidFill>
              </a:rPr>
              <a:t>Why does it matter?</a:t>
            </a:r>
            <a:endParaRPr sz="1729">
              <a:solidFill>
                <a:srgbClr val="0000FF"/>
              </a:solidFill>
            </a:endParaRPr>
          </a:p>
        </p:txBody>
      </p:sp>
      <p:pic>
        <p:nvPicPr>
          <p:cNvPr id="55" name="Google Shape;55;p13">
            <a:hlinkClick r:id="rId3"/>
          </p:cNvPr>
          <p:cNvPicPr preferRelativeResize="0"/>
          <p:nvPr/>
        </p:nvPicPr>
        <p:blipFill>
          <a:blip r:embed="rId4">
            <a:alphaModFix/>
          </a:blip>
          <a:stretch>
            <a:fillRect/>
          </a:stretch>
        </p:blipFill>
        <p:spPr>
          <a:xfrm>
            <a:off x="1445325" y="367025"/>
            <a:ext cx="7563024" cy="4596424"/>
          </a:xfrm>
          <a:prstGeom prst="rect">
            <a:avLst/>
          </a:prstGeom>
          <a:noFill/>
          <a:ln>
            <a:noFill/>
          </a:ln>
        </p:spPr>
      </p:pic>
      <p:sp>
        <p:nvSpPr>
          <p:cNvPr id="56" name="Google Shape;56;p13"/>
          <p:cNvSpPr txBox="1"/>
          <p:nvPr/>
        </p:nvSpPr>
        <p:spPr>
          <a:xfrm>
            <a:off x="0" y="48387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5.MD.B</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
                                            <p:txEl>
                                              <p:pRg st="0" end="0"/>
                                            </p:txEl>
                                          </p:spTgt>
                                        </p:tgtEl>
                                        <p:attrNameLst>
                                          <p:attrName>style.visibility</p:attrName>
                                        </p:attrNameLst>
                                      </p:cBhvr>
                                      <p:to>
                                        <p:strVal val="visible"/>
                                      </p:to>
                                    </p:set>
                                    <p:animEffect transition="in" filter="fade">
                                      <p:cBhvr>
                                        <p:cTn id="7" dur="1000"/>
                                        <p:tgtEl>
                                          <p:spTgt spid="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4">
                                            <p:txEl>
                                              <p:pRg st="1" end="1"/>
                                            </p:txEl>
                                          </p:spTgt>
                                        </p:tgtEl>
                                        <p:attrNameLst>
                                          <p:attrName>style.visibility</p:attrName>
                                        </p:attrNameLst>
                                      </p:cBhvr>
                                      <p:to>
                                        <p:strVal val="visible"/>
                                      </p:to>
                                    </p:set>
                                    <p:animEffect transition="in" filter="fade">
                                      <p:cBhvr>
                                        <p:cTn id="12" dur="1000"/>
                                        <p:tgtEl>
                                          <p:spTgt spid="5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4">
                                            <p:txEl>
                                              <p:pRg st="2" end="2"/>
                                            </p:txEl>
                                          </p:spTgt>
                                        </p:tgtEl>
                                        <p:attrNameLst>
                                          <p:attrName>style.visibility</p:attrName>
                                        </p:attrNameLst>
                                      </p:cBhvr>
                                      <p:to>
                                        <p:strVal val="visible"/>
                                      </p:to>
                                    </p:set>
                                    <p:animEffect transition="in" filter="fade">
                                      <p:cBhvr>
                                        <p:cTn id="17" dur="1000"/>
                                        <p:tgtEl>
                                          <p:spTgt spid="5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4">
                                            <p:txEl>
                                              <p:pRg st="3" end="3"/>
                                            </p:txEl>
                                          </p:spTgt>
                                        </p:tgtEl>
                                        <p:attrNameLst>
                                          <p:attrName>style.visibility</p:attrName>
                                        </p:attrNameLst>
                                      </p:cBhvr>
                                      <p:to>
                                        <p:strVal val="visible"/>
                                      </p:to>
                                    </p:set>
                                    <p:animEffect transition="in" filter="fade">
                                      <p:cBhvr>
                                        <p:cTn id="22" dur="1000"/>
                                        <p:tgtEl>
                                          <p:spTgt spid="5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311700" y="183850"/>
            <a:ext cx="3494400" cy="486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400" b="1">
                <a:solidFill>
                  <a:srgbClr val="0C343D"/>
                </a:solidFill>
              </a:rPr>
              <a:t>Earth at Perihelion</a:t>
            </a:r>
            <a:endParaRPr sz="4000" b="1">
              <a:solidFill>
                <a:srgbClr val="0C343D"/>
              </a:solidFill>
            </a:endParaRPr>
          </a:p>
        </p:txBody>
      </p:sp>
      <p:sp>
        <p:nvSpPr>
          <p:cNvPr id="62" name="Google Shape;62;p14"/>
          <p:cNvSpPr txBox="1">
            <a:spLocks noGrp="1"/>
          </p:cNvSpPr>
          <p:nvPr>
            <p:ph type="body" idx="1"/>
          </p:nvPr>
        </p:nvSpPr>
        <p:spPr>
          <a:xfrm>
            <a:off x="87825" y="702475"/>
            <a:ext cx="3789900" cy="3866400"/>
          </a:xfrm>
          <a:prstGeom prst="rect">
            <a:avLst/>
          </a:prstGeom>
        </p:spPr>
        <p:txBody>
          <a:bodyPr spcFirstLastPara="1" wrap="square" lIns="91425" tIns="91425" rIns="91425" bIns="91425" anchor="t" anchorCtr="0">
            <a:noAutofit/>
          </a:bodyPr>
          <a:lstStyle/>
          <a:p>
            <a:pPr marL="0" lvl="0" indent="0" algn="ctr" rtl="0">
              <a:lnSpc>
                <a:spcPct val="105000"/>
              </a:lnSpc>
              <a:spcBef>
                <a:spcPts val="0"/>
              </a:spcBef>
              <a:spcAft>
                <a:spcPts val="0"/>
              </a:spcAft>
              <a:buNone/>
            </a:pPr>
            <a:r>
              <a:rPr lang="en" sz="1400" dirty="0">
                <a:solidFill>
                  <a:srgbClr val="0C343D"/>
                </a:solidFill>
              </a:rPr>
              <a:t>Tomorrow morning the Earth is at the point in its orbit where it is closest to the Sun.</a:t>
            </a:r>
            <a:endParaRPr sz="1400" dirty="0">
              <a:solidFill>
                <a:srgbClr val="0C343D"/>
              </a:solidFill>
            </a:endParaRPr>
          </a:p>
          <a:p>
            <a:pPr marL="0" lvl="0" indent="0" algn="ctr" rtl="0">
              <a:lnSpc>
                <a:spcPct val="105000"/>
              </a:lnSpc>
              <a:spcBef>
                <a:spcPts val="1200"/>
              </a:spcBef>
              <a:spcAft>
                <a:spcPts val="0"/>
              </a:spcAft>
              <a:buNone/>
            </a:pPr>
            <a:r>
              <a:rPr lang="en" sz="1400" dirty="0">
                <a:solidFill>
                  <a:srgbClr val="0C343D"/>
                </a:solidFill>
              </a:rPr>
              <a:t>While Earth at Perihelion is a natural occurrence that does not result in any evident changes in the Earth’s climate, it is a day to understand the planetary phenomenon and the importance of the Sun. The Sun is a yellow dwarf star that is at the center of our solar system. It has existed for more than </a:t>
            </a:r>
            <a:r>
              <a:rPr lang="en" sz="1400" b="1" dirty="0">
                <a:solidFill>
                  <a:srgbClr val="0C343D"/>
                </a:solidFill>
              </a:rPr>
              <a:t>4.5 billion years </a:t>
            </a:r>
            <a:r>
              <a:rPr lang="en" sz="1400" dirty="0">
                <a:solidFill>
                  <a:srgbClr val="0C343D"/>
                </a:solidFill>
              </a:rPr>
              <a:t>and will continue to exist for about the same length of time. Light from the Sun radiates from its photosphere and reaches the Earth. This is what makes life on Earth possible. </a:t>
            </a:r>
            <a:endParaRPr sz="1400" dirty="0">
              <a:solidFill>
                <a:srgbClr val="0C343D"/>
              </a:solidFill>
            </a:endParaRPr>
          </a:p>
          <a:p>
            <a:pPr marL="0" lvl="0" indent="0" algn="ctr" rtl="0">
              <a:lnSpc>
                <a:spcPct val="105000"/>
              </a:lnSpc>
              <a:spcBef>
                <a:spcPts val="1200"/>
              </a:spcBef>
              <a:spcAft>
                <a:spcPts val="0"/>
              </a:spcAft>
              <a:buNone/>
            </a:pPr>
            <a:r>
              <a:rPr lang="en" sz="1400" b="1" dirty="0">
                <a:solidFill>
                  <a:srgbClr val="0C343D"/>
                </a:solidFill>
              </a:rPr>
              <a:t>What is 4.5 billion?</a:t>
            </a:r>
            <a:endParaRPr sz="1400" b="1" dirty="0">
              <a:solidFill>
                <a:srgbClr val="0C343D"/>
              </a:solidFill>
            </a:endParaRPr>
          </a:p>
          <a:p>
            <a:pPr marL="0" lvl="0" indent="0" algn="ctr" rtl="0">
              <a:lnSpc>
                <a:spcPct val="105000"/>
              </a:lnSpc>
              <a:spcBef>
                <a:spcPts val="1200"/>
              </a:spcBef>
              <a:spcAft>
                <a:spcPts val="1200"/>
              </a:spcAft>
              <a:buNone/>
            </a:pPr>
            <a:r>
              <a:rPr lang="en" sz="1400" b="1" dirty="0">
                <a:solidFill>
                  <a:srgbClr val="0C343D"/>
                </a:solidFill>
              </a:rPr>
              <a:t>What are some factor pair of 4.5 billion?</a:t>
            </a:r>
            <a:endParaRPr sz="1400" b="1" dirty="0">
              <a:solidFill>
                <a:srgbClr val="0C343D"/>
              </a:solidFill>
            </a:endParaRPr>
          </a:p>
        </p:txBody>
      </p:sp>
      <p:pic>
        <p:nvPicPr>
          <p:cNvPr id="63" name="Google Shape;63;p14"/>
          <p:cNvPicPr preferRelativeResize="0"/>
          <p:nvPr/>
        </p:nvPicPr>
        <p:blipFill>
          <a:blip r:embed="rId3">
            <a:alphaModFix/>
          </a:blip>
          <a:stretch>
            <a:fillRect/>
          </a:stretch>
        </p:blipFill>
        <p:spPr>
          <a:xfrm>
            <a:off x="4000500" y="0"/>
            <a:ext cx="5143500" cy="5143500"/>
          </a:xfrm>
          <a:prstGeom prst="rect">
            <a:avLst/>
          </a:prstGeom>
          <a:noFill/>
          <a:ln>
            <a:noFill/>
          </a:ln>
        </p:spPr>
      </p:pic>
      <p:sp>
        <p:nvSpPr>
          <p:cNvPr id="64" name="Google Shape;64;p14"/>
          <p:cNvSpPr txBox="1"/>
          <p:nvPr/>
        </p:nvSpPr>
        <p:spPr>
          <a:xfrm>
            <a:off x="8294914" y="4804800"/>
            <a:ext cx="849086"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solidFill>
                  <a:schemeClr val="lt1"/>
                </a:solidFill>
              </a:rPr>
              <a:t>5.NBT.A2</a:t>
            </a:r>
            <a:endParaRPr sz="1000" dirty="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2">
                                            <p:txEl>
                                              <p:pRg st="0" end="0"/>
                                            </p:txEl>
                                          </p:spTgt>
                                        </p:tgtEl>
                                        <p:attrNameLst>
                                          <p:attrName>style.visibility</p:attrName>
                                        </p:attrNameLst>
                                      </p:cBhvr>
                                      <p:to>
                                        <p:strVal val="visible"/>
                                      </p:to>
                                    </p:set>
                                    <p:animEffect transition="in" filter="fade">
                                      <p:cBhvr>
                                        <p:cTn id="7" dur="1000"/>
                                        <p:tgtEl>
                                          <p:spTgt spid="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2">
                                            <p:txEl>
                                              <p:pRg st="1" end="1"/>
                                            </p:txEl>
                                          </p:spTgt>
                                        </p:tgtEl>
                                        <p:attrNameLst>
                                          <p:attrName>style.visibility</p:attrName>
                                        </p:attrNameLst>
                                      </p:cBhvr>
                                      <p:to>
                                        <p:strVal val="visible"/>
                                      </p:to>
                                    </p:set>
                                    <p:animEffect transition="in" filter="fade">
                                      <p:cBhvr>
                                        <p:cTn id="12" dur="1000"/>
                                        <p:tgtEl>
                                          <p:spTgt spid="6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2">
                                            <p:txEl>
                                              <p:pRg st="2" end="2"/>
                                            </p:txEl>
                                          </p:spTgt>
                                        </p:tgtEl>
                                        <p:attrNameLst>
                                          <p:attrName>style.visibility</p:attrName>
                                        </p:attrNameLst>
                                      </p:cBhvr>
                                      <p:to>
                                        <p:strVal val="visible"/>
                                      </p:to>
                                    </p:set>
                                    <p:animEffect transition="in" filter="fade">
                                      <p:cBhvr>
                                        <p:cTn id="17" dur="1000"/>
                                        <p:tgtEl>
                                          <p:spTgt spid="6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2">
                                            <p:txEl>
                                              <p:pRg st="3" end="3"/>
                                            </p:txEl>
                                          </p:spTgt>
                                        </p:tgtEl>
                                        <p:attrNameLst>
                                          <p:attrName>style.visibility</p:attrName>
                                        </p:attrNameLst>
                                      </p:cBhvr>
                                      <p:to>
                                        <p:strVal val="visible"/>
                                      </p:to>
                                    </p:set>
                                    <p:animEffect transition="in" filter="fade">
                                      <p:cBhvr>
                                        <p:cTn id="22" dur="1000"/>
                                        <p:tgtEl>
                                          <p:spTgt spid="6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311700" y="26150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300" b="1">
                <a:solidFill>
                  <a:srgbClr val="5B0F00"/>
                </a:solidFill>
              </a:rPr>
              <a:t>What is the same? What is different?</a:t>
            </a:r>
            <a:endParaRPr sz="2300" b="1">
              <a:solidFill>
                <a:srgbClr val="5B0F00"/>
              </a:solidFill>
            </a:endParaRPr>
          </a:p>
        </p:txBody>
      </p:sp>
      <p:pic>
        <p:nvPicPr>
          <p:cNvPr id="70" name="Google Shape;70;p15"/>
          <p:cNvPicPr preferRelativeResize="0"/>
          <p:nvPr/>
        </p:nvPicPr>
        <p:blipFill>
          <a:blip r:embed="rId3">
            <a:alphaModFix/>
          </a:blip>
          <a:stretch>
            <a:fillRect/>
          </a:stretch>
        </p:blipFill>
        <p:spPr>
          <a:xfrm>
            <a:off x="1455950" y="981650"/>
            <a:ext cx="5677400" cy="3180200"/>
          </a:xfrm>
          <a:prstGeom prst="rect">
            <a:avLst/>
          </a:prstGeom>
          <a:noFill/>
          <a:ln>
            <a:noFill/>
          </a:ln>
        </p:spPr>
      </p:pic>
      <p:sp>
        <p:nvSpPr>
          <p:cNvPr id="71" name="Google Shape;71;p15"/>
          <p:cNvSpPr txBox="1"/>
          <p:nvPr/>
        </p:nvSpPr>
        <p:spPr>
          <a:xfrm>
            <a:off x="311700" y="4237700"/>
            <a:ext cx="85206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b="1">
                <a:solidFill>
                  <a:srgbClr val="5B0F00"/>
                </a:solidFill>
              </a:rPr>
              <a:t>What can we say about the volume if each cube is 1.5cm³</a:t>
            </a:r>
            <a:endParaRPr sz="2300" b="1">
              <a:solidFill>
                <a:srgbClr val="5B0F00"/>
              </a:solidFill>
            </a:endParaRPr>
          </a:p>
        </p:txBody>
      </p:sp>
      <p:sp>
        <p:nvSpPr>
          <p:cNvPr id="72" name="Google Shape;72;p15"/>
          <p:cNvSpPr txBox="1"/>
          <p:nvPr/>
        </p:nvSpPr>
        <p:spPr>
          <a:xfrm>
            <a:off x="0" y="48387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5.MD.C4</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1000"/>
                                        <p:tgtEl>
                                          <p:spTgt spid="7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6"/>
          <p:cNvSpPr txBox="1">
            <a:spLocks noGrp="1"/>
          </p:cNvSpPr>
          <p:nvPr>
            <p:ph type="body" idx="1"/>
          </p:nvPr>
        </p:nvSpPr>
        <p:spPr>
          <a:xfrm>
            <a:off x="311700" y="3956300"/>
            <a:ext cx="8520600" cy="872100"/>
          </a:xfrm>
          <a:prstGeom prst="rect">
            <a:avLst/>
          </a:prstGeom>
        </p:spPr>
        <p:txBody>
          <a:bodyPr spcFirstLastPara="1" wrap="square" lIns="91425" tIns="91425" rIns="91425" bIns="91425" anchor="t" anchorCtr="0">
            <a:normAutofit/>
          </a:bodyPr>
          <a:lstStyle/>
          <a:p>
            <a:pPr marL="0" lvl="0" indent="0" algn="ctr" rtl="0">
              <a:spcBef>
                <a:spcPts val="0"/>
              </a:spcBef>
              <a:spcAft>
                <a:spcPts val="1200"/>
              </a:spcAft>
              <a:buNone/>
            </a:pPr>
            <a:r>
              <a:rPr lang="en" sz="1900" b="1"/>
              <a:t>Time (hours)</a:t>
            </a:r>
            <a:endParaRPr sz="1900" b="1"/>
          </a:p>
        </p:txBody>
      </p:sp>
      <p:pic>
        <p:nvPicPr>
          <p:cNvPr id="78" name="Google Shape;78;p16"/>
          <p:cNvPicPr preferRelativeResize="0"/>
          <p:nvPr/>
        </p:nvPicPr>
        <p:blipFill>
          <a:blip r:embed="rId3">
            <a:alphaModFix/>
          </a:blip>
          <a:stretch>
            <a:fillRect/>
          </a:stretch>
        </p:blipFill>
        <p:spPr>
          <a:xfrm>
            <a:off x="0" y="585539"/>
            <a:ext cx="9144000" cy="3208421"/>
          </a:xfrm>
          <a:prstGeom prst="rect">
            <a:avLst/>
          </a:prstGeom>
          <a:noFill/>
          <a:ln>
            <a:noFill/>
          </a:ln>
        </p:spPr>
      </p:pic>
      <p:sp>
        <p:nvSpPr>
          <p:cNvPr id="79" name="Google Shape;79;p16"/>
          <p:cNvSpPr/>
          <p:nvPr/>
        </p:nvSpPr>
        <p:spPr>
          <a:xfrm>
            <a:off x="6571650" y="97675"/>
            <a:ext cx="2388300" cy="1329600"/>
          </a:xfrm>
          <a:prstGeom prst="wedgeEllipseCallout">
            <a:avLst>
              <a:gd name="adj1" fmla="val -20833"/>
              <a:gd name="adj2" fmla="val 62500"/>
            </a:avLst>
          </a:prstGeom>
          <a:solidFill>
            <a:srgbClr val="FF99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t>If this line plot could talk, what would it say?</a:t>
            </a:r>
            <a:endParaRPr sz="1700" b="1"/>
          </a:p>
        </p:txBody>
      </p:sp>
      <p:sp>
        <p:nvSpPr>
          <p:cNvPr id="80" name="Google Shape;80;p16"/>
          <p:cNvSpPr/>
          <p:nvPr/>
        </p:nvSpPr>
        <p:spPr>
          <a:xfrm>
            <a:off x="367575" y="3848225"/>
            <a:ext cx="2237400" cy="1048500"/>
          </a:xfrm>
          <a:prstGeom prst="wedgeEllipseCallout">
            <a:avLst>
              <a:gd name="adj1" fmla="val 58740"/>
              <a:gd name="adj2" fmla="val -35567"/>
            </a:avLst>
          </a:prstGeom>
          <a:solidFill>
            <a:srgbClr val="FF99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t>Do you need more information?</a:t>
            </a:r>
            <a:endParaRPr sz="1700" b="1"/>
          </a:p>
        </p:txBody>
      </p:sp>
      <p:sp>
        <p:nvSpPr>
          <p:cNvPr id="81" name="Google Shape;81;p16"/>
          <p:cNvSpPr txBox="1"/>
          <p:nvPr/>
        </p:nvSpPr>
        <p:spPr>
          <a:xfrm>
            <a:off x="8424600" y="48284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5.MD.B2</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1000"/>
                                        <p:tgtEl>
                                          <p:spTgt spid="7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0"/>
                                        </p:tgtEl>
                                        <p:attrNameLst>
                                          <p:attrName>style.visibility</p:attrName>
                                        </p:attrNameLst>
                                      </p:cBhvr>
                                      <p:to>
                                        <p:strVal val="visible"/>
                                      </p:to>
                                    </p:set>
                                    <p:animEffect transition="in" filter="fade">
                                      <p:cBhvr>
                                        <p:cTn id="12" dur="1000"/>
                                        <p:tgtEl>
                                          <p:spTgt spid="8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10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7"/>
          <p:cNvSpPr txBox="1">
            <a:spLocks noGrp="1"/>
          </p:cNvSpPr>
          <p:nvPr>
            <p:ph type="title"/>
          </p:nvPr>
        </p:nvSpPr>
        <p:spPr>
          <a:xfrm>
            <a:off x="-47875" y="4580300"/>
            <a:ext cx="9144000" cy="366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1315">
                <a:solidFill>
                  <a:srgbClr val="1C4587"/>
                </a:solidFill>
                <a:highlight>
                  <a:srgbClr val="FFFFFF"/>
                </a:highlight>
              </a:rPr>
              <a:t>Artist Ricardo Gomez painted this mural on Bartlett Station Drive in Roxbury. Estimate the size of the letters in this mural. If each letter takes 1.5 gallons of paint, how much paint was used?</a:t>
            </a:r>
            <a:endParaRPr sz="2620">
              <a:solidFill>
                <a:srgbClr val="1C4587"/>
              </a:solidFill>
            </a:endParaRPr>
          </a:p>
        </p:txBody>
      </p:sp>
      <p:pic>
        <p:nvPicPr>
          <p:cNvPr id="87" name="Google Shape;87;p17"/>
          <p:cNvPicPr preferRelativeResize="0"/>
          <p:nvPr/>
        </p:nvPicPr>
        <p:blipFill>
          <a:blip r:embed="rId3">
            <a:alphaModFix/>
          </a:blip>
          <a:stretch>
            <a:fillRect/>
          </a:stretch>
        </p:blipFill>
        <p:spPr>
          <a:xfrm>
            <a:off x="498663" y="51074"/>
            <a:ext cx="8146673" cy="4562625"/>
          </a:xfrm>
          <a:prstGeom prst="rect">
            <a:avLst/>
          </a:prstGeom>
          <a:noFill/>
          <a:ln>
            <a:noFill/>
          </a:ln>
        </p:spPr>
      </p:pic>
      <p:sp>
        <p:nvSpPr>
          <p:cNvPr id="88" name="Google Shape;88;p17"/>
          <p:cNvSpPr txBox="1"/>
          <p:nvPr/>
        </p:nvSpPr>
        <p:spPr>
          <a:xfrm>
            <a:off x="7991775" y="4275000"/>
            <a:ext cx="653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5.NF.B4</a:t>
            </a:r>
            <a:endParaRPr sz="1000">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8"/>
          <p:cNvSpPr txBox="1">
            <a:spLocks noGrp="1"/>
          </p:cNvSpPr>
          <p:nvPr>
            <p:ph type="title"/>
          </p:nvPr>
        </p:nvSpPr>
        <p:spPr>
          <a:xfrm>
            <a:off x="54025" y="101925"/>
            <a:ext cx="77214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CC0000"/>
                </a:solidFill>
              </a:rPr>
              <a:t>Happy Harlem Globetrotter’s Day!</a:t>
            </a:r>
            <a:endParaRPr>
              <a:solidFill>
                <a:srgbClr val="CC0000"/>
              </a:solidFill>
            </a:endParaRPr>
          </a:p>
        </p:txBody>
      </p:sp>
      <p:sp>
        <p:nvSpPr>
          <p:cNvPr id="94" name="Google Shape;94;p18"/>
          <p:cNvSpPr txBox="1">
            <a:spLocks noGrp="1"/>
          </p:cNvSpPr>
          <p:nvPr>
            <p:ph type="body" idx="1"/>
          </p:nvPr>
        </p:nvSpPr>
        <p:spPr>
          <a:xfrm>
            <a:off x="7811550" y="746200"/>
            <a:ext cx="1268700" cy="4296900"/>
          </a:xfrm>
          <a:prstGeom prst="rect">
            <a:avLst/>
          </a:prstGeom>
        </p:spPr>
        <p:txBody>
          <a:bodyPr spcFirstLastPara="1" wrap="square" lIns="91425" tIns="91425" rIns="91425" bIns="91425" anchor="t" anchorCtr="0">
            <a:normAutofit fontScale="77500" lnSpcReduction="20000"/>
          </a:bodyPr>
          <a:lstStyle/>
          <a:p>
            <a:pPr marL="0" lvl="0" indent="0" algn="ctr" rtl="0">
              <a:spcBef>
                <a:spcPts val="0"/>
              </a:spcBef>
              <a:spcAft>
                <a:spcPts val="0"/>
              </a:spcAft>
              <a:buNone/>
            </a:pPr>
            <a:r>
              <a:rPr lang="en">
                <a:solidFill>
                  <a:srgbClr val="0000FF"/>
                </a:solidFill>
              </a:rPr>
              <a:t>The Harlem Globetrotters have been entertaining us for close to 100 years! </a:t>
            </a:r>
            <a:endParaRPr>
              <a:solidFill>
                <a:srgbClr val="0000FF"/>
              </a:solidFill>
            </a:endParaRPr>
          </a:p>
          <a:p>
            <a:pPr marL="0" lvl="0" indent="0" algn="ctr" rtl="0">
              <a:spcBef>
                <a:spcPts val="1200"/>
              </a:spcBef>
              <a:spcAft>
                <a:spcPts val="0"/>
              </a:spcAft>
              <a:buNone/>
            </a:pPr>
            <a:r>
              <a:rPr lang="en">
                <a:solidFill>
                  <a:srgbClr val="0000FF"/>
                </a:solidFill>
              </a:rPr>
              <a:t>There have been </a:t>
            </a:r>
            <a:r>
              <a:rPr lang="en" b="1">
                <a:solidFill>
                  <a:srgbClr val="0000FF"/>
                </a:solidFill>
              </a:rPr>
              <a:t>750</a:t>
            </a:r>
            <a:r>
              <a:rPr lang="en">
                <a:solidFill>
                  <a:srgbClr val="0000FF"/>
                </a:solidFill>
              </a:rPr>
              <a:t> Harlem Globetrotters!</a:t>
            </a:r>
            <a:endParaRPr>
              <a:solidFill>
                <a:srgbClr val="0000FF"/>
              </a:solidFill>
            </a:endParaRPr>
          </a:p>
          <a:p>
            <a:pPr marL="0" lvl="0" indent="0" algn="ctr" rtl="0">
              <a:spcBef>
                <a:spcPts val="1200"/>
              </a:spcBef>
              <a:spcAft>
                <a:spcPts val="0"/>
              </a:spcAft>
              <a:buNone/>
            </a:pPr>
            <a:r>
              <a:rPr lang="en">
                <a:solidFill>
                  <a:srgbClr val="0000FF"/>
                </a:solidFill>
              </a:rPr>
              <a:t>What are some factor pairs of </a:t>
            </a:r>
            <a:r>
              <a:rPr lang="en" b="1">
                <a:solidFill>
                  <a:srgbClr val="0000FF"/>
                </a:solidFill>
              </a:rPr>
              <a:t>750</a:t>
            </a:r>
            <a:r>
              <a:rPr lang="en">
                <a:solidFill>
                  <a:srgbClr val="0000FF"/>
                </a:solidFill>
              </a:rPr>
              <a:t>?</a:t>
            </a:r>
            <a:endParaRPr>
              <a:solidFill>
                <a:srgbClr val="0000FF"/>
              </a:solidFill>
            </a:endParaRPr>
          </a:p>
          <a:p>
            <a:pPr marL="0" lvl="0" indent="0" algn="ctr" rtl="0">
              <a:spcBef>
                <a:spcPts val="1200"/>
              </a:spcBef>
              <a:spcAft>
                <a:spcPts val="1200"/>
              </a:spcAft>
              <a:buNone/>
            </a:pPr>
            <a:r>
              <a:rPr lang="en">
                <a:solidFill>
                  <a:srgbClr val="0000FF"/>
                </a:solidFill>
              </a:rPr>
              <a:t>How do we know we have them all?</a:t>
            </a:r>
            <a:endParaRPr>
              <a:solidFill>
                <a:srgbClr val="0000FF"/>
              </a:solidFill>
            </a:endParaRPr>
          </a:p>
        </p:txBody>
      </p:sp>
      <p:pic>
        <p:nvPicPr>
          <p:cNvPr id="95" name="Google Shape;95;p18"/>
          <p:cNvPicPr preferRelativeResize="0"/>
          <p:nvPr/>
        </p:nvPicPr>
        <p:blipFill>
          <a:blip r:embed="rId3">
            <a:alphaModFix/>
          </a:blip>
          <a:stretch>
            <a:fillRect/>
          </a:stretch>
        </p:blipFill>
        <p:spPr>
          <a:xfrm>
            <a:off x="54025" y="746200"/>
            <a:ext cx="7721323" cy="4343250"/>
          </a:xfrm>
          <a:prstGeom prst="rect">
            <a:avLst/>
          </a:prstGeom>
          <a:noFill/>
          <a:ln>
            <a:noFill/>
          </a:ln>
        </p:spPr>
      </p:pic>
      <p:sp>
        <p:nvSpPr>
          <p:cNvPr id="96" name="Google Shape;96;p18"/>
          <p:cNvSpPr txBox="1"/>
          <p:nvPr/>
        </p:nvSpPr>
        <p:spPr>
          <a:xfrm>
            <a:off x="0" y="48048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5.NBT.B5</a:t>
            </a:r>
            <a:endParaRPr sz="100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4">
                                            <p:txEl>
                                              <p:pRg st="0" end="0"/>
                                            </p:txEl>
                                          </p:spTgt>
                                        </p:tgtEl>
                                        <p:attrNameLst>
                                          <p:attrName>style.visibility</p:attrName>
                                        </p:attrNameLst>
                                      </p:cBhvr>
                                      <p:to>
                                        <p:strVal val="visible"/>
                                      </p:to>
                                    </p:set>
                                    <p:animEffect transition="in" filter="fade">
                                      <p:cBhvr>
                                        <p:cTn id="7" dur="1000"/>
                                        <p:tgtEl>
                                          <p:spTgt spid="9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4">
                                            <p:txEl>
                                              <p:pRg st="1" end="1"/>
                                            </p:txEl>
                                          </p:spTgt>
                                        </p:tgtEl>
                                        <p:attrNameLst>
                                          <p:attrName>style.visibility</p:attrName>
                                        </p:attrNameLst>
                                      </p:cBhvr>
                                      <p:to>
                                        <p:strVal val="visible"/>
                                      </p:to>
                                    </p:set>
                                    <p:animEffect transition="in" filter="fade">
                                      <p:cBhvr>
                                        <p:cTn id="12" dur="1000"/>
                                        <p:tgtEl>
                                          <p:spTgt spid="9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4">
                                            <p:txEl>
                                              <p:pRg st="2" end="2"/>
                                            </p:txEl>
                                          </p:spTgt>
                                        </p:tgtEl>
                                        <p:attrNameLst>
                                          <p:attrName>style.visibility</p:attrName>
                                        </p:attrNameLst>
                                      </p:cBhvr>
                                      <p:to>
                                        <p:strVal val="visible"/>
                                      </p:to>
                                    </p:set>
                                    <p:animEffect transition="in" filter="fade">
                                      <p:cBhvr>
                                        <p:cTn id="17" dur="1000"/>
                                        <p:tgtEl>
                                          <p:spTgt spid="9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4">
                                            <p:txEl>
                                              <p:pRg st="3" end="3"/>
                                            </p:txEl>
                                          </p:spTgt>
                                        </p:tgtEl>
                                        <p:attrNameLst>
                                          <p:attrName>style.visibility</p:attrName>
                                        </p:attrNameLst>
                                      </p:cBhvr>
                                      <p:to>
                                        <p:strVal val="visible"/>
                                      </p:to>
                                    </p:set>
                                    <p:animEffect transition="in" filter="fade">
                                      <p:cBhvr>
                                        <p:cTn id="22" dur="1000"/>
                                        <p:tgtEl>
                                          <p:spTgt spid="9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101" name="Google Shape;101;p19"/>
          <p:cNvPicPr preferRelativeResize="0"/>
          <p:nvPr/>
        </p:nvPicPr>
        <p:blipFill>
          <a:blip r:embed="rId3">
            <a:alphaModFix/>
          </a:blip>
          <a:stretch>
            <a:fillRect/>
          </a:stretch>
        </p:blipFill>
        <p:spPr>
          <a:xfrm>
            <a:off x="736050" y="135850"/>
            <a:ext cx="8329199" cy="4871801"/>
          </a:xfrm>
          <a:prstGeom prst="rect">
            <a:avLst/>
          </a:prstGeom>
          <a:noFill/>
          <a:ln>
            <a:noFill/>
          </a:ln>
        </p:spPr>
      </p:pic>
      <p:sp>
        <p:nvSpPr>
          <p:cNvPr id="102" name="Google Shape;102;p19"/>
          <p:cNvSpPr txBox="1"/>
          <p:nvPr/>
        </p:nvSpPr>
        <p:spPr>
          <a:xfrm rot="-5400000">
            <a:off x="-2146950" y="2319750"/>
            <a:ext cx="4971000" cy="504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200"/>
              </a:spcAft>
              <a:buNone/>
            </a:pPr>
            <a:r>
              <a:rPr lang="en" sz="2300" b="1">
                <a:solidFill>
                  <a:srgbClr val="741B47"/>
                </a:solidFill>
              </a:rPr>
              <a:t>Which one does not belong?</a:t>
            </a:r>
            <a:endParaRPr sz="2300" b="1">
              <a:solidFill>
                <a:srgbClr val="741B47"/>
              </a:solidFill>
            </a:endParaRPr>
          </a:p>
        </p:txBody>
      </p:sp>
      <p:sp>
        <p:nvSpPr>
          <p:cNvPr id="103" name="Google Shape;103;p19"/>
          <p:cNvSpPr txBox="1"/>
          <p:nvPr/>
        </p:nvSpPr>
        <p:spPr>
          <a:xfrm>
            <a:off x="-21151" y="4861000"/>
            <a:ext cx="860905"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t>5.NBT.A2</a:t>
            </a:r>
            <a:endParaRPr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0"/>
          <p:cNvSpPr txBox="1">
            <a:spLocks noGrp="1"/>
          </p:cNvSpPr>
          <p:nvPr>
            <p:ph type="title"/>
          </p:nvPr>
        </p:nvSpPr>
        <p:spPr>
          <a:xfrm>
            <a:off x="289550" y="0"/>
            <a:ext cx="6344700" cy="880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520" b="1">
                <a:solidFill>
                  <a:srgbClr val="FF9900"/>
                </a:solidFill>
              </a:rPr>
              <a:t>Happy Korean American Day!</a:t>
            </a:r>
            <a:endParaRPr sz="2520" b="1">
              <a:solidFill>
                <a:srgbClr val="FF9900"/>
              </a:solidFill>
            </a:endParaRPr>
          </a:p>
        </p:txBody>
      </p:sp>
      <p:sp>
        <p:nvSpPr>
          <p:cNvPr id="109" name="Google Shape;109;p20"/>
          <p:cNvSpPr txBox="1">
            <a:spLocks noGrp="1"/>
          </p:cNvSpPr>
          <p:nvPr>
            <p:ph type="body" idx="1"/>
          </p:nvPr>
        </p:nvSpPr>
        <p:spPr>
          <a:xfrm>
            <a:off x="6750075" y="684975"/>
            <a:ext cx="2204100" cy="4246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41" b="1">
                <a:solidFill>
                  <a:srgbClr val="FF9900"/>
                </a:solidFill>
                <a:highlight>
                  <a:srgbClr val="FFFFFF"/>
                </a:highlight>
              </a:rPr>
              <a:t>Gyeongbokgung Palace was built in </a:t>
            </a:r>
            <a:r>
              <a:rPr lang="en" sz="1741" b="1">
                <a:solidFill>
                  <a:srgbClr val="FF9900"/>
                </a:solidFill>
              </a:rPr>
              <a:t>1395</a:t>
            </a:r>
            <a:r>
              <a:rPr lang="en" sz="1741" b="1">
                <a:solidFill>
                  <a:srgbClr val="FF9900"/>
                </a:solidFill>
                <a:highlight>
                  <a:srgbClr val="FFFFFF"/>
                </a:highlight>
              </a:rPr>
              <a:t>, during the fourth year of King Taejo's reign.</a:t>
            </a:r>
            <a:br>
              <a:rPr lang="en" sz="1741" b="1">
                <a:solidFill>
                  <a:srgbClr val="FF9900"/>
                </a:solidFill>
                <a:highlight>
                  <a:srgbClr val="FFFFFF"/>
                </a:highlight>
              </a:rPr>
            </a:br>
            <a:r>
              <a:rPr lang="en" sz="1741" b="1">
                <a:solidFill>
                  <a:srgbClr val="FF9900"/>
                </a:solidFill>
                <a:highlight>
                  <a:srgbClr val="FFFFFF"/>
                </a:highlight>
              </a:rPr>
              <a:t>How long ago was that?</a:t>
            </a:r>
            <a:endParaRPr sz="1741" b="1">
              <a:solidFill>
                <a:srgbClr val="FF9900"/>
              </a:solidFill>
              <a:highlight>
                <a:srgbClr val="FFFFFF"/>
              </a:highlight>
            </a:endParaRPr>
          </a:p>
          <a:p>
            <a:pPr marL="0" lvl="0" indent="0" algn="ctr" rtl="0">
              <a:spcBef>
                <a:spcPts val="1200"/>
              </a:spcBef>
              <a:spcAft>
                <a:spcPts val="0"/>
              </a:spcAft>
              <a:buNone/>
            </a:pPr>
            <a:br>
              <a:rPr lang="en" sz="1741" b="1">
                <a:solidFill>
                  <a:srgbClr val="FF9900"/>
                </a:solidFill>
                <a:highlight>
                  <a:srgbClr val="FFFFFF"/>
                </a:highlight>
              </a:rPr>
            </a:br>
            <a:r>
              <a:rPr lang="en" sz="1741" b="1">
                <a:solidFill>
                  <a:srgbClr val="FF9900"/>
                </a:solidFill>
                <a:highlight>
                  <a:srgbClr val="FFFFFF"/>
                </a:highlight>
              </a:rPr>
              <a:t>What mental math strategies can we use to solve this?</a:t>
            </a:r>
            <a:endParaRPr sz="1741" b="1">
              <a:solidFill>
                <a:srgbClr val="FF9900"/>
              </a:solidFill>
              <a:highlight>
                <a:srgbClr val="FFFFFF"/>
              </a:highlight>
            </a:endParaRPr>
          </a:p>
          <a:p>
            <a:pPr marL="0" lvl="0" indent="0" algn="l" rtl="0">
              <a:spcBef>
                <a:spcPts val="1200"/>
              </a:spcBef>
              <a:spcAft>
                <a:spcPts val="1200"/>
              </a:spcAft>
              <a:buNone/>
            </a:pPr>
            <a:endParaRPr/>
          </a:p>
        </p:txBody>
      </p:sp>
      <p:pic>
        <p:nvPicPr>
          <p:cNvPr id="110" name="Google Shape;110;p20"/>
          <p:cNvPicPr preferRelativeResize="0"/>
          <p:nvPr/>
        </p:nvPicPr>
        <p:blipFill>
          <a:blip r:embed="rId3">
            <a:alphaModFix/>
          </a:blip>
          <a:stretch>
            <a:fillRect/>
          </a:stretch>
        </p:blipFill>
        <p:spPr>
          <a:xfrm>
            <a:off x="112100" y="585350"/>
            <a:ext cx="6522176" cy="4346425"/>
          </a:xfrm>
          <a:prstGeom prst="rect">
            <a:avLst/>
          </a:prstGeom>
          <a:noFill/>
          <a:ln>
            <a:noFill/>
          </a:ln>
        </p:spPr>
      </p:pic>
      <p:sp>
        <p:nvSpPr>
          <p:cNvPr id="111" name="Google Shape;111;p20"/>
          <p:cNvSpPr txBox="1"/>
          <p:nvPr/>
        </p:nvSpPr>
        <p:spPr>
          <a:xfrm>
            <a:off x="8363700" y="4804800"/>
            <a:ext cx="78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5.NBT.B7</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9">
                                            <p:txEl>
                                              <p:pRg st="0" end="0"/>
                                            </p:txEl>
                                          </p:spTgt>
                                        </p:tgtEl>
                                        <p:attrNameLst>
                                          <p:attrName>style.visibility</p:attrName>
                                        </p:attrNameLst>
                                      </p:cBhvr>
                                      <p:to>
                                        <p:strVal val="visible"/>
                                      </p:to>
                                    </p:set>
                                    <p:animEffect transition="in" filter="fade">
                                      <p:cBhvr>
                                        <p:cTn id="7" dur="1000"/>
                                        <p:tgtEl>
                                          <p:spTgt spid="10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9">
                                            <p:txEl>
                                              <p:pRg st="1" end="1"/>
                                            </p:txEl>
                                          </p:spTgt>
                                        </p:tgtEl>
                                        <p:attrNameLst>
                                          <p:attrName>style.visibility</p:attrName>
                                        </p:attrNameLst>
                                      </p:cBhvr>
                                      <p:to>
                                        <p:strVal val="visible"/>
                                      </p:to>
                                    </p:set>
                                    <p:animEffect transition="in" filter="fade">
                                      <p:cBhvr>
                                        <p:cTn id="12" dur="1000"/>
                                        <p:tgtEl>
                                          <p:spTgt spid="10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9">
                                            <p:txEl>
                                              <p:pRg st="2" end="2"/>
                                            </p:txEl>
                                          </p:spTgt>
                                        </p:tgtEl>
                                        <p:attrNameLst>
                                          <p:attrName>style.visibility</p:attrName>
                                        </p:attrNameLst>
                                      </p:cBhvr>
                                      <p:to>
                                        <p:strVal val="visible"/>
                                      </p:to>
                                    </p:set>
                                    <p:animEffect transition="in" filter="fade">
                                      <p:cBhvr>
                                        <p:cTn id="17" dur="1000"/>
                                        <p:tgtEl>
                                          <p:spTgt spid="10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1"/>
          <p:cNvSpPr txBox="1">
            <a:spLocks noGrp="1"/>
          </p:cNvSpPr>
          <p:nvPr>
            <p:ph type="title"/>
          </p:nvPr>
        </p:nvSpPr>
        <p:spPr>
          <a:xfrm>
            <a:off x="143563" y="64150"/>
            <a:ext cx="7157400" cy="335100"/>
          </a:xfrm>
          <a:prstGeom prst="rect">
            <a:avLst/>
          </a:prstGeom>
        </p:spPr>
        <p:txBody>
          <a:bodyPr spcFirstLastPara="1" wrap="square" lIns="91425" tIns="91425" rIns="91425" bIns="91425" anchor="t" anchorCtr="0">
            <a:noAutofit/>
          </a:bodyPr>
          <a:lstStyle/>
          <a:p>
            <a:pPr marL="0" lvl="0" indent="0" algn="l" rtl="0">
              <a:lnSpc>
                <a:spcPct val="120000"/>
              </a:lnSpc>
              <a:spcBef>
                <a:spcPts val="0"/>
              </a:spcBef>
              <a:spcAft>
                <a:spcPts val="400"/>
              </a:spcAft>
              <a:buSzPts val="990"/>
              <a:buNone/>
            </a:pPr>
            <a:r>
              <a:rPr lang="en" sz="1900" b="1">
                <a:solidFill>
                  <a:srgbClr val="274E13"/>
                </a:solidFill>
                <a:highlight>
                  <a:srgbClr val="FFFFFF"/>
                </a:highlight>
                <a:latin typeface="Open Sans"/>
                <a:ea typeface="Open Sans"/>
                <a:cs typeface="Open Sans"/>
                <a:sym typeface="Open Sans"/>
              </a:rPr>
              <a:t>The Giant Buddha in Leshan, China</a:t>
            </a:r>
            <a:endParaRPr sz="1900" b="1">
              <a:solidFill>
                <a:srgbClr val="274E13"/>
              </a:solidFill>
            </a:endParaRPr>
          </a:p>
        </p:txBody>
      </p:sp>
      <p:sp>
        <p:nvSpPr>
          <p:cNvPr id="117" name="Google Shape;117;p21"/>
          <p:cNvSpPr txBox="1">
            <a:spLocks noGrp="1"/>
          </p:cNvSpPr>
          <p:nvPr>
            <p:ph type="body" idx="1"/>
          </p:nvPr>
        </p:nvSpPr>
        <p:spPr>
          <a:xfrm>
            <a:off x="7253025" y="517975"/>
            <a:ext cx="1891200" cy="4050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200" b="1">
                <a:solidFill>
                  <a:srgbClr val="274E13"/>
                </a:solidFill>
                <a:highlight>
                  <a:srgbClr val="FFFFFF"/>
                </a:highlight>
                <a:latin typeface="Open Sans"/>
                <a:ea typeface="Open Sans"/>
                <a:cs typeface="Open Sans"/>
                <a:sym typeface="Open Sans"/>
              </a:rPr>
              <a:t>Towering at 71 metres and constructed 1300 years ago, the Leshan Giant Buddha is one of China’s most remarkable monuments. It’s carved from a copper-red coloured cliff that dominates the confluence of the Min and Dadu rivers in Sichuan.</a:t>
            </a:r>
            <a:endParaRPr sz="1200" b="1">
              <a:solidFill>
                <a:srgbClr val="274E13"/>
              </a:solidFill>
              <a:highlight>
                <a:srgbClr val="FFFFFF"/>
              </a:highlight>
              <a:latin typeface="Open Sans"/>
              <a:ea typeface="Open Sans"/>
              <a:cs typeface="Open Sans"/>
              <a:sym typeface="Open Sans"/>
            </a:endParaRPr>
          </a:p>
          <a:p>
            <a:pPr marL="0" lvl="0" indent="0" algn="ctr" rtl="0">
              <a:spcBef>
                <a:spcPts val="1200"/>
              </a:spcBef>
              <a:spcAft>
                <a:spcPts val="0"/>
              </a:spcAft>
              <a:buNone/>
            </a:pPr>
            <a:r>
              <a:rPr lang="en" sz="1200" b="1">
                <a:solidFill>
                  <a:srgbClr val="274E13"/>
                </a:solidFill>
                <a:highlight>
                  <a:srgbClr val="FFFFFF"/>
                </a:highlight>
                <a:latin typeface="Open Sans"/>
                <a:ea typeface="Open Sans"/>
                <a:cs typeface="Open Sans"/>
                <a:sym typeface="Open Sans"/>
              </a:rPr>
              <a:t>Write an expression that equals 1300 using an exponent!</a:t>
            </a:r>
            <a:endParaRPr sz="1200" b="1">
              <a:solidFill>
                <a:srgbClr val="274E13"/>
              </a:solidFill>
              <a:highlight>
                <a:srgbClr val="FFFFFF"/>
              </a:highlight>
              <a:latin typeface="Open Sans"/>
              <a:ea typeface="Open Sans"/>
              <a:cs typeface="Open Sans"/>
              <a:sym typeface="Open Sans"/>
            </a:endParaRPr>
          </a:p>
          <a:p>
            <a:pPr marL="0" lvl="0" indent="0" algn="ctr" rtl="0">
              <a:spcBef>
                <a:spcPts val="1200"/>
              </a:spcBef>
              <a:spcAft>
                <a:spcPts val="1200"/>
              </a:spcAft>
              <a:buNone/>
            </a:pPr>
            <a:r>
              <a:rPr lang="en" sz="1200" b="1">
                <a:solidFill>
                  <a:srgbClr val="274E13"/>
                </a:solidFill>
                <a:highlight>
                  <a:srgbClr val="FFFFFF"/>
                </a:highlight>
                <a:latin typeface="Open Sans"/>
                <a:ea typeface="Open Sans"/>
                <a:cs typeface="Open Sans"/>
                <a:sym typeface="Open Sans"/>
              </a:rPr>
              <a:t>Let’s see how many different expressions we can create!</a:t>
            </a:r>
            <a:endParaRPr sz="1200" b="1">
              <a:solidFill>
                <a:srgbClr val="274E13"/>
              </a:solidFill>
              <a:highlight>
                <a:srgbClr val="FFFFFF"/>
              </a:highlight>
              <a:latin typeface="Open Sans"/>
              <a:ea typeface="Open Sans"/>
              <a:cs typeface="Open Sans"/>
              <a:sym typeface="Open Sans"/>
            </a:endParaRPr>
          </a:p>
        </p:txBody>
      </p:sp>
      <p:pic>
        <p:nvPicPr>
          <p:cNvPr id="118" name="Google Shape;118;p21"/>
          <p:cNvPicPr preferRelativeResize="0"/>
          <p:nvPr/>
        </p:nvPicPr>
        <p:blipFill>
          <a:blip r:embed="rId3">
            <a:alphaModFix/>
          </a:blip>
          <a:stretch>
            <a:fillRect/>
          </a:stretch>
        </p:blipFill>
        <p:spPr>
          <a:xfrm>
            <a:off x="143625" y="517975"/>
            <a:ext cx="7053550" cy="4593600"/>
          </a:xfrm>
          <a:prstGeom prst="rect">
            <a:avLst/>
          </a:prstGeom>
          <a:noFill/>
          <a:ln>
            <a:noFill/>
          </a:ln>
        </p:spPr>
      </p:pic>
      <p:pic>
        <p:nvPicPr>
          <p:cNvPr id="119" name="Google Shape;119;p21"/>
          <p:cNvPicPr preferRelativeResize="0"/>
          <p:nvPr/>
        </p:nvPicPr>
        <p:blipFill>
          <a:blip r:embed="rId4">
            <a:alphaModFix/>
          </a:blip>
          <a:stretch>
            <a:fillRect/>
          </a:stretch>
        </p:blipFill>
        <p:spPr>
          <a:xfrm>
            <a:off x="6827300" y="4903925"/>
            <a:ext cx="369875" cy="207650"/>
          </a:xfrm>
          <a:prstGeom prst="rect">
            <a:avLst/>
          </a:prstGeom>
          <a:noFill/>
          <a:ln>
            <a:noFill/>
          </a:ln>
        </p:spPr>
      </p:pic>
      <p:sp>
        <p:nvSpPr>
          <p:cNvPr id="120" name="Google Shape;120;p21"/>
          <p:cNvSpPr txBox="1"/>
          <p:nvPr/>
        </p:nvSpPr>
        <p:spPr>
          <a:xfrm>
            <a:off x="143625" y="4772875"/>
            <a:ext cx="910734"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solidFill>
                  <a:schemeClr val="lt1"/>
                </a:solidFill>
              </a:rPr>
              <a:t>5.NBT.A2</a:t>
            </a:r>
            <a:endParaRPr sz="1000" dirty="0">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2"/>
          <p:cNvSpPr txBox="1">
            <a:spLocks noGrp="1"/>
          </p:cNvSpPr>
          <p:nvPr>
            <p:ph type="title"/>
          </p:nvPr>
        </p:nvSpPr>
        <p:spPr>
          <a:xfrm>
            <a:off x="136975" y="133675"/>
            <a:ext cx="4097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920" b="1">
                <a:solidFill>
                  <a:srgbClr val="5B0F00"/>
                </a:solidFill>
              </a:rPr>
              <a:t>Happy National </a:t>
            </a:r>
            <a:endParaRPr sz="2920" b="1">
              <a:solidFill>
                <a:srgbClr val="5B0F00"/>
              </a:solidFill>
            </a:endParaRPr>
          </a:p>
          <a:p>
            <a:pPr marL="0" lvl="0" indent="0" algn="ctr" rtl="0">
              <a:spcBef>
                <a:spcPts val="0"/>
              </a:spcBef>
              <a:spcAft>
                <a:spcPts val="0"/>
              </a:spcAft>
              <a:buSzPts val="990"/>
              <a:buNone/>
            </a:pPr>
            <a:r>
              <a:rPr lang="en" sz="2920" b="1">
                <a:solidFill>
                  <a:srgbClr val="5B0F00"/>
                </a:solidFill>
              </a:rPr>
              <a:t>Bagel Day!</a:t>
            </a:r>
            <a:endParaRPr sz="2920" b="1">
              <a:solidFill>
                <a:srgbClr val="5B0F00"/>
              </a:solidFill>
            </a:endParaRPr>
          </a:p>
        </p:txBody>
      </p:sp>
      <p:sp>
        <p:nvSpPr>
          <p:cNvPr id="126" name="Google Shape;126;p22"/>
          <p:cNvSpPr txBox="1">
            <a:spLocks noGrp="1"/>
          </p:cNvSpPr>
          <p:nvPr>
            <p:ph type="body" idx="1"/>
          </p:nvPr>
        </p:nvSpPr>
        <p:spPr>
          <a:xfrm>
            <a:off x="336275" y="1369950"/>
            <a:ext cx="3898200" cy="346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300">
                <a:solidFill>
                  <a:srgbClr val="5B0F00"/>
                </a:solidFill>
              </a:rPr>
              <a:t>Brick Street Bagels, a Boston Pop-up, bakes about 975 bagels each weekend.</a:t>
            </a:r>
            <a:endParaRPr sz="2300">
              <a:solidFill>
                <a:srgbClr val="5B0F00"/>
              </a:solidFill>
            </a:endParaRPr>
          </a:p>
          <a:p>
            <a:pPr marL="0" lvl="0" indent="0" algn="ctr" rtl="0">
              <a:spcBef>
                <a:spcPts val="1200"/>
              </a:spcBef>
              <a:spcAft>
                <a:spcPts val="0"/>
              </a:spcAft>
              <a:buNone/>
            </a:pPr>
            <a:r>
              <a:rPr lang="en" sz="2300" i="1">
                <a:solidFill>
                  <a:srgbClr val="5B0F00"/>
                </a:solidFill>
              </a:rPr>
              <a:t>About </a:t>
            </a:r>
            <a:r>
              <a:rPr lang="en" sz="2300">
                <a:solidFill>
                  <a:srgbClr val="5B0F00"/>
                </a:solidFill>
              </a:rPr>
              <a:t>how many bagels is that each month?</a:t>
            </a:r>
            <a:endParaRPr sz="2300">
              <a:solidFill>
                <a:srgbClr val="5B0F00"/>
              </a:solidFill>
            </a:endParaRPr>
          </a:p>
          <a:p>
            <a:pPr marL="0" lvl="0" indent="0" algn="ctr" rtl="0">
              <a:spcBef>
                <a:spcPts val="1200"/>
              </a:spcBef>
              <a:spcAft>
                <a:spcPts val="0"/>
              </a:spcAft>
              <a:buNone/>
            </a:pPr>
            <a:r>
              <a:rPr lang="en" sz="2300">
                <a:solidFill>
                  <a:srgbClr val="5B0F00"/>
                </a:solidFill>
              </a:rPr>
              <a:t>Estimate, then solve!</a:t>
            </a:r>
            <a:endParaRPr sz="2300">
              <a:solidFill>
                <a:srgbClr val="5B0F00"/>
              </a:solidFill>
            </a:endParaRPr>
          </a:p>
          <a:p>
            <a:pPr marL="0" lvl="0" indent="0" algn="ctr" rtl="0">
              <a:spcBef>
                <a:spcPts val="1200"/>
              </a:spcBef>
              <a:spcAft>
                <a:spcPts val="1200"/>
              </a:spcAft>
              <a:buNone/>
            </a:pPr>
            <a:r>
              <a:rPr lang="en" sz="2300">
                <a:solidFill>
                  <a:srgbClr val="5B0F00"/>
                </a:solidFill>
              </a:rPr>
              <a:t>Share your strategies!</a:t>
            </a:r>
            <a:endParaRPr sz="2300">
              <a:solidFill>
                <a:srgbClr val="5B0F00"/>
              </a:solidFill>
            </a:endParaRPr>
          </a:p>
        </p:txBody>
      </p:sp>
      <p:pic>
        <p:nvPicPr>
          <p:cNvPr id="127" name="Google Shape;127;p22"/>
          <p:cNvPicPr preferRelativeResize="0"/>
          <p:nvPr/>
        </p:nvPicPr>
        <p:blipFill>
          <a:blip r:embed="rId3">
            <a:alphaModFix/>
          </a:blip>
          <a:stretch>
            <a:fillRect/>
          </a:stretch>
        </p:blipFill>
        <p:spPr>
          <a:xfrm>
            <a:off x="4520800" y="0"/>
            <a:ext cx="4623201" cy="5143501"/>
          </a:xfrm>
          <a:prstGeom prst="rect">
            <a:avLst/>
          </a:prstGeom>
          <a:noFill/>
          <a:ln>
            <a:noFill/>
          </a:ln>
        </p:spPr>
      </p:pic>
      <p:sp>
        <p:nvSpPr>
          <p:cNvPr id="128" name="Google Shape;128;p22"/>
          <p:cNvSpPr txBox="1"/>
          <p:nvPr/>
        </p:nvSpPr>
        <p:spPr>
          <a:xfrm>
            <a:off x="0" y="4804800"/>
            <a:ext cx="78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5.NBT.B7</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6">
                                            <p:txEl>
                                              <p:pRg st="0" end="0"/>
                                            </p:txEl>
                                          </p:spTgt>
                                        </p:tgtEl>
                                        <p:attrNameLst>
                                          <p:attrName>style.visibility</p:attrName>
                                        </p:attrNameLst>
                                      </p:cBhvr>
                                      <p:to>
                                        <p:strVal val="visible"/>
                                      </p:to>
                                    </p:set>
                                    <p:animEffect transition="in" filter="fade">
                                      <p:cBhvr>
                                        <p:cTn id="7" dur="1000"/>
                                        <p:tgtEl>
                                          <p:spTgt spid="1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6">
                                            <p:txEl>
                                              <p:pRg st="1" end="1"/>
                                            </p:txEl>
                                          </p:spTgt>
                                        </p:tgtEl>
                                        <p:attrNameLst>
                                          <p:attrName>style.visibility</p:attrName>
                                        </p:attrNameLst>
                                      </p:cBhvr>
                                      <p:to>
                                        <p:strVal val="visible"/>
                                      </p:to>
                                    </p:set>
                                    <p:animEffect transition="in" filter="fade">
                                      <p:cBhvr>
                                        <p:cTn id="12" dur="1000"/>
                                        <p:tgtEl>
                                          <p:spTgt spid="1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6">
                                            <p:txEl>
                                              <p:pRg st="2" end="2"/>
                                            </p:txEl>
                                          </p:spTgt>
                                        </p:tgtEl>
                                        <p:attrNameLst>
                                          <p:attrName>style.visibility</p:attrName>
                                        </p:attrNameLst>
                                      </p:cBhvr>
                                      <p:to>
                                        <p:strVal val="visible"/>
                                      </p:to>
                                    </p:set>
                                    <p:animEffect transition="in" filter="fade">
                                      <p:cBhvr>
                                        <p:cTn id="17" dur="1000"/>
                                        <p:tgtEl>
                                          <p:spTgt spid="12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6">
                                            <p:txEl>
                                              <p:pRg st="3" end="3"/>
                                            </p:txEl>
                                          </p:spTgt>
                                        </p:tgtEl>
                                        <p:attrNameLst>
                                          <p:attrName>style.visibility</p:attrName>
                                        </p:attrNameLst>
                                      </p:cBhvr>
                                      <p:to>
                                        <p:strVal val="visible"/>
                                      </p:to>
                                    </p:set>
                                    <p:animEffect transition="in" filter="fade">
                                      <p:cBhvr>
                                        <p:cTn id="22" dur="1000"/>
                                        <p:tgtEl>
                                          <p:spTgt spid="12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3"/>
          <p:cNvSpPr txBox="1">
            <a:spLocks noGrp="1"/>
          </p:cNvSpPr>
          <p:nvPr>
            <p:ph type="title"/>
          </p:nvPr>
        </p:nvSpPr>
        <p:spPr>
          <a:xfrm>
            <a:off x="99625" y="37775"/>
            <a:ext cx="2256600" cy="979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320" b="1">
                <a:solidFill>
                  <a:srgbClr val="073763"/>
                </a:solidFill>
              </a:rPr>
              <a:t>Happy National Boston Day!</a:t>
            </a:r>
            <a:r>
              <a:rPr lang="en" sz="1920" b="1"/>
              <a:t> </a:t>
            </a:r>
            <a:endParaRPr sz="1920" b="1"/>
          </a:p>
        </p:txBody>
      </p:sp>
      <p:sp>
        <p:nvSpPr>
          <p:cNvPr id="134" name="Google Shape;134;p23"/>
          <p:cNvSpPr txBox="1">
            <a:spLocks noGrp="1"/>
          </p:cNvSpPr>
          <p:nvPr>
            <p:ph type="body" idx="1"/>
          </p:nvPr>
        </p:nvSpPr>
        <p:spPr>
          <a:xfrm>
            <a:off x="99625" y="1257850"/>
            <a:ext cx="2256600" cy="3311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1C4587"/>
                </a:solidFill>
              </a:rPr>
              <a:t>Can you find Fenway Park on this map?</a:t>
            </a:r>
            <a:endParaRPr sz="1600">
              <a:solidFill>
                <a:srgbClr val="1C4587"/>
              </a:solidFill>
            </a:endParaRPr>
          </a:p>
          <a:p>
            <a:pPr marL="0" lvl="0" indent="0" algn="ctr" rtl="0">
              <a:spcBef>
                <a:spcPts val="1200"/>
              </a:spcBef>
              <a:spcAft>
                <a:spcPts val="0"/>
              </a:spcAft>
              <a:buNone/>
            </a:pPr>
            <a:r>
              <a:rPr lang="en" sz="1600">
                <a:solidFill>
                  <a:srgbClr val="1C4587"/>
                </a:solidFill>
              </a:rPr>
              <a:t>It would take 1 hour and 27 minutes to bike from here to Fenway Park!</a:t>
            </a:r>
            <a:endParaRPr sz="1600">
              <a:solidFill>
                <a:srgbClr val="1C4587"/>
              </a:solidFill>
            </a:endParaRPr>
          </a:p>
          <a:p>
            <a:pPr marL="0" lvl="0" indent="0" algn="ctr" rtl="0">
              <a:spcBef>
                <a:spcPts val="1200"/>
              </a:spcBef>
              <a:spcAft>
                <a:spcPts val="0"/>
              </a:spcAft>
              <a:buNone/>
            </a:pPr>
            <a:r>
              <a:rPr lang="en" sz="1600">
                <a:solidFill>
                  <a:srgbClr val="1C4587"/>
                </a:solidFill>
              </a:rPr>
              <a:t>How many minutes is that? How many seconds?</a:t>
            </a:r>
            <a:endParaRPr sz="1600">
              <a:solidFill>
                <a:srgbClr val="1C4587"/>
              </a:solidFill>
            </a:endParaRPr>
          </a:p>
          <a:p>
            <a:pPr marL="0" lvl="0" indent="0" algn="ctr" rtl="0">
              <a:spcBef>
                <a:spcPts val="1200"/>
              </a:spcBef>
              <a:spcAft>
                <a:spcPts val="0"/>
              </a:spcAft>
              <a:buNone/>
            </a:pPr>
            <a:r>
              <a:rPr lang="en" sz="1600">
                <a:solidFill>
                  <a:srgbClr val="1C4587"/>
                </a:solidFill>
              </a:rPr>
              <a:t>How long would it take to ride there and back?</a:t>
            </a:r>
            <a:endParaRPr sz="1600">
              <a:solidFill>
                <a:srgbClr val="1C4587"/>
              </a:solidFill>
            </a:endParaRPr>
          </a:p>
          <a:p>
            <a:pPr marL="0" lvl="0" indent="0" algn="l" rtl="0">
              <a:spcBef>
                <a:spcPts val="1200"/>
              </a:spcBef>
              <a:spcAft>
                <a:spcPts val="1200"/>
              </a:spcAft>
              <a:buNone/>
            </a:pPr>
            <a:endParaRPr/>
          </a:p>
        </p:txBody>
      </p:sp>
      <p:pic>
        <p:nvPicPr>
          <p:cNvPr id="135" name="Google Shape;135;p23"/>
          <p:cNvPicPr preferRelativeResize="0"/>
          <p:nvPr/>
        </p:nvPicPr>
        <p:blipFill>
          <a:blip r:embed="rId3">
            <a:alphaModFix/>
          </a:blip>
          <a:stretch>
            <a:fillRect/>
          </a:stretch>
        </p:blipFill>
        <p:spPr>
          <a:xfrm>
            <a:off x="2356250" y="37765"/>
            <a:ext cx="6787752" cy="5105735"/>
          </a:xfrm>
          <a:prstGeom prst="rect">
            <a:avLst/>
          </a:prstGeom>
          <a:noFill/>
          <a:ln>
            <a:noFill/>
          </a:ln>
        </p:spPr>
      </p:pic>
      <p:sp>
        <p:nvSpPr>
          <p:cNvPr id="136" name="Google Shape;136;p23"/>
          <p:cNvSpPr txBox="1"/>
          <p:nvPr/>
        </p:nvSpPr>
        <p:spPr>
          <a:xfrm>
            <a:off x="8363700" y="4804800"/>
            <a:ext cx="78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5.MD.A1</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4">
                                            <p:txEl>
                                              <p:pRg st="0" end="0"/>
                                            </p:txEl>
                                          </p:spTgt>
                                        </p:tgtEl>
                                        <p:attrNameLst>
                                          <p:attrName>style.visibility</p:attrName>
                                        </p:attrNameLst>
                                      </p:cBhvr>
                                      <p:to>
                                        <p:strVal val="visible"/>
                                      </p:to>
                                    </p:set>
                                    <p:animEffect transition="in" filter="fade">
                                      <p:cBhvr>
                                        <p:cTn id="7" dur="1000"/>
                                        <p:tgtEl>
                                          <p:spTgt spid="13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4">
                                            <p:txEl>
                                              <p:pRg st="1" end="1"/>
                                            </p:txEl>
                                          </p:spTgt>
                                        </p:tgtEl>
                                        <p:attrNameLst>
                                          <p:attrName>style.visibility</p:attrName>
                                        </p:attrNameLst>
                                      </p:cBhvr>
                                      <p:to>
                                        <p:strVal val="visible"/>
                                      </p:to>
                                    </p:set>
                                    <p:animEffect transition="in" filter="fade">
                                      <p:cBhvr>
                                        <p:cTn id="12" dur="1000"/>
                                        <p:tgtEl>
                                          <p:spTgt spid="13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4">
                                            <p:txEl>
                                              <p:pRg st="2" end="2"/>
                                            </p:txEl>
                                          </p:spTgt>
                                        </p:tgtEl>
                                        <p:attrNameLst>
                                          <p:attrName>style.visibility</p:attrName>
                                        </p:attrNameLst>
                                      </p:cBhvr>
                                      <p:to>
                                        <p:strVal val="visible"/>
                                      </p:to>
                                    </p:set>
                                    <p:animEffect transition="in" filter="fade">
                                      <p:cBhvr>
                                        <p:cTn id="17" dur="1000"/>
                                        <p:tgtEl>
                                          <p:spTgt spid="13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4">
                                            <p:txEl>
                                              <p:pRg st="3" end="3"/>
                                            </p:txEl>
                                          </p:spTgt>
                                        </p:tgtEl>
                                        <p:attrNameLst>
                                          <p:attrName>style.visibility</p:attrName>
                                        </p:attrNameLst>
                                      </p:cBhvr>
                                      <p:to>
                                        <p:strVal val="visible"/>
                                      </p:to>
                                    </p:set>
                                    <p:animEffect transition="in" filter="fade">
                                      <p:cBhvr>
                                        <p:cTn id="22" dur="1000"/>
                                        <p:tgtEl>
                                          <p:spTgt spid="13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4">
                                            <p:txEl>
                                              <p:pRg st="4" end="4"/>
                                            </p:txEl>
                                          </p:spTgt>
                                        </p:tgtEl>
                                        <p:attrNameLst>
                                          <p:attrName>style.visibility</p:attrName>
                                        </p:attrNameLst>
                                      </p:cBhvr>
                                      <p:to>
                                        <p:strVal val="visible"/>
                                      </p:to>
                                    </p:set>
                                    <p:animEffect transition="in" filter="fade">
                                      <p:cBhvr>
                                        <p:cTn id="27" dur="1000"/>
                                        <p:tgtEl>
                                          <p:spTgt spid="13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4"/>
          <p:cNvSpPr txBox="1">
            <a:spLocks noGrp="1"/>
          </p:cNvSpPr>
          <p:nvPr>
            <p:ph type="title"/>
          </p:nvPr>
        </p:nvSpPr>
        <p:spPr>
          <a:xfrm>
            <a:off x="192475" y="1162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920" b="1">
                <a:solidFill>
                  <a:srgbClr val="990000"/>
                </a:solidFill>
              </a:rPr>
              <a:t>We are all Immigrants!</a:t>
            </a:r>
            <a:endParaRPr sz="2920" b="1">
              <a:solidFill>
                <a:srgbClr val="990000"/>
              </a:solidFill>
            </a:endParaRPr>
          </a:p>
        </p:txBody>
      </p:sp>
      <p:sp>
        <p:nvSpPr>
          <p:cNvPr id="142" name="Google Shape;142;p24"/>
          <p:cNvSpPr txBox="1">
            <a:spLocks noGrp="1"/>
          </p:cNvSpPr>
          <p:nvPr>
            <p:ph type="body" idx="1"/>
          </p:nvPr>
        </p:nvSpPr>
        <p:spPr>
          <a:xfrm>
            <a:off x="6838125" y="688975"/>
            <a:ext cx="2186400" cy="38799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1900" b="1">
                <a:solidFill>
                  <a:srgbClr val="990000"/>
                </a:solidFill>
              </a:rPr>
              <a:t>How can we tell how tall this Boston mural is?</a:t>
            </a:r>
            <a:endParaRPr sz="1900" b="1">
              <a:solidFill>
                <a:srgbClr val="990000"/>
              </a:solidFill>
            </a:endParaRPr>
          </a:p>
          <a:p>
            <a:pPr marL="0" lvl="0" indent="0" algn="ctr" rtl="0">
              <a:spcBef>
                <a:spcPts val="1200"/>
              </a:spcBef>
              <a:spcAft>
                <a:spcPts val="0"/>
              </a:spcAft>
              <a:buNone/>
            </a:pPr>
            <a:endParaRPr sz="1100" b="1">
              <a:solidFill>
                <a:srgbClr val="990000"/>
              </a:solidFill>
            </a:endParaRPr>
          </a:p>
          <a:p>
            <a:pPr marL="0" lvl="0" indent="0" algn="ctr" rtl="0">
              <a:spcBef>
                <a:spcPts val="1200"/>
              </a:spcBef>
              <a:spcAft>
                <a:spcPts val="0"/>
              </a:spcAft>
              <a:buNone/>
            </a:pPr>
            <a:r>
              <a:rPr lang="en" sz="1900" b="1">
                <a:solidFill>
                  <a:srgbClr val="990000"/>
                </a:solidFill>
              </a:rPr>
              <a:t>It is 14 feet tall by 19 feet 8 inches wide.</a:t>
            </a:r>
            <a:endParaRPr sz="1900" b="1">
              <a:solidFill>
                <a:srgbClr val="990000"/>
              </a:solidFill>
            </a:endParaRPr>
          </a:p>
          <a:p>
            <a:pPr marL="0" lvl="0" indent="0" algn="ctr" rtl="0">
              <a:spcBef>
                <a:spcPts val="1200"/>
              </a:spcBef>
              <a:spcAft>
                <a:spcPts val="0"/>
              </a:spcAft>
              <a:buNone/>
            </a:pPr>
            <a:endParaRPr sz="1100" b="1">
              <a:solidFill>
                <a:srgbClr val="990000"/>
              </a:solidFill>
            </a:endParaRPr>
          </a:p>
          <a:p>
            <a:pPr marL="0" lvl="0" indent="0" algn="ctr" rtl="0">
              <a:spcBef>
                <a:spcPts val="1200"/>
              </a:spcBef>
              <a:spcAft>
                <a:spcPts val="1200"/>
              </a:spcAft>
              <a:buNone/>
            </a:pPr>
            <a:r>
              <a:rPr lang="en" sz="1900" b="1">
                <a:solidFill>
                  <a:srgbClr val="990000"/>
                </a:solidFill>
              </a:rPr>
              <a:t>What is the area of this mural?</a:t>
            </a:r>
            <a:endParaRPr sz="1900" b="1">
              <a:solidFill>
                <a:srgbClr val="990000"/>
              </a:solidFill>
            </a:endParaRPr>
          </a:p>
        </p:txBody>
      </p:sp>
      <p:pic>
        <p:nvPicPr>
          <p:cNvPr id="143" name="Google Shape;143;p24"/>
          <p:cNvPicPr preferRelativeResize="0"/>
          <p:nvPr/>
        </p:nvPicPr>
        <p:blipFill>
          <a:blip r:embed="rId3">
            <a:alphaModFix/>
          </a:blip>
          <a:stretch>
            <a:fillRect/>
          </a:stretch>
        </p:blipFill>
        <p:spPr>
          <a:xfrm>
            <a:off x="192475" y="688975"/>
            <a:ext cx="6477000" cy="4343400"/>
          </a:xfrm>
          <a:prstGeom prst="rect">
            <a:avLst/>
          </a:prstGeom>
          <a:noFill/>
          <a:ln>
            <a:noFill/>
          </a:ln>
        </p:spPr>
      </p:pic>
      <p:sp>
        <p:nvSpPr>
          <p:cNvPr id="144" name="Google Shape;144;p24"/>
          <p:cNvSpPr txBox="1"/>
          <p:nvPr/>
        </p:nvSpPr>
        <p:spPr>
          <a:xfrm>
            <a:off x="8497275" y="4804800"/>
            <a:ext cx="646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5.NF.B6</a:t>
            </a:r>
            <a:endParaRPr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2">
                                            <p:txEl>
                                              <p:pRg st="0" end="0"/>
                                            </p:txEl>
                                          </p:spTgt>
                                        </p:tgtEl>
                                        <p:attrNameLst>
                                          <p:attrName>style.visibility</p:attrName>
                                        </p:attrNameLst>
                                      </p:cBhvr>
                                      <p:to>
                                        <p:strVal val="visible"/>
                                      </p:to>
                                    </p:set>
                                    <p:animEffect transition="in" filter="fade">
                                      <p:cBhvr>
                                        <p:cTn id="7" dur="1000"/>
                                        <p:tgtEl>
                                          <p:spTgt spid="14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2">
                                            <p:txEl>
                                              <p:pRg st="1" end="1"/>
                                            </p:txEl>
                                          </p:spTgt>
                                        </p:tgtEl>
                                        <p:attrNameLst>
                                          <p:attrName>style.visibility</p:attrName>
                                        </p:attrNameLst>
                                      </p:cBhvr>
                                      <p:to>
                                        <p:strVal val="visible"/>
                                      </p:to>
                                    </p:set>
                                    <p:animEffect transition="in" filter="fade">
                                      <p:cBhvr>
                                        <p:cTn id="12" dur="1000"/>
                                        <p:tgtEl>
                                          <p:spTgt spid="14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2">
                                            <p:txEl>
                                              <p:pRg st="2" end="2"/>
                                            </p:txEl>
                                          </p:spTgt>
                                        </p:tgtEl>
                                        <p:attrNameLst>
                                          <p:attrName>style.visibility</p:attrName>
                                        </p:attrNameLst>
                                      </p:cBhvr>
                                      <p:to>
                                        <p:strVal val="visible"/>
                                      </p:to>
                                    </p:set>
                                    <p:animEffect transition="in" filter="fade">
                                      <p:cBhvr>
                                        <p:cTn id="17" dur="1000"/>
                                        <p:tgtEl>
                                          <p:spTgt spid="14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2">
                                            <p:txEl>
                                              <p:pRg st="3" end="3"/>
                                            </p:txEl>
                                          </p:spTgt>
                                        </p:tgtEl>
                                        <p:attrNameLst>
                                          <p:attrName>style.visibility</p:attrName>
                                        </p:attrNameLst>
                                      </p:cBhvr>
                                      <p:to>
                                        <p:strVal val="visible"/>
                                      </p:to>
                                    </p:set>
                                    <p:animEffect transition="in" filter="fade">
                                      <p:cBhvr>
                                        <p:cTn id="22" dur="1000"/>
                                        <p:tgtEl>
                                          <p:spTgt spid="14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2">
                                            <p:txEl>
                                              <p:pRg st="4" end="4"/>
                                            </p:txEl>
                                          </p:spTgt>
                                        </p:tgtEl>
                                        <p:attrNameLst>
                                          <p:attrName>style.visibility</p:attrName>
                                        </p:attrNameLst>
                                      </p:cBhvr>
                                      <p:to>
                                        <p:strVal val="visible"/>
                                      </p:to>
                                    </p:set>
                                    <p:animEffect transition="in" filter="fade">
                                      <p:cBhvr>
                                        <p:cTn id="27" dur="1000"/>
                                        <p:tgtEl>
                                          <p:spTgt spid="14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5"/>
          <p:cNvSpPr txBox="1">
            <a:spLocks noGrp="1"/>
          </p:cNvSpPr>
          <p:nvPr>
            <p:ph type="title"/>
          </p:nvPr>
        </p:nvSpPr>
        <p:spPr>
          <a:xfrm>
            <a:off x="55800" y="0"/>
            <a:ext cx="1620000" cy="930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1420" b="1">
                <a:solidFill>
                  <a:srgbClr val="0B5394"/>
                </a:solidFill>
              </a:rPr>
              <a:t>“Embrace” is the new monument in the Boston Common, a tribute to Dr. Martin Luther King and Coretta Scott King.</a:t>
            </a:r>
            <a:endParaRPr sz="1420" b="1">
              <a:solidFill>
                <a:srgbClr val="0B5394"/>
              </a:solidFill>
            </a:endParaRPr>
          </a:p>
        </p:txBody>
      </p:sp>
      <p:sp>
        <p:nvSpPr>
          <p:cNvPr id="150" name="Google Shape;150;p25"/>
          <p:cNvSpPr txBox="1">
            <a:spLocks noGrp="1"/>
          </p:cNvSpPr>
          <p:nvPr>
            <p:ph type="body" idx="1"/>
          </p:nvPr>
        </p:nvSpPr>
        <p:spPr>
          <a:xfrm>
            <a:off x="55800" y="2370100"/>
            <a:ext cx="1571400" cy="2728200"/>
          </a:xfrm>
          <a:prstGeom prst="rect">
            <a:avLst/>
          </a:prstGeom>
        </p:spPr>
        <p:txBody>
          <a:bodyPr spcFirstLastPara="1" wrap="square" lIns="91425" tIns="91425" rIns="91425" bIns="91425" anchor="t" anchorCtr="0">
            <a:normAutofit fontScale="85000" lnSpcReduction="20000"/>
          </a:bodyPr>
          <a:lstStyle/>
          <a:p>
            <a:pPr marL="0" lvl="0" indent="0" algn="ctr" rtl="0">
              <a:spcBef>
                <a:spcPts val="0"/>
              </a:spcBef>
              <a:spcAft>
                <a:spcPts val="0"/>
              </a:spcAft>
              <a:buNone/>
            </a:pPr>
            <a:r>
              <a:rPr lang="en" sz="1700">
                <a:solidFill>
                  <a:srgbClr val="0B5394"/>
                </a:solidFill>
              </a:rPr>
              <a:t>Embrace stands 20 feet tall and 40 feet wide.</a:t>
            </a:r>
            <a:endParaRPr sz="1700">
              <a:solidFill>
                <a:srgbClr val="0B5394"/>
              </a:solidFill>
            </a:endParaRPr>
          </a:p>
          <a:p>
            <a:pPr marL="0" lvl="0" indent="0" algn="ctr" rtl="0">
              <a:spcBef>
                <a:spcPts val="1200"/>
              </a:spcBef>
              <a:spcAft>
                <a:spcPts val="0"/>
              </a:spcAft>
              <a:buNone/>
            </a:pPr>
            <a:r>
              <a:rPr lang="en" sz="1700">
                <a:solidFill>
                  <a:srgbClr val="0B5394"/>
                </a:solidFill>
              </a:rPr>
              <a:t>How many times taller is it than you?</a:t>
            </a:r>
            <a:endParaRPr sz="1700">
              <a:solidFill>
                <a:srgbClr val="0B5394"/>
              </a:solidFill>
            </a:endParaRPr>
          </a:p>
          <a:p>
            <a:pPr marL="0" lvl="0" indent="0" algn="ctr" rtl="0">
              <a:spcBef>
                <a:spcPts val="1200"/>
              </a:spcBef>
              <a:spcAft>
                <a:spcPts val="1200"/>
              </a:spcAft>
              <a:buNone/>
            </a:pPr>
            <a:r>
              <a:rPr lang="en" sz="1700">
                <a:solidFill>
                  <a:srgbClr val="0B5394"/>
                </a:solidFill>
              </a:rPr>
              <a:t>What FRACTION are YOU of this monument?</a:t>
            </a:r>
            <a:endParaRPr sz="1700">
              <a:solidFill>
                <a:srgbClr val="0B5394"/>
              </a:solidFill>
            </a:endParaRPr>
          </a:p>
        </p:txBody>
      </p:sp>
      <p:pic>
        <p:nvPicPr>
          <p:cNvPr id="151" name="Google Shape;151;p25"/>
          <p:cNvPicPr preferRelativeResize="0"/>
          <p:nvPr/>
        </p:nvPicPr>
        <p:blipFill>
          <a:blip r:embed="rId3">
            <a:alphaModFix/>
          </a:blip>
          <a:stretch>
            <a:fillRect/>
          </a:stretch>
        </p:blipFill>
        <p:spPr>
          <a:xfrm>
            <a:off x="1709200" y="181475"/>
            <a:ext cx="7352701" cy="4694051"/>
          </a:xfrm>
          <a:prstGeom prst="rect">
            <a:avLst/>
          </a:prstGeom>
          <a:noFill/>
          <a:ln>
            <a:noFill/>
          </a:ln>
        </p:spPr>
      </p:pic>
      <p:sp>
        <p:nvSpPr>
          <p:cNvPr id="152" name="Google Shape;152;p25"/>
          <p:cNvSpPr txBox="1"/>
          <p:nvPr/>
        </p:nvSpPr>
        <p:spPr>
          <a:xfrm>
            <a:off x="8342500" y="4536825"/>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5.NF.B6</a:t>
            </a:r>
            <a:endParaRPr sz="100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0">
                                            <p:txEl>
                                              <p:pRg st="0" end="0"/>
                                            </p:txEl>
                                          </p:spTgt>
                                        </p:tgtEl>
                                        <p:attrNameLst>
                                          <p:attrName>style.visibility</p:attrName>
                                        </p:attrNameLst>
                                      </p:cBhvr>
                                      <p:to>
                                        <p:strVal val="visible"/>
                                      </p:to>
                                    </p:set>
                                    <p:animEffect transition="in" filter="fade">
                                      <p:cBhvr>
                                        <p:cTn id="7" dur="1000"/>
                                        <p:tgtEl>
                                          <p:spTgt spid="1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0">
                                            <p:txEl>
                                              <p:pRg st="1" end="1"/>
                                            </p:txEl>
                                          </p:spTgt>
                                        </p:tgtEl>
                                        <p:attrNameLst>
                                          <p:attrName>style.visibility</p:attrName>
                                        </p:attrNameLst>
                                      </p:cBhvr>
                                      <p:to>
                                        <p:strVal val="visible"/>
                                      </p:to>
                                    </p:set>
                                    <p:animEffect transition="in" filter="fade">
                                      <p:cBhvr>
                                        <p:cTn id="12" dur="1000"/>
                                        <p:tgtEl>
                                          <p:spTgt spid="15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0">
                                            <p:txEl>
                                              <p:pRg st="2" end="2"/>
                                            </p:txEl>
                                          </p:spTgt>
                                        </p:tgtEl>
                                        <p:attrNameLst>
                                          <p:attrName>style.visibility</p:attrName>
                                        </p:attrNameLst>
                                      </p:cBhvr>
                                      <p:to>
                                        <p:strVal val="visible"/>
                                      </p:to>
                                    </p:set>
                                    <p:animEffect transition="in" filter="fade">
                                      <p:cBhvr>
                                        <p:cTn id="17" dur="1000"/>
                                        <p:tgtEl>
                                          <p:spTgt spid="15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6"/>
          <p:cNvSpPr txBox="1">
            <a:spLocks noGrp="1"/>
          </p:cNvSpPr>
          <p:nvPr>
            <p:ph type="title"/>
          </p:nvPr>
        </p:nvSpPr>
        <p:spPr>
          <a:xfrm>
            <a:off x="111775" y="128000"/>
            <a:ext cx="2050500" cy="889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320" b="1">
                <a:solidFill>
                  <a:srgbClr val="FF9900"/>
                </a:solidFill>
              </a:rPr>
              <a:t>Fresh fruit at Brother’s Market!</a:t>
            </a:r>
            <a:endParaRPr sz="2320" b="1">
              <a:solidFill>
                <a:srgbClr val="FF9900"/>
              </a:solidFill>
            </a:endParaRPr>
          </a:p>
        </p:txBody>
      </p:sp>
      <p:sp>
        <p:nvSpPr>
          <p:cNvPr id="158" name="Google Shape;158;p26"/>
          <p:cNvSpPr txBox="1">
            <a:spLocks noGrp="1"/>
          </p:cNvSpPr>
          <p:nvPr>
            <p:ph type="body" idx="1"/>
          </p:nvPr>
        </p:nvSpPr>
        <p:spPr>
          <a:xfrm>
            <a:off x="111775" y="1484425"/>
            <a:ext cx="2050500" cy="3084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b="1">
                <a:solidFill>
                  <a:srgbClr val="FF9900"/>
                </a:solidFill>
              </a:rPr>
              <a:t>Estimate how many lemons are here?</a:t>
            </a:r>
            <a:endParaRPr sz="1900" b="1">
              <a:solidFill>
                <a:srgbClr val="FF9900"/>
              </a:solidFill>
            </a:endParaRPr>
          </a:p>
          <a:p>
            <a:pPr marL="0" lvl="0" indent="0" algn="ctr" rtl="0">
              <a:spcBef>
                <a:spcPts val="1200"/>
              </a:spcBef>
              <a:spcAft>
                <a:spcPts val="0"/>
              </a:spcAft>
              <a:buNone/>
            </a:pPr>
            <a:r>
              <a:rPr lang="en" sz="1900" b="1">
                <a:solidFill>
                  <a:srgbClr val="FF9900"/>
                </a:solidFill>
              </a:rPr>
              <a:t>Oranges? Apples?</a:t>
            </a:r>
            <a:endParaRPr sz="1900" b="1">
              <a:solidFill>
                <a:srgbClr val="FF9900"/>
              </a:solidFill>
            </a:endParaRPr>
          </a:p>
          <a:p>
            <a:pPr marL="0" lvl="0" indent="0" algn="ctr" rtl="0">
              <a:spcBef>
                <a:spcPts val="1200"/>
              </a:spcBef>
              <a:spcAft>
                <a:spcPts val="1200"/>
              </a:spcAft>
              <a:buNone/>
            </a:pPr>
            <a:r>
              <a:rPr lang="en" sz="1900" b="1">
                <a:solidFill>
                  <a:srgbClr val="FF9900"/>
                </a:solidFill>
              </a:rPr>
              <a:t>How can we use MATH to make an estimate?</a:t>
            </a:r>
            <a:endParaRPr sz="1900" b="1">
              <a:solidFill>
                <a:srgbClr val="FF9900"/>
              </a:solidFill>
            </a:endParaRPr>
          </a:p>
        </p:txBody>
      </p:sp>
      <p:pic>
        <p:nvPicPr>
          <p:cNvPr id="159" name="Google Shape;159;p26"/>
          <p:cNvPicPr preferRelativeResize="0"/>
          <p:nvPr/>
        </p:nvPicPr>
        <p:blipFill>
          <a:blip r:embed="rId3">
            <a:alphaModFix/>
          </a:blip>
          <a:stretch>
            <a:fillRect/>
          </a:stretch>
        </p:blipFill>
        <p:spPr>
          <a:xfrm>
            <a:off x="2286000" y="0"/>
            <a:ext cx="6857999" cy="5143500"/>
          </a:xfrm>
          <a:prstGeom prst="rect">
            <a:avLst/>
          </a:prstGeom>
          <a:noFill/>
          <a:ln>
            <a:noFill/>
          </a:ln>
        </p:spPr>
      </p:pic>
      <p:sp>
        <p:nvSpPr>
          <p:cNvPr id="160" name="Google Shape;160;p26"/>
          <p:cNvSpPr txBox="1"/>
          <p:nvPr/>
        </p:nvSpPr>
        <p:spPr>
          <a:xfrm>
            <a:off x="0" y="4838700"/>
            <a:ext cx="886408"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t>5.NBT.B5</a:t>
            </a:r>
            <a:endParaRPr sz="1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8">
                                            <p:txEl>
                                              <p:pRg st="0" end="0"/>
                                            </p:txEl>
                                          </p:spTgt>
                                        </p:tgtEl>
                                        <p:attrNameLst>
                                          <p:attrName>style.visibility</p:attrName>
                                        </p:attrNameLst>
                                      </p:cBhvr>
                                      <p:to>
                                        <p:strVal val="visible"/>
                                      </p:to>
                                    </p:set>
                                    <p:animEffect transition="in" filter="fade">
                                      <p:cBhvr>
                                        <p:cTn id="7" dur="1000"/>
                                        <p:tgtEl>
                                          <p:spTgt spid="1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8">
                                            <p:txEl>
                                              <p:pRg st="1" end="1"/>
                                            </p:txEl>
                                          </p:spTgt>
                                        </p:tgtEl>
                                        <p:attrNameLst>
                                          <p:attrName>style.visibility</p:attrName>
                                        </p:attrNameLst>
                                      </p:cBhvr>
                                      <p:to>
                                        <p:strVal val="visible"/>
                                      </p:to>
                                    </p:set>
                                    <p:animEffect transition="in" filter="fade">
                                      <p:cBhvr>
                                        <p:cTn id="12" dur="1000"/>
                                        <p:tgtEl>
                                          <p:spTgt spid="15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8">
                                            <p:txEl>
                                              <p:pRg st="2" end="2"/>
                                            </p:txEl>
                                          </p:spTgt>
                                        </p:tgtEl>
                                        <p:attrNameLst>
                                          <p:attrName>style.visibility</p:attrName>
                                        </p:attrNameLst>
                                      </p:cBhvr>
                                      <p:to>
                                        <p:strVal val="visible"/>
                                      </p:to>
                                    </p:set>
                                    <p:animEffect transition="in" filter="fade">
                                      <p:cBhvr>
                                        <p:cTn id="17" dur="1000"/>
                                        <p:tgtEl>
                                          <p:spTgt spid="15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7"/>
          <p:cNvSpPr txBox="1">
            <a:spLocks noGrp="1"/>
          </p:cNvSpPr>
          <p:nvPr>
            <p:ph type="title"/>
          </p:nvPr>
        </p:nvSpPr>
        <p:spPr>
          <a:xfrm>
            <a:off x="6993200" y="231725"/>
            <a:ext cx="2031900" cy="90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320" b="1">
                <a:solidFill>
                  <a:srgbClr val="274E13"/>
                </a:solidFill>
              </a:rPr>
              <a:t>The Summit of Mt. Willard</a:t>
            </a:r>
            <a:endParaRPr sz="2320" b="1">
              <a:solidFill>
                <a:srgbClr val="274E13"/>
              </a:solidFill>
            </a:endParaRPr>
          </a:p>
        </p:txBody>
      </p:sp>
      <p:sp>
        <p:nvSpPr>
          <p:cNvPr id="166" name="Google Shape;166;p27"/>
          <p:cNvSpPr txBox="1">
            <a:spLocks noGrp="1"/>
          </p:cNvSpPr>
          <p:nvPr>
            <p:ph type="body" idx="1"/>
          </p:nvPr>
        </p:nvSpPr>
        <p:spPr>
          <a:xfrm>
            <a:off x="6993200" y="1396650"/>
            <a:ext cx="2031900" cy="31722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1900">
                <a:solidFill>
                  <a:srgbClr val="274E13"/>
                </a:solidFill>
              </a:rPr>
              <a:t>The summit of Mt. Willard in NH is </a:t>
            </a:r>
            <a:r>
              <a:rPr lang="en" sz="1900" b="1">
                <a:solidFill>
                  <a:srgbClr val="274E13"/>
                </a:solidFill>
              </a:rPr>
              <a:t>2,865</a:t>
            </a:r>
            <a:r>
              <a:rPr lang="en" sz="1900">
                <a:solidFill>
                  <a:srgbClr val="274E13"/>
                </a:solidFill>
              </a:rPr>
              <a:t> feet!</a:t>
            </a:r>
            <a:endParaRPr sz="1900">
              <a:solidFill>
                <a:srgbClr val="274E13"/>
              </a:solidFill>
            </a:endParaRPr>
          </a:p>
          <a:p>
            <a:pPr marL="0" lvl="0" indent="0" algn="ctr" rtl="0">
              <a:spcBef>
                <a:spcPts val="1200"/>
              </a:spcBef>
              <a:spcAft>
                <a:spcPts val="0"/>
              </a:spcAft>
              <a:buNone/>
            </a:pPr>
            <a:r>
              <a:rPr lang="en" sz="1900">
                <a:solidFill>
                  <a:srgbClr val="274E13"/>
                </a:solidFill>
              </a:rPr>
              <a:t>What are some factors of </a:t>
            </a:r>
            <a:r>
              <a:rPr lang="en" sz="1900" b="1">
                <a:solidFill>
                  <a:srgbClr val="274E13"/>
                </a:solidFill>
              </a:rPr>
              <a:t>2,865</a:t>
            </a:r>
            <a:r>
              <a:rPr lang="en" sz="1900">
                <a:solidFill>
                  <a:srgbClr val="274E13"/>
                </a:solidFill>
              </a:rPr>
              <a:t>?</a:t>
            </a:r>
            <a:endParaRPr sz="1900">
              <a:solidFill>
                <a:srgbClr val="274E13"/>
              </a:solidFill>
            </a:endParaRPr>
          </a:p>
          <a:p>
            <a:pPr marL="0" lvl="0" indent="0" algn="ctr" rtl="0">
              <a:spcBef>
                <a:spcPts val="1200"/>
              </a:spcBef>
              <a:spcAft>
                <a:spcPts val="1200"/>
              </a:spcAft>
              <a:buNone/>
            </a:pPr>
            <a:r>
              <a:rPr lang="en" sz="1900">
                <a:solidFill>
                  <a:srgbClr val="274E13"/>
                </a:solidFill>
              </a:rPr>
              <a:t>What if we used fractions? </a:t>
            </a:r>
            <a:endParaRPr sz="1900">
              <a:solidFill>
                <a:srgbClr val="274E13"/>
              </a:solidFill>
            </a:endParaRPr>
          </a:p>
        </p:txBody>
      </p:sp>
      <p:pic>
        <p:nvPicPr>
          <p:cNvPr id="167" name="Google Shape;167;p27"/>
          <p:cNvPicPr preferRelativeResize="0"/>
          <p:nvPr/>
        </p:nvPicPr>
        <p:blipFill>
          <a:blip r:embed="rId3">
            <a:alphaModFix/>
          </a:blip>
          <a:stretch>
            <a:fillRect/>
          </a:stretch>
        </p:blipFill>
        <p:spPr>
          <a:xfrm>
            <a:off x="0" y="0"/>
            <a:ext cx="6857999" cy="5143500"/>
          </a:xfrm>
          <a:prstGeom prst="rect">
            <a:avLst/>
          </a:prstGeom>
          <a:noFill/>
          <a:ln>
            <a:noFill/>
          </a:ln>
        </p:spPr>
      </p:pic>
      <p:sp>
        <p:nvSpPr>
          <p:cNvPr id="168" name="Google Shape;168;p27"/>
          <p:cNvSpPr txBox="1"/>
          <p:nvPr/>
        </p:nvSpPr>
        <p:spPr>
          <a:xfrm>
            <a:off x="8360229" y="4832275"/>
            <a:ext cx="783771"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t>5.NBT.B6</a:t>
            </a:r>
            <a:endParaRPr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8"/>
          <p:cNvSpPr txBox="1">
            <a:spLocks noGrp="1"/>
          </p:cNvSpPr>
          <p:nvPr>
            <p:ph type="body" idx="1"/>
          </p:nvPr>
        </p:nvSpPr>
        <p:spPr>
          <a:xfrm>
            <a:off x="311700" y="1612100"/>
            <a:ext cx="4763100" cy="29568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3100" b="1">
                <a:solidFill>
                  <a:schemeClr val="accent5"/>
                </a:solidFill>
              </a:rPr>
              <a:t>554  &gt;  0.9 x 554</a:t>
            </a:r>
            <a:endParaRPr sz="3100" b="1">
              <a:solidFill>
                <a:schemeClr val="accent5"/>
              </a:solidFill>
            </a:endParaRPr>
          </a:p>
          <a:p>
            <a:pPr marL="0" lvl="0" indent="0" algn="ctr" rtl="0">
              <a:spcBef>
                <a:spcPts val="1200"/>
              </a:spcBef>
              <a:spcAft>
                <a:spcPts val="0"/>
              </a:spcAft>
              <a:buNone/>
            </a:pPr>
            <a:endParaRPr sz="1100" b="1">
              <a:solidFill>
                <a:schemeClr val="accent5"/>
              </a:solidFill>
            </a:endParaRPr>
          </a:p>
          <a:p>
            <a:pPr marL="0" lvl="0" indent="0" algn="ctr" rtl="0">
              <a:spcBef>
                <a:spcPts val="1200"/>
              </a:spcBef>
              <a:spcAft>
                <a:spcPts val="0"/>
              </a:spcAft>
              <a:buNone/>
            </a:pPr>
            <a:r>
              <a:rPr lang="en" sz="3100" b="1">
                <a:solidFill>
                  <a:schemeClr val="accent5"/>
                </a:solidFill>
              </a:rPr>
              <a:t>775 x 0.5  &lt;  75 x 5</a:t>
            </a:r>
            <a:endParaRPr sz="3100" b="1">
              <a:solidFill>
                <a:schemeClr val="accent5"/>
              </a:solidFill>
            </a:endParaRPr>
          </a:p>
          <a:p>
            <a:pPr marL="0" lvl="0" indent="0" algn="ctr" rtl="0">
              <a:spcBef>
                <a:spcPts val="1200"/>
              </a:spcBef>
              <a:spcAft>
                <a:spcPts val="0"/>
              </a:spcAft>
              <a:buNone/>
            </a:pPr>
            <a:endParaRPr sz="1100" b="1">
              <a:solidFill>
                <a:schemeClr val="accent5"/>
              </a:solidFill>
            </a:endParaRPr>
          </a:p>
          <a:p>
            <a:pPr marL="0" lvl="0" indent="0" algn="ctr" rtl="0">
              <a:spcBef>
                <a:spcPts val="1200"/>
              </a:spcBef>
              <a:spcAft>
                <a:spcPts val="1200"/>
              </a:spcAft>
              <a:buNone/>
            </a:pPr>
            <a:r>
              <a:rPr lang="en" sz="3100" b="1">
                <a:solidFill>
                  <a:schemeClr val="accent5"/>
                </a:solidFill>
              </a:rPr>
              <a:t>300 ÷ 0.6  &gt;  30 ÷ 0.06</a:t>
            </a:r>
            <a:endParaRPr sz="3100" b="1">
              <a:solidFill>
                <a:schemeClr val="accent5"/>
              </a:solidFill>
            </a:endParaRPr>
          </a:p>
        </p:txBody>
      </p:sp>
      <p:pic>
        <p:nvPicPr>
          <p:cNvPr id="174" name="Google Shape;174;p28"/>
          <p:cNvPicPr preferRelativeResize="0"/>
          <p:nvPr/>
        </p:nvPicPr>
        <p:blipFill>
          <a:blip r:embed="rId3">
            <a:alphaModFix/>
          </a:blip>
          <a:stretch>
            <a:fillRect/>
          </a:stretch>
        </p:blipFill>
        <p:spPr>
          <a:xfrm>
            <a:off x="5225800" y="178000"/>
            <a:ext cx="3678899" cy="1839450"/>
          </a:xfrm>
          <a:prstGeom prst="rect">
            <a:avLst/>
          </a:prstGeom>
          <a:noFill/>
          <a:ln>
            <a:noFill/>
          </a:ln>
        </p:spPr>
      </p:pic>
      <p:sp>
        <p:nvSpPr>
          <p:cNvPr id="175" name="Google Shape;175;p28"/>
          <p:cNvSpPr txBox="1"/>
          <p:nvPr/>
        </p:nvSpPr>
        <p:spPr>
          <a:xfrm>
            <a:off x="8238931" y="4804800"/>
            <a:ext cx="905069"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t>5.NBT.A1</a:t>
            </a:r>
            <a:endParaRPr sz="1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3">
                                            <p:txEl>
                                              <p:pRg st="0" end="0"/>
                                            </p:txEl>
                                          </p:spTgt>
                                        </p:tgtEl>
                                        <p:attrNameLst>
                                          <p:attrName>style.visibility</p:attrName>
                                        </p:attrNameLst>
                                      </p:cBhvr>
                                      <p:to>
                                        <p:strVal val="visible"/>
                                      </p:to>
                                    </p:set>
                                    <p:animEffect transition="in" filter="fade">
                                      <p:cBhvr>
                                        <p:cTn id="7" dur="1000"/>
                                        <p:tgtEl>
                                          <p:spTgt spid="17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3">
                                            <p:txEl>
                                              <p:pRg st="1" end="1"/>
                                            </p:txEl>
                                          </p:spTgt>
                                        </p:tgtEl>
                                        <p:attrNameLst>
                                          <p:attrName>style.visibility</p:attrName>
                                        </p:attrNameLst>
                                      </p:cBhvr>
                                      <p:to>
                                        <p:strVal val="visible"/>
                                      </p:to>
                                    </p:set>
                                    <p:animEffect transition="in" filter="fade">
                                      <p:cBhvr>
                                        <p:cTn id="12" dur="1000"/>
                                        <p:tgtEl>
                                          <p:spTgt spid="17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3">
                                            <p:txEl>
                                              <p:pRg st="2" end="2"/>
                                            </p:txEl>
                                          </p:spTgt>
                                        </p:tgtEl>
                                        <p:attrNameLst>
                                          <p:attrName>style.visibility</p:attrName>
                                        </p:attrNameLst>
                                      </p:cBhvr>
                                      <p:to>
                                        <p:strVal val="visible"/>
                                      </p:to>
                                    </p:set>
                                    <p:animEffect transition="in" filter="fade">
                                      <p:cBhvr>
                                        <p:cTn id="17" dur="1000"/>
                                        <p:tgtEl>
                                          <p:spTgt spid="17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3">
                                            <p:txEl>
                                              <p:pRg st="3" end="3"/>
                                            </p:txEl>
                                          </p:spTgt>
                                        </p:tgtEl>
                                        <p:attrNameLst>
                                          <p:attrName>style.visibility</p:attrName>
                                        </p:attrNameLst>
                                      </p:cBhvr>
                                      <p:to>
                                        <p:strVal val="visible"/>
                                      </p:to>
                                    </p:set>
                                    <p:animEffect transition="in" filter="fade">
                                      <p:cBhvr>
                                        <p:cTn id="22" dur="1000"/>
                                        <p:tgtEl>
                                          <p:spTgt spid="17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3">
                                            <p:txEl>
                                              <p:pRg st="4" end="4"/>
                                            </p:txEl>
                                          </p:spTgt>
                                        </p:tgtEl>
                                        <p:attrNameLst>
                                          <p:attrName>style.visibility</p:attrName>
                                        </p:attrNameLst>
                                      </p:cBhvr>
                                      <p:to>
                                        <p:strVal val="visible"/>
                                      </p:to>
                                    </p:set>
                                    <p:animEffect transition="in" filter="fade">
                                      <p:cBhvr>
                                        <p:cTn id="27" dur="1000"/>
                                        <p:tgtEl>
                                          <p:spTgt spid="17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9"/>
          <p:cNvSpPr txBox="1">
            <a:spLocks noGrp="1"/>
          </p:cNvSpPr>
          <p:nvPr>
            <p:ph type="title"/>
          </p:nvPr>
        </p:nvSpPr>
        <p:spPr>
          <a:xfrm>
            <a:off x="63900" y="295550"/>
            <a:ext cx="1803300" cy="72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320" b="1">
                <a:solidFill>
                  <a:srgbClr val="FF9900"/>
                </a:solidFill>
              </a:rPr>
              <a:t>Today is India Republic Day!</a:t>
            </a:r>
            <a:endParaRPr sz="2320" b="1">
              <a:solidFill>
                <a:srgbClr val="FF9900"/>
              </a:solidFill>
            </a:endParaRPr>
          </a:p>
        </p:txBody>
      </p:sp>
      <p:sp>
        <p:nvSpPr>
          <p:cNvPr id="181" name="Google Shape;181;p29"/>
          <p:cNvSpPr txBox="1">
            <a:spLocks noGrp="1"/>
          </p:cNvSpPr>
          <p:nvPr>
            <p:ph type="body" idx="1"/>
          </p:nvPr>
        </p:nvSpPr>
        <p:spPr>
          <a:xfrm>
            <a:off x="64000" y="2074875"/>
            <a:ext cx="1803300" cy="279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38761D"/>
                </a:solidFill>
              </a:rPr>
              <a:t>What fraction of the whole are these slices of dhokla? </a:t>
            </a:r>
            <a:endParaRPr sz="1700" b="1">
              <a:solidFill>
                <a:srgbClr val="38761D"/>
              </a:solidFill>
            </a:endParaRPr>
          </a:p>
          <a:p>
            <a:pPr marL="0" lvl="0" indent="0" algn="ctr" rtl="0">
              <a:spcBef>
                <a:spcPts val="1200"/>
              </a:spcBef>
              <a:spcAft>
                <a:spcPts val="0"/>
              </a:spcAft>
              <a:buNone/>
            </a:pPr>
            <a:r>
              <a:rPr lang="en" sz="1700" b="1">
                <a:solidFill>
                  <a:srgbClr val="38761D"/>
                </a:solidFill>
              </a:rPr>
              <a:t>What are they together? </a:t>
            </a:r>
            <a:endParaRPr sz="1700" b="1">
              <a:solidFill>
                <a:srgbClr val="38761D"/>
              </a:solidFill>
            </a:endParaRPr>
          </a:p>
          <a:p>
            <a:pPr marL="0" lvl="0" indent="0" algn="ctr" rtl="0">
              <a:spcBef>
                <a:spcPts val="1200"/>
              </a:spcBef>
              <a:spcAft>
                <a:spcPts val="1200"/>
              </a:spcAft>
              <a:buNone/>
            </a:pPr>
            <a:r>
              <a:rPr lang="en" sz="1700" b="1">
                <a:solidFill>
                  <a:srgbClr val="38761D"/>
                </a:solidFill>
              </a:rPr>
              <a:t>How much dhokla is left?</a:t>
            </a:r>
            <a:endParaRPr sz="1700" b="1">
              <a:solidFill>
                <a:srgbClr val="38761D"/>
              </a:solidFill>
            </a:endParaRPr>
          </a:p>
        </p:txBody>
      </p:sp>
      <p:pic>
        <p:nvPicPr>
          <p:cNvPr id="182" name="Google Shape;182;p29"/>
          <p:cNvPicPr preferRelativeResize="0"/>
          <p:nvPr/>
        </p:nvPicPr>
        <p:blipFill>
          <a:blip r:embed="rId3">
            <a:alphaModFix/>
          </a:blip>
          <a:stretch>
            <a:fillRect/>
          </a:stretch>
        </p:blipFill>
        <p:spPr>
          <a:xfrm>
            <a:off x="1933675" y="329363"/>
            <a:ext cx="7143750" cy="4772025"/>
          </a:xfrm>
          <a:prstGeom prst="rect">
            <a:avLst/>
          </a:prstGeom>
          <a:noFill/>
          <a:ln>
            <a:noFill/>
          </a:ln>
        </p:spPr>
      </p:pic>
      <p:sp>
        <p:nvSpPr>
          <p:cNvPr id="183" name="Google Shape;183;p29"/>
          <p:cNvSpPr txBox="1"/>
          <p:nvPr/>
        </p:nvSpPr>
        <p:spPr>
          <a:xfrm>
            <a:off x="8422950" y="4762700"/>
            <a:ext cx="654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5.NF.A2</a:t>
            </a:r>
            <a:endParaRPr sz="1000">
              <a:solidFill>
                <a:schemeClr val="lt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0"/>
          <p:cNvSpPr txBox="1">
            <a:spLocks noGrp="1"/>
          </p:cNvSpPr>
          <p:nvPr>
            <p:ph type="title"/>
          </p:nvPr>
        </p:nvSpPr>
        <p:spPr>
          <a:xfrm>
            <a:off x="71825" y="0"/>
            <a:ext cx="7683600" cy="572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SzPts val="990"/>
              <a:buNone/>
            </a:pPr>
            <a:r>
              <a:rPr lang="en" sz="2320" b="1">
                <a:solidFill>
                  <a:srgbClr val="3D85C6"/>
                </a:solidFill>
              </a:rPr>
              <a:t>Today is Unification Day in Romania</a:t>
            </a:r>
            <a:endParaRPr sz="2320" b="1">
              <a:solidFill>
                <a:srgbClr val="3D85C6"/>
              </a:solidFill>
            </a:endParaRPr>
          </a:p>
        </p:txBody>
      </p:sp>
      <p:sp>
        <p:nvSpPr>
          <p:cNvPr id="189" name="Google Shape;189;p30"/>
          <p:cNvSpPr txBox="1">
            <a:spLocks noGrp="1"/>
          </p:cNvSpPr>
          <p:nvPr>
            <p:ph type="body" idx="1"/>
          </p:nvPr>
        </p:nvSpPr>
        <p:spPr>
          <a:xfrm>
            <a:off x="7875400" y="469550"/>
            <a:ext cx="1268400" cy="4501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200">
                <a:solidFill>
                  <a:srgbClr val="3D85C6"/>
                </a:solidFill>
                <a:highlight>
                  <a:srgbClr val="FFFFFF"/>
                </a:highlight>
                <a:latin typeface="Trebuchet MS"/>
                <a:ea typeface="Trebuchet MS"/>
                <a:cs typeface="Trebuchet MS"/>
                <a:sym typeface="Trebuchet MS"/>
              </a:rPr>
              <a:t>The Palace of Culture in Iasi was built in 1906-1925.</a:t>
            </a:r>
            <a:endParaRPr sz="1200">
              <a:solidFill>
                <a:srgbClr val="3D85C6"/>
              </a:solidFill>
              <a:highlight>
                <a:srgbClr val="FFFFFF"/>
              </a:highlight>
              <a:latin typeface="Trebuchet MS"/>
              <a:ea typeface="Trebuchet MS"/>
              <a:cs typeface="Trebuchet MS"/>
              <a:sym typeface="Trebuchet MS"/>
            </a:endParaRPr>
          </a:p>
          <a:p>
            <a:pPr marL="0" lvl="0" indent="0" algn="l" rtl="0">
              <a:spcBef>
                <a:spcPts val="1200"/>
              </a:spcBef>
              <a:spcAft>
                <a:spcPts val="0"/>
              </a:spcAft>
              <a:buNone/>
            </a:pPr>
            <a:r>
              <a:rPr lang="en" sz="1200">
                <a:solidFill>
                  <a:srgbClr val="3D85C6"/>
                </a:solidFill>
                <a:highlight>
                  <a:srgbClr val="FFFFFF"/>
                </a:highlight>
                <a:latin typeface="Trebuchet MS"/>
                <a:ea typeface="Trebuchet MS"/>
                <a:cs typeface="Trebuchet MS"/>
                <a:sym typeface="Trebuchet MS"/>
              </a:rPr>
              <a:t>Sketch one of the shapes you see here.</a:t>
            </a:r>
            <a:endParaRPr sz="1200">
              <a:solidFill>
                <a:srgbClr val="3D85C6"/>
              </a:solidFill>
              <a:highlight>
                <a:srgbClr val="FFFFFF"/>
              </a:highlight>
              <a:latin typeface="Trebuchet MS"/>
              <a:ea typeface="Trebuchet MS"/>
              <a:cs typeface="Trebuchet MS"/>
              <a:sym typeface="Trebuchet MS"/>
            </a:endParaRPr>
          </a:p>
          <a:p>
            <a:pPr marL="0" lvl="0" indent="0" algn="l" rtl="0">
              <a:spcBef>
                <a:spcPts val="1200"/>
              </a:spcBef>
              <a:spcAft>
                <a:spcPts val="0"/>
              </a:spcAft>
              <a:buNone/>
            </a:pPr>
            <a:r>
              <a:rPr lang="en" sz="1200">
                <a:solidFill>
                  <a:srgbClr val="3D85C6"/>
                </a:solidFill>
                <a:highlight>
                  <a:srgbClr val="FFFFFF"/>
                </a:highlight>
                <a:latin typeface="Trebuchet MS"/>
                <a:ea typeface="Trebuchet MS"/>
                <a:cs typeface="Trebuchet MS"/>
                <a:sym typeface="Trebuchet MS"/>
              </a:rPr>
              <a:t>Change ONE attribute of the shape, what do you have now?</a:t>
            </a:r>
            <a:endParaRPr sz="1200">
              <a:solidFill>
                <a:srgbClr val="3D85C6"/>
              </a:solidFill>
              <a:highlight>
                <a:srgbClr val="FFFFFF"/>
              </a:highlight>
              <a:latin typeface="Trebuchet MS"/>
              <a:ea typeface="Trebuchet MS"/>
              <a:cs typeface="Trebuchet MS"/>
              <a:sym typeface="Trebuchet MS"/>
            </a:endParaRPr>
          </a:p>
          <a:p>
            <a:pPr marL="0" lvl="0" indent="0" algn="l" rtl="0">
              <a:spcBef>
                <a:spcPts val="1200"/>
              </a:spcBef>
              <a:spcAft>
                <a:spcPts val="0"/>
              </a:spcAft>
              <a:buNone/>
            </a:pPr>
            <a:r>
              <a:rPr lang="en" sz="1200">
                <a:solidFill>
                  <a:srgbClr val="3D85C6"/>
                </a:solidFill>
                <a:highlight>
                  <a:srgbClr val="FFFFFF"/>
                </a:highlight>
                <a:latin typeface="Trebuchet MS"/>
                <a:ea typeface="Trebuchet MS"/>
                <a:cs typeface="Trebuchet MS"/>
                <a:sym typeface="Trebuchet MS"/>
              </a:rPr>
              <a:t>Change ONE attribute again. What shape do you have?</a:t>
            </a:r>
            <a:endParaRPr sz="1200">
              <a:solidFill>
                <a:srgbClr val="3D85C6"/>
              </a:solidFill>
              <a:highlight>
                <a:srgbClr val="FFFFFF"/>
              </a:highlight>
              <a:latin typeface="Trebuchet MS"/>
              <a:ea typeface="Trebuchet MS"/>
              <a:cs typeface="Trebuchet MS"/>
              <a:sym typeface="Trebuchet MS"/>
            </a:endParaRPr>
          </a:p>
          <a:p>
            <a:pPr marL="0" lvl="0" indent="0" algn="l" rtl="0">
              <a:spcBef>
                <a:spcPts val="1200"/>
              </a:spcBef>
              <a:spcAft>
                <a:spcPts val="1200"/>
              </a:spcAft>
              <a:buNone/>
            </a:pPr>
            <a:r>
              <a:rPr lang="en" sz="1200">
                <a:solidFill>
                  <a:srgbClr val="3D85C6"/>
                </a:solidFill>
                <a:highlight>
                  <a:srgbClr val="FFFFFF"/>
                </a:highlight>
                <a:latin typeface="Trebuchet MS"/>
                <a:ea typeface="Trebuchet MS"/>
                <a:cs typeface="Trebuchet MS"/>
                <a:sym typeface="Trebuchet MS"/>
              </a:rPr>
              <a:t>Where do you see symmetry?</a:t>
            </a:r>
            <a:endParaRPr sz="1200">
              <a:solidFill>
                <a:srgbClr val="3D85C6"/>
              </a:solidFill>
              <a:highlight>
                <a:srgbClr val="FFFFFF"/>
              </a:highlight>
              <a:latin typeface="Trebuchet MS"/>
              <a:ea typeface="Trebuchet MS"/>
              <a:cs typeface="Trebuchet MS"/>
              <a:sym typeface="Trebuchet MS"/>
            </a:endParaRPr>
          </a:p>
        </p:txBody>
      </p:sp>
      <p:pic>
        <p:nvPicPr>
          <p:cNvPr id="190" name="Google Shape;190;p30"/>
          <p:cNvPicPr preferRelativeResize="0"/>
          <p:nvPr/>
        </p:nvPicPr>
        <p:blipFill>
          <a:blip r:embed="rId3">
            <a:alphaModFix/>
          </a:blip>
          <a:stretch>
            <a:fillRect/>
          </a:stretch>
        </p:blipFill>
        <p:spPr>
          <a:xfrm>
            <a:off x="71825" y="469538"/>
            <a:ext cx="7755700" cy="4604925"/>
          </a:xfrm>
          <a:prstGeom prst="rect">
            <a:avLst/>
          </a:prstGeom>
          <a:noFill/>
          <a:ln>
            <a:noFill/>
          </a:ln>
        </p:spPr>
      </p:pic>
      <p:sp>
        <p:nvSpPr>
          <p:cNvPr id="191" name="Google Shape;191;p30"/>
          <p:cNvSpPr txBox="1"/>
          <p:nvPr/>
        </p:nvSpPr>
        <p:spPr>
          <a:xfrm>
            <a:off x="71825" y="4735775"/>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5.G.B3</a:t>
            </a:r>
            <a:endParaRPr sz="1000">
              <a:solidFill>
                <a:schemeClr val="lt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31"/>
          <p:cNvSpPr txBox="1">
            <a:spLocks noGrp="1"/>
          </p:cNvSpPr>
          <p:nvPr>
            <p:ph type="title"/>
          </p:nvPr>
        </p:nvSpPr>
        <p:spPr>
          <a:xfrm>
            <a:off x="7771675" y="-49825"/>
            <a:ext cx="1332600" cy="1021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990"/>
              <a:buFont typeface="Arial"/>
              <a:buNone/>
            </a:pPr>
            <a:r>
              <a:rPr lang="en" sz="1858" b="1">
                <a:solidFill>
                  <a:srgbClr val="CC0000"/>
                </a:solidFill>
              </a:rPr>
              <a:t>Happy Lunar New Year!</a:t>
            </a:r>
            <a:endParaRPr sz="1858" b="1">
              <a:solidFill>
                <a:srgbClr val="CC0000"/>
              </a:solidFill>
            </a:endParaRPr>
          </a:p>
          <a:p>
            <a:pPr marL="0" lvl="0" indent="0" algn="ctr" rtl="0">
              <a:spcBef>
                <a:spcPts val="0"/>
              </a:spcBef>
              <a:spcAft>
                <a:spcPts val="0"/>
              </a:spcAft>
              <a:buClr>
                <a:schemeClr val="dk1"/>
              </a:buClr>
              <a:buSzPts val="990"/>
              <a:buFont typeface="Arial"/>
              <a:buNone/>
            </a:pPr>
            <a:r>
              <a:rPr lang="en" sz="1664" b="1">
                <a:solidFill>
                  <a:srgbClr val="CC0000"/>
                </a:solidFill>
                <a:highlight>
                  <a:schemeClr val="lt1"/>
                </a:highlight>
                <a:latin typeface="Calibri"/>
                <a:ea typeface="Calibri"/>
                <a:cs typeface="Calibri"/>
                <a:sym typeface="Calibri"/>
              </a:rPr>
              <a:t>恭喜发财</a:t>
            </a:r>
            <a:endParaRPr sz="1664" b="1">
              <a:solidFill>
                <a:srgbClr val="CC0000"/>
              </a:solidFill>
              <a:highlight>
                <a:schemeClr val="lt1"/>
              </a:highlight>
              <a:latin typeface="Calibri"/>
              <a:ea typeface="Calibri"/>
              <a:cs typeface="Calibri"/>
              <a:sym typeface="Calibri"/>
            </a:endParaRPr>
          </a:p>
          <a:p>
            <a:pPr marL="0" lvl="0" indent="0" algn="ctr" rtl="0">
              <a:spcBef>
                <a:spcPts val="0"/>
              </a:spcBef>
              <a:spcAft>
                <a:spcPts val="0"/>
              </a:spcAft>
              <a:buClr>
                <a:schemeClr val="dk1"/>
              </a:buClr>
              <a:buSzPts val="990"/>
              <a:buFont typeface="Arial"/>
              <a:buNone/>
            </a:pPr>
            <a:r>
              <a:rPr lang="en" sz="1664" b="1">
                <a:solidFill>
                  <a:srgbClr val="CC0000"/>
                </a:solidFill>
                <a:highlight>
                  <a:schemeClr val="lt1"/>
                </a:highlight>
                <a:latin typeface="Calibri"/>
                <a:ea typeface="Calibri"/>
                <a:cs typeface="Calibri"/>
                <a:sym typeface="Calibri"/>
              </a:rPr>
              <a:t>This is the year of the snake!</a:t>
            </a:r>
            <a:endParaRPr sz="1664" b="1">
              <a:solidFill>
                <a:srgbClr val="CC0000"/>
              </a:solidFill>
              <a:highlight>
                <a:schemeClr val="lt1"/>
              </a:highlight>
              <a:latin typeface="Calibri"/>
              <a:ea typeface="Calibri"/>
              <a:cs typeface="Calibri"/>
              <a:sym typeface="Calibri"/>
            </a:endParaRPr>
          </a:p>
          <a:p>
            <a:pPr marL="0" lvl="0" indent="0" algn="l" rtl="0">
              <a:spcBef>
                <a:spcPts val="0"/>
              </a:spcBef>
              <a:spcAft>
                <a:spcPts val="0"/>
              </a:spcAft>
              <a:buSzPts val="990"/>
              <a:buNone/>
            </a:pPr>
            <a:endParaRPr sz="2520"/>
          </a:p>
        </p:txBody>
      </p:sp>
      <p:sp>
        <p:nvSpPr>
          <p:cNvPr id="197" name="Google Shape;197;p31"/>
          <p:cNvSpPr txBox="1">
            <a:spLocks noGrp="1"/>
          </p:cNvSpPr>
          <p:nvPr>
            <p:ph type="body" idx="1"/>
          </p:nvPr>
        </p:nvSpPr>
        <p:spPr>
          <a:xfrm>
            <a:off x="7722800" y="1917925"/>
            <a:ext cx="1421100" cy="3156900"/>
          </a:xfrm>
          <a:prstGeom prst="rect">
            <a:avLst/>
          </a:prstGeom>
        </p:spPr>
        <p:txBody>
          <a:bodyPr spcFirstLastPara="1" wrap="square" lIns="91425" tIns="91425" rIns="91425" bIns="91425" anchor="t" anchorCtr="0">
            <a:noAutofit/>
          </a:bodyPr>
          <a:lstStyle/>
          <a:p>
            <a:pPr marL="0" lvl="0" indent="0" algn="ctr" rtl="0">
              <a:lnSpc>
                <a:spcPct val="95000"/>
              </a:lnSpc>
              <a:spcBef>
                <a:spcPts val="0"/>
              </a:spcBef>
              <a:spcAft>
                <a:spcPts val="0"/>
              </a:spcAft>
              <a:buNone/>
            </a:pPr>
            <a:r>
              <a:rPr lang="en" sz="1700" b="1">
                <a:solidFill>
                  <a:srgbClr val="CC0000"/>
                </a:solidFill>
              </a:rPr>
              <a:t>Chinese New Year became a BIG celebration in the Jin Dynasty, in the years 266-420.</a:t>
            </a:r>
            <a:endParaRPr sz="1700" b="1">
              <a:solidFill>
                <a:srgbClr val="CC0000"/>
              </a:solidFill>
            </a:endParaRPr>
          </a:p>
          <a:p>
            <a:pPr marL="0" lvl="0" indent="0" algn="ctr" rtl="0">
              <a:lnSpc>
                <a:spcPct val="95000"/>
              </a:lnSpc>
              <a:spcBef>
                <a:spcPts val="1200"/>
              </a:spcBef>
              <a:spcAft>
                <a:spcPts val="1200"/>
              </a:spcAft>
              <a:buNone/>
            </a:pPr>
            <a:r>
              <a:rPr lang="en" sz="1700" b="1">
                <a:solidFill>
                  <a:srgbClr val="CC0000"/>
                </a:solidFill>
              </a:rPr>
              <a:t>How long ago was that?</a:t>
            </a:r>
            <a:endParaRPr sz="1700" b="1">
              <a:solidFill>
                <a:srgbClr val="CC0000"/>
              </a:solidFill>
            </a:endParaRPr>
          </a:p>
        </p:txBody>
      </p:sp>
      <p:pic>
        <p:nvPicPr>
          <p:cNvPr id="198" name="Google Shape;198;p31"/>
          <p:cNvPicPr preferRelativeResize="0"/>
          <p:nvPr/>
        </p:nvPicPr>
        <p:blipFill>
          <a:blip r:embed="rId3">
            <a:alphaModFix/>
          </a:blip>
          <a:stretch>
            <a:fillRect/>
          </a:stretch>
        </p:blipFill>
        <p:spPr>
          <a:xfrm>
            <a:off x="4" y="0"/>
            <a:ext cx="7722793" cy="5143501"/>
          </a:xfrm>
          <a:prstGeom prst="rect">
            <a:avLst/>
          </a:prstGeom>
          <a:noFill/>
          <a:ln>
            <a:noFill/>
          </a:ln>
        </p:spPr>
      </p:pic>
      <p:sp>
        <p:nvSpPr>
          <p:cNvPr id="199" name="Google Shape;199;p31"/>
          <p:cNvSpPr txBox="1"/>
          <p:nvPr/>
        </p:nvSpPr>
        <p:spPr>
          <a:xfrm>
            <a:off x="0" y="4838700"/>
            <a:ext cx="71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rPr>
              <a:t>5.NBT.B</a:t>
            </a:r>
            <a:endParaRPr sz="1000">
              <a:solidFill>
                <a:schemeClr val="lt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2"/>
          <p:cNvSpPr txBox="1"/>
          <p:nvPr/>
        </p:nvSpPr>
        <p:spPr>
          <a:xfrm>
            <a:off x="6590775" y="152400"/>
            <a:ext cx="2345700" cy="4817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300" b="1">
                <a:solidFill>
                  <a:srgbClr val="073763"/>
                </a:solidFill>
                <a:latin typeface="Times New Roman"/>
                <a:ea typeface="Times New Roman"/>
                <a:cs typeface="Times New Roman"/>
                <a:sym typeface="Times New Roman"/>
              </a:rPr>
              <a:t>Happy Australia Day!</a:t>
            </a:r>
            <a:endParaRPr sz="2300" b="1">
              <a:solidFill>
                <a:srgbClr val="073763"/>
              </a:solidFill>
              <a:latin typeface="Times New Roman"/>
              <a:ea typeface="Times New Roman"/>
              <a:cs typeface="Times New Roman"/>
              <a:sym typeface="Times New Roman"/>
            </a:endParaRPr>
          </a:p>
          <a:p>
            <a:pPr marL="0" lvl="0" indent="0" algn="ctr" rtl="0">
              <a:spcBef>
                <a:spcPts val="0"/>
              </a:spcBef>
              <a:spcAft>
                <a:spcPts val="0"/>
              </a:spcAft>
              <a:buNone/>
            </a:pPr>
            <a:endParaRPr sz="1700" b="1">
              <a:solidFill>
                <a:srgbClr val="38761D"/>
              </a:solidFill>
              <a:latin typeface="Times New Roman"/>
              <a:ea typeface="Times New Roman"/>
              <a:cs typeface="Times New Roman"/>
              <a:sym typeface="Times New Roman"/>
            </a:endParaRPr>
          </a:p>
          <a:p>
            <a:pPr marL="0" lvl="0" indent="0" algn="ctr" rtl="0">
              <a:spcBef>
                <a:spcPts val="0"/>
              </a:spcBef>
              <a:spcAft>
                <a:spcPts val="0"/>
              </a:spcAft>
              <a:buNone/>
            </a:pPr>
            <a:r>
              <a:rPr lang="en" sz="1700" b="1">
                <a:solidFill>
                  <a:srgbClr val="38761D"/>
                </a:solidFill>
                <a:latin typeface="Times New Roman"/>
                <a:ea typeface="Times New Roman"/>
                <a:cs typeface="Times New Roman"/>
                <a:sym typeface="Times New Roman"/>
              </a:rPr>
              <a:t>Did you know that an average adult kangaroo weighs between 35 - 90 kg? </a:t>
            </a:r>
            <a:endParaRPr sz="1700" b="1">
              <a:solidFill>
                <a:srgbClr val="38761D"/>
              </a:solidFill>
              <a:latin typeface="Times New Roman"/>
              <a:ea typeface="Times New Roman"/>
              <a:cs typeface="Times New Roman"/>
              <a:sym typeface="Times New Roman"/>
            </a:endParaRPr>
          </a:p>
          <a:p>
            <a:pPr marL="0" lvl="0" indent="0" algn="ctr" rtl="0">
              <a:spcBef>
                <a:spcPts val="0"/>
              </a:spcBef>
              <a:spcAft>
                <a:spcPts val="0"/>
              </a:spcAft>
              <a:buNone/>
            </a:pPr>
            <a:endParaRPr sz="1700" b="1">
              <a:solidFill>
                <a:srgbClr val="38761D"/>
              </a:solidFill>
              <a:latin typeface="Times New Roman"/>
              <a:ea typeface="Times New Roman"/>
              <a:cs typeface="Times New Roman"/>
              <a:sym typeface="Times New Roman"/>
            </a:endParaRPr>
          </a:p>
          <a:p>
            <a:pPr marL="0" lvl="0" indent="0" algn="ctr" rtl="0">
              <a:spcBef>
                <a:spcPts val="0"/>
              </a:spcBef>
              <a:spcAft>
                <a:spcPts val="0"/>
              </a:spcAft>
              <a:buNone/>
            </a:pPr>
            <a:r>
              <a:rPr lang="en" sz="1700" b="1">
                <a:solidFill>
                  <a:srgbClr val="38761D"/>
                </a:solidFill>
                <a:latin typeface="Times New Roman"/>
                <a:ea typeface="Times New Roman"/>
                <a:cs typeface="Times New Roman"/>
                <a:sym typeface="Times New Roman"/>
              </a:rPr>
              <a:t>Males can weigh up to twice as much as females!</a:t>
            </a:r>
            <a:endParaRPr sz="1700" b="1">
              <a:solidFill>
                <a:srgbClr val="38761D"/>
              </a:solidFill>
              <a:latin typeface="Times New Roman"/>
              <a:ea typeface="Times New Roman"/>
              <a:cs typeface="Times New Roman"/>
              <a:sym typeface="Times New Roman"/>
            </a:endParaRPr>
          </a:p>
          <a:p>
            <a:pPr marL="0" lvl="0" indent="0" algn="ctr" rtl="0">
              <a:spcBef>
                <a:spcPts val="0"/>
              </a:spcBef>
              <a:spcAft>
                <a:spcPts val="0"/>
              </a:spcAft>
              <a:buNone/>
            </a:pPr>
            <a:endParaRPr sz="1700" b="1">
              <a:solidFill>
                <a:srgbClr val="38761D"/>
              </a:solidFill>
              <a:latin typeface="Times New Roman"/>
              <a:ea typeface="Times New Roman"/>
              <a:cs typeface="Times New Roman"/>
              <a:sym typeface="Times New Roman"/>
            </a:endParaRPr>
          </a:p>
          <a:p>
            <a:pPr marL="0" lvl="0" indent="0" algn="ctr" rtl="0">
              <a:spcBef>
                <a:spcPts val="0"/>
              </a:spcBef>
              <a:spcAft>
                <a:spcPts val="0"/>
              </a:spcAft>
              <a:buNone/>
            </a:pPr>
            <a:r>
              <a:rPr lang="en" sz="1700" b="1">
                <a:solidFill>
                  <a:srgbClr val="38761D"/>
                </a:solidFill>
                <a:latin typeface="Times New Roman"/>
                <a:ea typeface="Times New Roman"/>
                <a:cs typeface="Times New Roman"/>
                <a:sym typeface="Times New Roman"/>
              </a:rPr>
              <a:t>If these female kangaroos weigh between 35 and 50 kg, how much might the males weigh?</a:t>
            </a:r>
            <a:endParaRPr sz="1700" b="1">
              <a:solidFill>
                <a:srgbClr val="38761D"/>
              </a:solidFill>
              <a:latin typeface="Times New Roman"/>
              <a:ea typeface="Times New Roman"/>
              <a:cs typeface="Times New Roman"/>
              <a:sym typeface="Times New Roman"/>
            </a:endParaRPr>
          </a:p>
        </p:txBody>
      </p:sp>
      <p:pic>
        <p:nvPicPr>
          <p:cNvPr id="205" name="Google Shape;205;p32"/>
          <p:cNvPicPr preferRelativeResize="0"/>
          <p:nvPr/>
        </p:nvPicPr>
        <p:blipFill>
          <a:blip r:embed="rId3">
            <a:alphaModFix/>
          </a:blip>
          <a:stretch>
            <a:fillRect/>
          </a:stretch>
        </p:blipFill>
        <p:spPr>
          <a:xfrm>
            <a:off x="152400" y="199800"/>
            <a:ext cx="6265551" cy="4791300"/>
          </a:xfrm>
          <a:prstGeom prst="rect">
            <a:avLst/>
          </a:prstGeom>
          <a:noFill/>
          <a:ln>
            <a:noFill/>
          </a:ln>
        </p:spPr>
      </p:pic>
      <p:sp>
        <p:nvSpPr>
          <p:cNvPr id="206" name="Google Shape;206;p32"/>
          <p:cNvSpPr txBox="1"/>
          <p:nvPr/>
        </p:nvSpPr>
        <p:spPr>
          <a:xfrm>
            <a:off x="152399" y="4652400"/>
            <a:ext cx="864637"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solidFill>
                  <a:schemeClr val="lt1"/>
                </a:solidFill>
              </a:rPr>
              <a:t>5.NBT.B5</a:t>
            </a:r>
            <a:endParaRPr sz="1000" dirty="0">
              <a:solidFill>
                <a:schemeClr val="lt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1000</Words>
  <Application>Microsoft Macintosh PowerPoint</Application>
  <PresentationFormat>On-screen Show (16:9)</PresentationFormat>
  <Paragraphs>116</Paragraphs>
  <Slides>20</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Open Sans</vt:lpstr>
      <vt:lpstr>Trebuchet MS</vt:lpstr>
      <vt:lpstr>Calibri</vt:lpstr>
      <vt:lpstr>Arial</vt:lpstr>
      <vt:lpstr>Times New Roman</vt:lpstr>
      <vt:lpstr>Simple Light</vt:lpstr>
      <vt:lpstr>PowerPoint Presentation</vt:lpstr>
      <vt:lpstr>Earth at Perihelion</vt:lpstr>
      <vt:lpstr>What is the same? What is different?</vt:lpstr>
      <vt:lpstr>PowerPoint Presentation</vt:lpstr>
      <vt:lpstr>Artist Ricardo Gomez painted this mural on Bartlett Station Drive in Roxbury. Estimate the size of the letters in this mural. If each letter takes 1.5 gallons of paint, how much paint was used?</vt:lpstr>
      <vt:lpstr>Happy Harlem Globetrotter’s Day!</vt:lpstr>
      <vt:lpstr>PowerPoint Presentation</vt:lpstr>
      <vt:lpstr>Happy Korean American Day!</vt:lpstr>
      <vt:lpstr>The Giant Buddha in Leshan, China</vt:lpstr>
      <vt:lpstr>Happy National  Bagel Day!</vt:lpstr>
      <vt:lpstr>Happy National Boston Day! </vt:lpstr>
      <vt:lpstr>We are all Immigrants!</vt:lpstr>
      <vt:lpstr>“Embrace” is the new monument in the Boston Common, a tribute to Dr. Martin Luther King and Coretta Scott King.</vt:lpstr>
      <vt:lpstr>Fresh fruit at Brother’s Market!</vt:lpstr>
      <vt:lpstr>The Summit of Mt. Willard</vt:lpstr>
      <vt:lpstr>PowerPoint Presentation</vt:lpstr>
      <vt:lpstr>Today is India Republic Day!</vt:lpstr>
      <vt:lpstr>Today is Unification Day in Romania</vt:lpstr>
      <vt:lpstr>Happy Lunar New Year! 恭喜发财 This is the year of the snake!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Manousaridis, Tracy</cp:lastModifiedBy>
  <cp:revision>1</cp:revision>
  <dcterms:modified xsi:type="dcterms:W3CDTF">2025-01-01T22:12:18Z</dcterms:modified>
</cp:coreProperties>
</file>