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4"/>
  </p:normalViewPr>
  <p:slideViewPr>
    <p:cSldViewPr snapToGrid="0">
      <p:cViewPr varScale="1">
        <p:scale>
          <a:sx n="137" d="100"/>
          <a:sy n="137" d="100"/>
        </p:scale>
        <p:origin x="92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a4c5879c07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a4c5879c07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2, 2025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Check out the video!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https://www.youtube.com/watch?v=Mv4ufje2TSk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a4c5879c07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a4c5879c07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a4c5879c07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a4c5879c07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6, 2025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a4c5879c07_0_3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a4c5879c07_0_3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a4c5879c07_0_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a4c5879c07_0_2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WHAT DO THEY ALL HAVE IN COMMON?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left: not 17 tenths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right: only mixed number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left: only fraction greater than 1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right: not a fraction (decimal)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a4c5879c07_0_3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a4c5879c07_0_3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a4c5879c07_0_2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a4c5879c07_0_2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a4c5879c07_0_4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a4c5879c07_0_4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13, 2025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a4c5879c07_0_4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a4c5879c07_0_4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a4c5879c07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a4c5879c07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a4c5879c07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a4c5879c07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a4c5879c07_0_6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a4c5879c07_0_6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a4c5879c07_0_6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a4c5879c07_0_6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21, 2025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a4c5879c07_0_7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a4c5879c07_0_7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a4c5879c07_0_7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a4c5879c07_0_7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leftt: most lines of symmetry, only regular polygon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right: only polygon with outline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left: no symmetry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right: not hexagon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a4c5879c07_0_8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a4c5879c07_0_8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a4c5879c07_0_10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a4c5879c07_0_10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27, 2025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a4c5879c07_0_9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a4c5879c07_0_9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a4c5879c07_0_9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2a4c5879c07_0_9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a4c5879c07_0_10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a4c5879c07_0_10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Australia Day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v4ufje2TS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8003050" y="487050"/>
            <a:ext cx="1140900" cy="40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1430" b="1">
                <a:solidFill>
                  <a:srgbClr val="85200C"/>
                </a:solidFill>
              </a:rPr>
              <a:t>January is Hot Tea Month!</a:t>
            </a:r>
            <a:endParaRPr sz="1430" b="1">
              <a:solidFill>
                <a:srgbClr val="85200C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endParaRPr sz="1330">
              <a:solidFill>
                <a:srgbClr val="85200C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en" sz="1330">
                <a:solidFill>
                  <a:srgbClr val="85200C"/>
                </a:solidFill>
              </a:rPr>
              <a:t>What is going on in this data visualization  </a:t>
            </a:r>
            <a:r>
              <a:rPr lang="en" sz="1330" u="sng">
                <a:solidFill>
                  <a:srgbClr val="8520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</a:t>
            </a:r>
            <a:r>
              <a:rPr lang="en" sz="1330">
                <a:solidFill>
                  <a:srgbClr val="85200C"/>
                </a:solidFill>
              </a:rPr>
              <a:t>?</a:t>
            </a:r>
            <a:endParaRPr sz="1330">
              <a:solidFill>
                <a:srgbClr val="85200C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r>
              <a:rPr lang="en" sz="1330">
                <a:solidFill>
                  <a:srgbClr val="85200C"/>
                </a:solidFill>
              </a:rPr>
              <a:t>Why does it matter?</a:t>
            </a:r>
            <a:endParaRPr sz="1330">
              <a:solidFill>
                <a:srgbClr val="85200C"/>
              </a:solidFill>
            </a:endParaRPr>
          </a:p>
        </p:txBody>
      </p:sp>
      <p:pic>
        <p:nvPicPr>
          <p:cNvPr id="55" name="Google Shape;55;p1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9824"/>
            <a:ext cx="8003050" cy="48638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8497275" y="4804800"/>
            <a:ext cx="64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4.MD.B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19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33" b="1">
                <a:solidFill>
                  <a:srgbClr val="274E13"/>
                </a:solidFill>
              </a:rPr>
              <a:t>Happy National Drinking Straw Day!</a:t>
            </a:r>
            <a:endParaRPr sz="3233" b="1">
              <a:solidFill>
                <a:srgbClr val="274E13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These straws come in packs of 250.</a:t>
            </a:r>
            <a:endParaRPr sz="3300" b="1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1481825" cy="14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571750"/>
            <a:ext cx="1481825" cy="141927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311763" y="4095300"/>
            <a:ext cx="1481700" cy="1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How many straws in 2 packs?</a:t>
            </a:r>
            <a:endParaRPr sz="1700" b="1">
              <a:solidFill>
                <a:srgbClr val="274E13"/>
              </a:solidFill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2925" y="1152475"/>
            <a:ext cx="1481825" cy="14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050" y="3067650"/>
            <a:ext cx="1481825" cy="14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4150" y="1211150"/>
            <a:ext cx="1481825" cy="14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4400" y="3072925"/>
            <a:ext cx="1481825" cy="14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5375" y="1211150"/>
            <a:ext cx="1481825" cy="14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3500" y="3072925"/>
            <a:ext cx="1481825" cy="14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96600" y="1152475"/>
            <a:ext cx="1481825" cy="14192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4"/>
          <p:cNvSpPr txBox="1"/>
          <p:nvPr/>
        </p:nvSpPr>
        <p:spPr>
          <a:xfrm>
            <a:off x="2302635" y="2571750"/>
            <a:ext cx="11424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3 packs?</a:t>
            </a:r>
            <a:endParaRPr sz="1700" b="1">
              <a:solidFill>
                <a:srgbClr val="274E13"/>
              </a:solidFill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2392772" y="4536425"/>
            <a:ext cx="11424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4 packs?</a:t>
            </a:r>
            <a:endParaRPr sz="1700" b="1">
              <a:solidFill>
                <a:srgbClr val="274E13"/>
              </a:solidFill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4123872" y="2571750"/>
            <a:ext cx="11424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5 packs?</a:t>
            </a:r>
            <a:endParaRPr sz="1700" b="1">
              <a:solidFill>
                <a:srgbClr val="274E13"/>
              </a:solidFill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4304122" y="4546975"/>
            <a:ext cx="11424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6 packs?</a:t>
            </a:r>
            <a:endParaRPr sz="1700" b="1">
              <a:solidFill>
                <a:srgbClr val="274E13"/>
              </a:solidFill>
            </a:endParaRPr>
          </a:p>
        </p:txBody>
      </p:sp>
      <p:sp>
        <p:nvSpPr>
          <p:cNvPr id="76" name="Google Shape;76;p14"/>
          <p:cNvSpPr txBox="1"/>
          <p:nvPr/>
        </p:nvSpPr>
        <p:spPr>
          <a:xfrm>
            <a:off x="5945097" y="2571750"/>
            <a:ext cx="11424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7 packs?</a:t>
            </a:r>
            <a:endParaRPr sz="1700" b="1">
              <a:solidFill>
                <a:srgbClr val="274E13"/>
              </a:solidFill>
            </a:endParaRPr>
          </a:p>
        </p:txBody>
      </p:sp>
      <p:sp>
        <p:nvSpPr>
          <p:cNvPr id="77" name="Google Shape;77;p14"/>
          <p:cNvSpPr txBox="1"/>
          <p:nvPr/>
        </p:nvSpPr>
        <p:spPr>
          <a:xfrm>
            <a:off x="6215485" y="4546975"/>
            <a:ext cx="11424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8 packs?</a:t>
            </a:r>
            <a:endParaRPr sz="1700" b="1">
              <a:solidFill>
                <a:srgbClr val="274E13"/>
              </a:solidFill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7825000" y="2571750"/>
            <a:ext cx="1142400" cy="19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9 packs?</a:t>
            </a:r>
            <a:endParaRPr sz="1700" b="1">
              <a:solidFill>
                <a:srgbClr val="274E13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700" b="1">
              <a:solidFill>
                <a:srgbClr val="274E13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Do we see a pattern?</a:t>
            </a:r>
            <a:endParaRPr sz="1700" b="1">
              <a:solidFill>
                <a:srgbClr val="274E13"/>
              </a:solidFill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8363700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4.NBT.B5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>
            <a:spLocks noGrp="1"/>
          </p:cNvSpPr>
          <p:nvPr>
            <p:ph type="title"/>
          </p:nvPr>
        </p:nvSpPr>
        <p:spPr>
          <a:xfrm>
            <a:off x="7037600" y="143950"/>
            <a:ext cx="1994700" cy="87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FF9900"/>
                </a:solidFill>
              </a:rPr>
              <a:t>What do you notice? </a:t>
            </a:r>
            <a:endParaRPr sz="192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FF9900"/>
                </a:solidFill>
              </a:rPr>
              <a:t>What do you wonder?</a:t>
            </a:r>
            <a:endParaRPr sz="1920" b="1">
              <a:solidFill>
                <a:srgbClr val="FF9900"/>
              </a:solidFill>
            </a:endParaRPr>
          </a:p>
        </p:txBody>
      </p:sp>
      <p:sp>
        <p:nvSpPr>
          <p:cNvPr id="85" name="Google Shape;85;p15"/>
          <p:cNvSpPr txBox="1">
            <a:spLocks noGrp="1"/>
          </p:cNvSpPr>
          <p:nvPr>
            <p:ph type="body" idx="1"/>
          </p:nvPr>
        </p:nvSpPr>
        <p:spPr>
          <a:xfrm>
            <a:off x="7005675" y="1827525"/>
            <a:ext cx="1994700" cy="274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9900"/>
                </a:solidFill>
              </a:rPr>
              <a:t>How many oranges might be in this crate?</a:t>
            </a:r>
            <a:endParaRPr sz="1900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FF9900"/>
                </a:solidFill>
              </a:rPr>
              <a:t>How can we use math to figure it out?</a:t>
            </a:r>
            <a:endParaRPr sz="1900">
              <a:solidFill>
                <a:srgbClr val="FF9900"/>
              </a:solidFill>
            </a:endParaRPr>
          </a:p>
        </p:txBody>
      </p:sp>
      <p:pic>
        <p:nvPicPr>
          <p:cNvPr id="86" name="Google Shape;8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5"/>
          <p:cNvSpPr txBox="1"/>
          <p:nvPr/>
        </p:nvSpPr>
        <p:spPr>
          <a:xfrm>
            <a:off x="8512150" y="4804800"/>
            <a:ext cx="63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4.OA.C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>
            <a:spLocks noGrp="1"/>
          </p:cNvSpPr>
          <p:nvPr>
            <p:ph type="title"/>
          </p:nvPr>
        </p:nvSpPr>
        <p:spPr>
          <a:xfrm>
            <a:off x="0" y="112025"/>
            <a:ext cx="9144000" cy="35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315">
                <a:solidFill>
                  <a:srgbClr val="274E13"/>
                </a:solidFill>
                <a:highlight>
                  <a:srgbClr val="FFFFFF"/>
                </a:highlight>
              </a:rPr>
              <a:t>Artist Ricardo Gomez painted this mural on Bartlett Station Drive in Roxbury. Estimate the size of the letters in this mural.</a:t>
            </a:r>
            <a:endParaRPr sz="2620">
              <a:solidFill>
                <a:srgbClr val="274E13"/>
              </a:solidFill>
            </a:endParaRPr>
          </a:p>
        </p:txBody>
      </p:sp>
      <p:pic>
        <p:nvPicPr>
          <p:cNvPr id="93" name="Google Shape;9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663" y="545774"/>
            <a:ext cx="8146673" cy="456262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6"/>
          <p:cNvSpPr txBox="1"/>
          <p:nvPr/>
        </p:nvSpPr>
        <p:spPr>
          <a:xfrm>
            <a:off x="498675" y="47697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4.MD.A2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 txBox="1">
            <a:spLocks noGrp="1"/>
          </p:cNvSpPr>
          <p:nvPr>
            <p:ph type="body" idx="1"/>
          </p:nvPr>
        </p:nvSpPr>
        <p:spPr>
          <a:xfrm rot="-5400000">
            <a:off x="-2114375" y="2352300"/>
            <a:ext cx="4971000" cy="4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Which one does not belong?</a:t>
            </a:r>
            <a:endParaRPr sz="2300" b="1">
              <a:solidFill>
                <a:srgbClr val="0000FF"/>
              </a:solidFill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0939" y="0"/>
            <a:ext cx="823522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7"/>
          <p:cNvSpPr txBox="1"/>
          <p:nvPr/>
        </p:nvSpPr>
        <p:spPr>
          <a:xfrm>
            <a:off x="11425" y="48535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4.NF.C6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8"/>
          <p:cNvSpPr txBox="1">
            <a:spLocks noGrp="1"/>
          </p:cNvSpPr>
          <p:nvPr>
            <p:ph type="title"/>
          </p:nvPr>
        </p:nvSpPr>
        <p:spPr>
          <a:xfrm>
            <a:off x="0" y="48200"/>
            <a:ext cx="1533000" cy="9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>
                <a:solidFill>
                  <a:srgbClr val="0000FF"/>
                </a:solidFill>
              </a:rPr>
              <a:t>It’s Harlem Globetrotter’s Day!</a:t>
            </a:r>
            <a:endParaRPr sz="1720">
              <a:solidFill>
                <a:srgbClr val="0000FF"/>
              </a:solidFill>
            </a:endParaRPr>
          </a:p>
        </p:txBody>
      </p:sp>
      <p:sp>
        <p:nvSpPr>
          <p:cNvPr id="107" name="Google Shape;107;p18"/>
          <p:cNvSpPr txBox="1">
            <a:spLocks noGrp="1"/>
          </p:cNvSpPr>
          <p:nvPr>
            <p:ph type="body" idx="1"/>
          </p:nvPr>
        </p:nvSpPr>
        <p:spPr>
          <a:xfrm>
            <a:off x="47925" y="1152475"/>
            <a:ext cx="1404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CC0000"/>
                </a:solidFill>
                <a:highlight>
                  <a:srgbClr val="FFFFFF"/>
                </a:highlight>
              </a:rPr>
              <a:t>The Globetrotters played their first road game in Hinckley, Illinois, on </a:t>
            </a:r>
            <a:r>
              <a:rPr lang="en" sz="1600" b="1" dirty="0">
                <a:solidFill>
                  <a:srgbClr val="CC0000"/>
                </a:solidFill>
                <a:highlight>
                  <a:srgbClr val="FFFFFF"/>
                </a:highlight>
              </a:rPr>
              <a:t>January 7</a:t>
            </a:r>
            <a:r>
              <a:rPr lang="en" sz="1600" dirty="0">
                <a:solidFill>
                  <a:srgbClr val="CC0000"/>
                </a:solidFill>
                <a:highlight>
                  <a:srgbClr val="FFFFFF"/>
                </a:highlight>
              </a:rPr>
              <a:t>, </a:t>
            </a:r>
            <a:r>
              <a:rPr lang="en" sz="1600" b="1" dirty="0">
                <a:solidFill>
                  <a:srgbClr val="CC0000"/>
                </a:solidFill>
                <a:highlight>
                  <a:srgbClr val="FFFFFF"/>
                </a:highlight>
              </a:rPr>
              <a:t>1927</a:t>
            </a:r>
            <a:r>
              <a:rPr lang="en" sz="1600" dirty="0">
                <a:solidFill>
                  <a:srgbClr val="CC0000"/>
                </a:solidFill>
                <a:highlight>
                  <a:srgbClr val="FFFFFF"/>
                </a:highlight>
              </a:rPr>
              <a:t>.</a:t>
            </a:r>
            <a:endParaRPr sz="1600" dirty="0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 dirty="0">
                <a:solidFill>
                  <a:srgbClr val="CC0000"/>
                </a:solidFill>
                <a:highlight>
                  <a:srgbClr val="FFFFFF"/>
                </a:highlight>
              </a:rPr>
              <a:t>How long ago was that?</a:t>
            </a:r>
            <a:endParaRPr sz="1600" dirty="0">
              <a:solidFill>
                <a:srgbClr val="CC0000"/>
              </a:solidFill>
              <a:highlight>
                <a:srgbClr val="FFFFFF"/>
              </a:highlight>
            </a:endParaRPr>
          </a:p>
        </p:txBody>
      </p:sp>
      <p:pic>
        <p:nvPicPr>
          <p:cNvPr id="108" name="Google Shape;10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2805" y="0"/>
            <a:ext cx="761119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8"/>
          <p:cNvSpPr txBox="1"/>
          <p:nvPr/>
        </p:nvSpPr>
        <p:spPr>
          <a:xfrm>
            <a:off x="8304245" y="4804800"/>
            <a:ext cx="839755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/>
              <a:t>4.NBT.B4</a:t>
            </a:r>
            <a:endParaRPr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6" name="Google Shape;11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9"/>
          <p:cNvSpPr txBox="1"/>
          <p:nvPr/>
        </p:nvSpPr>
        <p:spPr>
          <a:xfrm>
            <a:off x="-7600" y="475"/>
            <a:ext cx="9144000" cy="19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</a:rPr>
              <a:t>The World’s Largest Bird Sculpture Sits Atop a Rolling Hillside in Kollam, India in the Jetayu Nature Park.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</a:rPr>
              <a:t>This giant bird is 200 feet long, 150 feet wide, and 70 feet high!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</a:rPr>
              <a:t>How long is that? How many times longer, or higher is it than you?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300" b="1"/>
          </a:p>
        </p:txBody>
      </p:sp>
      <p:sp>
        <p:nvSpPr>
          <p:cNvPr id="118" name="Google Shape;118;p19"/>
          <p:cNvSpPr txBox="1"/>
          <p:nvPr/>
        </p:nvSpPr>
        <p:spPr>
          <a:xfrm>
            <a:off x="8417000" y="483995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4.NBT.B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>
            <a:spLocks noGrp="1"/>
          </p:cNvSpPr>
          <p:nvPr>
            <p:ph type="title"/>
          </p:nvPr>
        </p:nvSpPr>
        <p:spPr>
          <a:xfrm>
            <a:off x="289550" y="0"/>
            <a:ext cx="8487300" cy="88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1C4587"/>
                </a:solidFill>
              </a:rPr>
              <a:t>Happy Korean American Day!</a:t>
            </a:r>
            <a:endParaRPr sz="2320" b="1">
              <a:solidFill>
                <a:srgbClr val="1C4587"/>
              </a:solidFill>
            </a:endParaRPr>
          </a:p>
        </p:txBody>
      </p:sp>
      <p:sp>
        <p:nvSpPr>
          <p:cNvPr id="124" name="Google Shape;124;p20"/>
          <p:cNvSpPr txBox="1">
            <a:spLocks noGrp="1"/>
          </p:cNvSpPr>
          <p:nvPr>
            <p:ph type="body" idx="1"/>
          </p:nvPr>
        </p:nvSpPr>
        <p:spPr>
          <a:xfrm>
            <a:off x="112100" y="4159625"/>
            <a:ext cx="8842200" cy="10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41">
                <a:solidFill>
                  <a:srgbClr val="1C4587"/>
                </a:solidFill>
                <a:highlight>
                  <a:srgbClr val="FFFFFF"/>
                </a:highlight>
              </a:rPr>
              <a:t>Gyeongbokgung Palace was built in </a:t>
            </a:r>
            <a:r>
              <a:rPr lang="en" sz="1741">
                <a:solidFill>
                  <a:srgbClr val="1C4587"/>
                </a:solidFill>
              </a:rPr>
              <a:t>1395</a:t>
            </a:r>
            <a:r>
              <a:rPr lang="en" sz="1741">
                <a:solidFill>
                  <a:srgbClr val="1C4587"/>
                </a:solidFill>
                <a:highlight>
                  <a:srgbClr val="FFFFFF"/>
                </a:highlight>
              </a:rPr>
              <a:t>, during the fourth year of King Taejo's reign.</a:t>
            </a:r>
            <a:br>
              <a:rPr lang="en" sz="1741">
                <a:solidFill>
                  <a:srgbClr val="1C4587"/>
                </a:solidFill>
                <a:highlight>
                  <a:srgbClr val="FFFFFF"/>
                </a:highlight>
              </a:rPr>
            </a:br>
            <a:r>
              <a:rPr lang="en" sz="1741">
                <a:solidFill>
                  <a:srgbClr val="1C4587"/>
                </a:solidFill>
                <a:highlight>
                  <a:srgbClr val="FFFFFF"/>
                </a:highlight>
              </a:rPr>
              <a:t>How long ago was that?</a:t>
            </a:r>
            <a:br>
              <a:rPr lang="en" sz="1741">
                <a:solidFill>
                  <a:srgbClr val="1C4587"/>
                </a:solidFill>
                <a:highlight>
                  <a:srgbClr val="FFFFFF"/>
                </a:highlight>
              </a:rPr>
            </a:br>
            <a:r>
              <a:rPr lang="en" sz="1741">
                <a:solidFill>
                  <a:srgbClr val="1C4587"/>
                </a:solidFill>
                <a:highlight>
                  <a:srgbClr val="FFFFFF"/>
                </a:highlight>
              </a:rPr>
              <a:t>What mental math strategies can we use to solve this?</a:t>
            </a:r>
            <a:endParaRPr sz="1741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5" name="Google Shape;12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3475" y="462225"/>
            <a:ext cx="7019451" cy="3759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0"/>
          <p:cNvSpPr txBox="1"/>
          <p:nvPr/>
        </p:nvSpPr>
        <p:spPr>
          <a:xfrm>
            <a:off x="8363700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/>
              <a:t>4.NBT.B4</a:t>
            </a:r>
            <a:endParaRPr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>
            <a:spLocks noGrp="1"/>
          </p:cNvSpPr>
          <p:nvPr>
            <p:ph type="body" idx="1"/>
          </p:nvPr>
        </p:nvSpPr>
        <p:spPr>
          <a:xfrm>
            <a:off x="7356775" y="415250"/>
            <a:ext cx="1739400" cy="44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C343D"/>
                </a:solidFill>
              </a:rPr>
              <a:t>The Basilica Cistern in Istanbul!</a:t>
            </a:r>
            <a:endParaRPr sz="1700"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C343D"/>
                </a:solidFill>
              </a:rPr>
              <a:t>With </a:t>
            </a:r>
            <a:r>
              <a:rPr lang="en" sz="1700">
                <a:solidFill>
                  <a:srgbClr val="0C343D"/>
                </a:solidFill>
                <a:highlight>
                  <a:srgbClr val="FFFFFF"/>
                </a:highlight>
              </a:rPr>
              <a:t>more than </a:t>
            </a:r>
            <a:r>
              <a:rPr lang="en" sz="1700" b="1">
                <a:solidFill>
                  <a:srgbClr val="0C343D"/>
                </a:solidFill>
                <a:highlight>
                  <a:srgbClr val="FFFFFF"/>
                </a:highlight>
              </a:rPr>
              <a:t>300 </a:t>
            </a:r>
            <a:r>
              <a:rPr lang="en" sz="1700">
                <a:solidFill>
                  <a:srgbClr val="0C343D"/>
                </a:solidFill>
                <a:highlight>
                  <a:srgbClr val="FFFFFF"/>
                </a:highlight>
              </a:rPr>
              <a:t>marble columns, each </a:t>
            </a:r>
            <a:r>
              <a:rPr lang="en" sz="1700" b="1">
                <a:solidFill>
                  <a:srgbClr val="0C343D"/>
                </a:solidFill>
                <a:highlight>
                  <a:srgbClr val="FFFFFF"/>
                </a:highlight>
              </a:rPr>
              <a:t>9 meters</a:t>
            </a:r>
            <a:r>
              <a:rPr lang="en" sz="1700">
                <a:solidFill>
                  <a:srgbClr val="0C343D"/>
                </a:solidFill>
                <a:highlight>
                  <a:srgbClr val="FFFFFF"/>
                </a:highlight>
              </a:rPr>
              <a:t> high and arranged in </a:t>
            </a:r>
            <a:r>
              <a:rPr lang="en" sz="1700" b="1">
                <a:solidFill>
                  <a:srgbClr val="0C343D"/>
                </a:solidFill>
                <a:highlight>
                  <a:srgbClr val="FFFFFF"/>
                </a:highlight>
              </a:rPr>
              <a:t>12 rows of 28 </a:t>
            </a:r>
            <a:r>
              <a:rPr lang="en" sz="1700">
                <a:solidFill>
                  <a:srgbClr val="0C343D"/>
                </a:solidFill>
                <a:highlight>
                  <a:srgbClr val="FFFFFF"/>
                </a:highlight>
              </a:rPr>
              <a:t>columns, it is one of Turkey’s most beautiful landmarks.</a:t>
            </a:r>
            <a:endParaRPr sz="1700">
              <a:solidFill>
                <a:srgbClr val="0C343D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0C343D"/>
                </a:solidFill>
                <a:highlight>
                  <a:srgbClr val="FFFFFF"/>
                </a:highlight>
              </a:rPr>
              <a:t>Where is the math here?</a:t>
            </a:r>
            <a:endParaRPr sz="1700">
              <a:solidFill>
                <a:srgbClr val="0C343D"/>
              </a:solidFill>
              <a:highlight>
                <a:srgbClr val="FFFFFF"/>
              </a:highlight>
            </a:endParaRPr>
          </a:p>
        </p:txBody>
      </p:sp>
      <p:pic>
        <p:nvPicPr>
          <p:cNvPr id="132" name="Google Shape;13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825" y="327362"/>
            <a:ext cx="7221025" cy="448877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1"/>
          <p:cNvSpPr txBox="1"/>
          <p:nvPr/>
        </p:nvSpPr>
        <p:spPr>
          <a:xfrm>
            <a:off x="0" y="481615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4.OA.A3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136975" y="133675"/>
            <a:ext cx="4097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5B0F00"/>
                </a:solidFill>
              </a:rPr>
              <a:t>Happy National </a:t>
            </a:r>
            <a:endParaRPr sz="292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5B0F00"/>
                </a:solidFill>
              </a:rPr>
              <a:t>Bagel Day!</a:t>
            </a:r>
            <a:endParaRPr sz="2920" b="1">
              <a:solidFill>
                <a:srgbClr val="5B0F00"/>
              </a:solidFill>
            </a:endParaRPr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336275" y="1369950"/>
            <a:ext cx="3898200" cy="346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5B0F00"/>
                </a:solidFill>
              </a:rPr>
              <a:t>Brick Street Bagels, a Boston Pop-up, bakes about 975 bagels each weekend.</a:t>
            </a:r>
            <a:endParaRPr sz="23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i="1">
                <a:solidFill>
                  <a:srgbClr val="5B0F00"/>
                </a:solidFill>
              </a:rPr>
              <a:t>About </a:t>
            </a:r>
            <a:r>
              <a:rPr lang="en" sz="2300">
                <a:solidFill>
                  <a:srgbClr val="5B0F00"/>
                </a:solidFill>
              </a:rPr>
              <a:t>how many bagels is that each month?</a:t>
            </a:r>
            <a:endParaRPr sz="23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5B0F00"/>
                </a:solidFill>
              </a:rPr>
              <a:t>Estimate, then solve!</a:t>
            </a:r>
            <a:endParaRPr sz="23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5B0F00"/>
                </a:solidFill>
              </a:rPr>
              <a:t>Share your strategies!</a:t>
            </a:r>
            <a:endParaRPr sz="2300">
              <a:solidFill>
                <a:srgbClr val="5B0F00"/>
              </a:solidFill>
            </a:endParaRPr>
          </a:p>
        </p:txBody>
      </p:sp>
      <p:pic>
        <p:nvPicPr>
          <p:cNvPr id="140" name="Google Shape;14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0800" y="0"/>
            <a:ext cx="46232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2"/>
          <p:cNvSpPr txBox="1"/>
          <p:nvPr/>
        </p:nvSpPr>
        <p:spPr>
          <a:xfrm>
            <a:off x="0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/>
              <a:t>4.NBT.B5</a:t>
            </a:r>
            <a:endParaRPr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>
            <a:spLocks noGrp="1"/>
          </p:cNvSpPr>
          <p:nvPr>
            <p:ph type="title"/>
          </p:nvPr>
        </p:nvSpPr>
        <p:spPr>
          <a:xfrm>
            <a:off x="99625" y="37775"/>
            <a:ext cx="2256600" cy="97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073763"/>
                </a:solidFill>
              </a:rPr>
              <a:t>Happy National Boston Day!</a:t>
            </a:r>
            <a:r>
              <a:rPr lang="en" sz="1920" b="1"/>
              <a:t> </a:t>
            </a:r>
            <a:endParaRPr sz="1920" b="1"/>
          </a:p>
        </p:txBody>
      </p:sp>
      <p:sp>
        <p:nvSpPr>
          <p:cNvPr id="147" name="Google Shape;147;p23"/>
          <p:cNvSpPr txBox="1">
            <a:spLocks noGrp="1"/>
          </p:cNvSpPr>
          <p:nvPr>
            <p:ph type="body" idx="1"/>
          </p:nvPr>
        </p:nvSpPr>
        <p:spPr>
          <a:xfrm>
            <a:off x="99625" y="1257850"/>
            <a:ext cx="2256600" cy="331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C4587"/>
                </a:solidFill>
              </a:rPr>
              <a:t>Can you find Fenway Park on this map?</a:t>
            </a:r>
            <a:endParaRPr sz="16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C4587"/>
                </a:solidFill>
              </a:rPr>
              <a:t>It would take 1 hour and 27 minutes to bike from here to Fenway Park!</a:t>
            </a:r>
            <a:endParaRPr sz="16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C4587"/>
                </a:solidFill>
              </a:rPr>
              <a:t>How many minutes is that? How many seconds?</a:t>
            </a:r>
            <a:endParaRPr sz="16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C4587"/>
                </a:solidFill>
              </a:rPr>
              <a:t>How long would it take to ride there and back?</a:t>
            </a:r>
            <a:endParaRPr sz="1600">
              <a:solidFill>
                <a:srgbClr val="1C4587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8" name="Google Shape;14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6250" y="37765"/>
            <a:ext cx="6787752" cy="510573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3"/>
          <p:cNvSpPr txBox="1"/>
          <p:nvPr/>
        </p:nvSpPr>
        <p:spPr>
          <a:xfrm>
            <a:off x="8363700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/>
              <a:t>4.MD.A2</a:t>
            </a:r>
            <a:endParaRPr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>
            <a:spLocks noGrp="1"/>
          </p:cNvSpPr>
          <p:nvPr>
            <p:ph type="title"/>
          </p:nvPr>
        </p:nvSpPr>
        <p:spPr>
          <a:xfrm>
            <a:off x="311700" y="146550"/>
            <a:ext cx="8520600" cy="80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Would you rather have</a:t>
            </a:r>
            <a:endParaRPr sz="2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7 small boxes of markers OR 1 big box?</a:t>
            </a:r>
            <a:endParaRPr sz="2900" b="1">
              <a:solidFill>
                <a:srgbClr val="38761D"/>
              </a:solidFill>
            </a:endParaRPr>
          </a:p>
        </p:txBody>
      </p:sp>
      <p:pic>
        <p:nvPicPr>
          <p:cNvPr id="155" name="Google Shape;15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30" y="1408538"/>
            <a:ext cx="3488950" cy="314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6688" y="1152475"/>
            <a:ext cx="4295775" cy="3848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4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4.OA.A2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5"/>
          <p:cNvSpPr txBox="1">
            <a:spLocks noGrp="1"/>
          </p:cNvSpPr>
          <p:nvPr>
            <p:ph type="title"/>
          </p:nvPr>
        </p:nvSpPr>
        <p:spPr>
          <a:xfrm>
            <a:off x="143675" y="64175"/>
            <a:ext cx="7059300" cy="86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7F6000"/>
                </a:solidFill>
              </a:rPr>
              <a:t>“Embrace” is the new monument in the Boston Common, a tribute to Dr. Martin Luther King and Coretta Scott King.</a:t>
            </a:r>
            <a:endParaRPr sz="1920" b="1">
              <a:solidFill>
                <a:srgbClr val="7F6000"/>
              </a:solidFill>
            </a:endParaRPr>
          </a:p>
        </p:txBody>
      </p:sp>
      <p:sp>
        <p:nvSpPr>
          <p:cNvPr id="163" name="Google Shape;163;p25"/>
          <p:cNvSpPr txBox="1">
            <a:spLocks noGrp="1"/>
          </p:cNvSpPr>
          <p:nvPr>
            <p:ph type="body" idx="1"/>
          </p:nvPr>
        </p:nvSpPr>
        <p:spPr>
          <a:xfrm>
            <a:off x="7564100" y="1081625"/>
            <a:ext cx="1571400" cy="393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7F6000"/>
                </a:solidFill>
              </a:rPr>
              <a:t>Embrace stands 20 feet tall and 40 feet wide.</a:t>
            </a:r>
            <a:endParaRPr sz="170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7F6000"/>
                </a:solidFill>
              </a:rPr>
              <a:t>How many times taller is it than you?</a:t>
            </a:r>
            <a:endParaRPr sz="170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7F6000"/>
                </a:solidFill>
              </a:rPr>
              <a:t>What FRACTION are YOU of this monument?</a:t>
            </a:r>
            <a:endParaRPr sz="1700">
              <a:solidFill>
                <a:srgbClr val="7F6000"/>
              </a:solidFill>
            </a:endParaRPr>
          </a:p>
        </p:txBody>
      </p:sp>
      <p:pic>
        <p:nvPicPr>
          <p:cNvPr id="164" name="Google Shape;164;p25"/>
          <p:cNvPicPr preferRelativeResize="0"/>
          <p:nvPr/>
        </p:nvPicPr>
        <p:blipFill rotWithShape="1">
          <a:blip r:embed="rId3">
            <a:alphaModFix/>
          </a:blip>
          <a:srcRect l="-560" t="-1600" r="559" b="1600"/>
          <a:stretch/>
        </p:blipFill>
        <p:spPr>
          <a:xfrm>
            <a:off x="143675" y="846100"/>
            <a:ext cx="7420425" cy="4172125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5"/>
          <p:cNvSpPr txBox="1"/>
          <p:nvPr/>
        </p:nvSpPr>
        <p:spPr>
          <a:xfrm>
            <a:off x="200725" y="4679525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4.NF.A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6"/>
          <p:cNvSpPr txBox="1">
            <a:spLocks noGrp="1"/>
          </p:cNvSpPr>
          <p:nvPr>
            <p:ph type="title"/>
          </p:nvPr>
        </p:nvSpPr>
        <p:spPr>
          <a:xfrm>
            <a:off x="7428575" y="80125"/>
            <a:ext cx="1627800" cy="93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6AA84F"/>
                </a:solidFill>
              </a:rPr>
              <a:t>Cross Country Skiing in Weston!</a:t>
            </a:r>
            <a:endParaRPr sz="1920" b="1">
              <a:solidFill>
                <a:srgbClr val="6AA84F"/>
              </a:solidFill>
            </a:endParaRPr>
          </a:p>
        </p:txBody>
      </p:sp>
      <p:sp>
        <p:nvSpPr>
          <p:cNvPr id="171" name="Google Shape;171;p26"/>
          <p:cNvSpPr txBox="1">
            <a:spLocks noGrp="1"/>
          </p:cNvSpPr>
          <p:nvPr>
            <p:ph type="body" idx="1"/>
          </p:nvPr>
        </p:nvSpPr>
        <p:spPr>
          <a:xfrm>
            <a:off x="7428575" y="1652000"/>
            <a:ext cx="1627800" cy="310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1729">
                <a:solidFill>
                  <a:srgbClr val="6AA84F"/>
                </a:solidFill>
              </a:rPr>
              <a:t>The ski track in Weston is 2.5 km.</a:t>
            </a:r>
            <a:endParaRPr sz="1729">
              <a:solidFill>
                <a:srgbClr val="6AA84F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en" sz="1729">
                <a:solidFill>
                  <a:srgbClr val="6AA84F"/>
                </a:solidFill>
              </a:rPr>
              <a:t>How long is that?</a:t>
            </a:r>
            <a:endParaRPr sz="1729">
              <a:solidFill>
                <a:srgbClr val="6AA84F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en" sz="1729">
                <a:solidFill>
                  <a:srgbClr val="6AA84F"/>
                </a:solidFill>
              </a:rPr>
              <a:t>How many meters?</a:t>
            </a:r>
            <a:endParaRPr sz="1729">
              <a:solidFill>
                <a:srgbClr val="6AA84F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en" sz="1729">
                <a:solidFill>
                  <a:srgbClr val="6AA84F"/>
                </a:solidFill>
              </a:rPr>
              <a:t>Centimeters?</a:t>
            </a:r>
            <a:endParaRPr sz="1729">
              <a:solidFill>
                <a:srgbClr val="6AA84F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r>
              <a:rPr lang="en" sz="1729">
                <a:solidFill>
                  <a:srgbClr val="6AA84F"/>
                </a:solidFill>
              </a:rPr>
              <a:t>What do you notice?</a:t>
            </a:r>
            <a:endParaRPr sz="1729">
              <a:solidFill>
                <a:srgbClr val="6AA84F"/>
              </a:solidFill>
            </a:endParaRPr>
          </a:p>
        </p:txBody>
      </p:sp>
      <p:pic>
        <p:nvPicPr>
          <p:cNvPr id="172" name="Google Shape;17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3540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6"/>
          <p:cNvSpPr txBox="1"/>
          <p:nvPr/>
        </p:nvSpPr>
        <p:spPr>
          <a:xfrm>
            <a:off x="0" y="488325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7"/>
          <p:cNvSpPr txBox="1">
            <a:spLocks noGrp="1"/>
          </p:cNvSpPr>
          <p:nvPr>
            <p:ph type="title"/>
          </p:nvPr>
        </p:nvSpPr>
        <p:spPr>
          <a:xfrm>
            <a:off x="311700" y="1284950"/>
            <a:ext cx="1850700" cy="221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Which one does not belong?</a:t>
            </a:r>
            <a:endParaRPr sz="2900" b="1">
              <a:solidFill>
                <a:srgbClr val="38761D"/>
              </a:solidFill>
            </a:endParaRPr>
          </a:p>
        </p:txBody>
      </p:sp>
      <p:pic>
        <p:nvPicPr>
          <p:cNvPr id="179" name="Google Shape;17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0556" y="0"/>
            <a:ext cx="669343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7"/>
          <p:cNvSpPr txBox="1"/>
          <p:nvPr/>
        </p:nvSpPr>
        <p:spPr>
          <a:xfrm>
            <a:off x="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4.G.A2</a:t>
            </a: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8"/>
          <p:cNvSpPr txBox="1">
            <a:spLocks noGrp="1"/>
          </p:cNvSpPr>
          <p:nvPr>
            <p:ph type="title"/>
          </p:nvPr>
        </p:nvSpPr>
        <p:spPr>
          <a:xfrm>
            <a:off x="47925" y="48200"/>
            <a:ext cx="1292700" cy="9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620" b="1">
                <a:solidFill>
                  <a:srgbClr val="990000"/>
                </a:solidFill>
              </a:rPr>
              <a:t>Homemade Jam!</a:t>
            </a:r>
            <a:endParaRPr sz="162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620" b="1">
                <a:solidFill>
                  <a:srgbClr val="990000"/>
                </a:solidFill>
              </a:rPr>
              <a:t> Yum!</a:t>
            </a:r>
            <a:endParaRPr sz="1620" b="1">
              <a:solidFill>
                <a:srgbClr val="990000"/>
              </a:solidFill>
            </a:endParaRPr>
          </a:p>
        </p:txBody>
      </p:sp>
      <p:pic>
        <p:nvPicPr>
          <p:cNvPr id="186" name="Google Shape;18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2656" y="0"/>
            <a:ext cx="779134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152475"/>
            <a:ext cx="1292625" cy="30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8"/>
          <p:cNvSpPr txBox="1"/>
          <p:nvPr/>
        </p:nvSpPr>
        <p:spPr>
          <a:xfrm>
            <a:off x="0" y="4846075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4.NF.B4</a:t>
            </a:r>
            <a:endParaRPr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9"/>
          <p:cNvSpPr txBox="1">
            <a:spLocks noGrp="1"/>
          </p:cNvSpPr>
          <p:nvPr>
            <p:ph type="title"/>
          </p:nvPr>
        </p:nvSpPr>
        <p:spPr>
          <a:xfrm>
            <a:off x="55925" y="167875"/>
            <a:ext cx="1300800" cy="8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FF9900"/>
                </a:solidFill>
              </a:rPr>
              <a:t>Celebrate India Republic Day!</a:t>
            </a:r>
            <a:endParaRPr sz="1920" b="1">
              <a:solidFill>
                <a:srgbClr val="FF9900"/>
              </a:solidFill>
            </a:endParaRPr>
          </a:p>
        </p:txBody>
      </p:sp>
      <p:sp>
        <p:nvSpPr>
          <p:cNvPr id="194" name="Google Shape;194;p29"/>
          <p:cNvSpPr txBox="1">
            <a:spLocks noGrp="1"/>
          </p:cNvSpPr>
          <p:nvPr>
            <p:ph type="body" idx="1"/>
          </p:nvPr>
        </p:nvSpPr>
        <p:spPr>
          <a:xfrm>
            <a:off x="55925" y="1691875"/>
            <a:ext cx="1300800" cy="311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AA84F"/>
                </a:solidFill>
              </a:rPr>
              <a:t>What fraction of this melon tart has been eaten?</a:t>
            </a:r>
            <a:endParaRPr sz="1900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6AA84F"/>
                </a:solidFill>
              </a:rPr>
              <a:t>What fraction remains?</a:t>
            </a:r>
            <a:endParaRPr sz="1900">
              <a:solidFill>
                <a:srgbClr val="6AA84F"/>
              </a:solidFill>
            </a:endParaRPr>
          </a:p>
        </p:txBody>
      </p:sp>
      <p:pic>
        <p:nvPicPr>
          <p:cNvPr id="195" name="Google Shape;19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6858" y="0"/>
            <a:ext cx="771713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9"/>
          <p:cNvSpPr txBox="1"/>
          <p:nvPr/>
        </p:nvSpPr>
        <p:spPr>
          <a:xfrm>
            <a:off x="0" y="48535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4.NF.B3</a:t>
            </a:r>
            <a:endParaRPr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0"/>
          <p:cNvSpPr txBox="1">
            <a:spLocks noGrp="1"/>
          </p:cNvSpPr>
          <p:nvPr>
            <p:ph type="body" idx="1"/>
          </p:nvPr>
        </p:nvSpPr>
        <p:spPr>
          <a:xfrm>
            <a:off x="87825" y="479075"/>
            <a:ext cx="1197000" cy="408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274E13"/>
                </a:solidFill>
              </a:rPr>
              <a:t>The Great Wall of  China is 21,196 kilometers!</a:t>
            </a:r>
            <a:endParaRPr sz="14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38761D"/>
                </a:solidFill>
              </a:rPr>
              <a:t>How long is that?</a:t>
            </a:r>
            <a:endParaRPr sz="14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38761D"/>
                </a:solidFill>
              </a:rPr>
              <a:t>How many meters?</a:t>
            </a:r>
            <a:endParaRPr sz="14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400" b="1">
                <a:solidFill>
                  <a:srgbClr val="38761D"/>
                </a:solidFill>
              </a:rPr>
              <a:t>How long would it take you to walk that far?</a:t>
            </a:r>
            <a:endParaRPr sz="1400" b="1">
              <a:solidFill>
                <a:srgbClr val="38761D"/>
              </a:solidFill>
            </a:endParaRPr>
          </a:p>
        </p:txBody>
      </p:sp>
      <p:pic>
        <p:nvPicPr>
          <p:cNvPr id="202" name="Google Shape;20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4325" y="383300"/>
            <a:ext cx="7620000" cy="448395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0"/>
          <p:cNvSpPr txBox="1"/>
          <p:nvPr/>
        </p:nvSpPr>
        <p:spPr>
          <a:xfrm>
            <a:off x="0" y="483455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1"/>
          <p:cNvSpPr txBox="1">
            <a:spLocks noGrp="1"/>
          </p:cNvSpPr>
          <p:nvPr>
            <p:ph type="title"/>
          </p:nvPr>
        </p:nvSpPr>
        <p:spPr>
          <a:xfrm>
            <a:off x="311700" y="245550"/>
            <a:ext cx="3111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7786"/>
              <a:buFont typeface="Arial"/>
              <a:buNone/>
            </a:pPr>
            <a:r>
              <a:rPr lang="en" sz="2620" b="1">
                <a:solidFill>
                  <a:srgbClr val="990000"/>
                </a:solidFill>
              </a:rPr>
              <a:t>Happy Lunar New Year!</a:t>
            </a:r>
            <a:endParaRPr sz="262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5" b="1">
                <a:solidFill>
                  <a:srgbClr val="99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恭喜发财</a:t>
            </a:r>
            <a:endParaRPr sz="2405" b="1">
              <a:solidFill>
                <a:srgbClr val="990000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1164"/>
              <a:buFont typeface="Arial"/>
              <a:buNone/>
            </a:pPr>
            <a:r>
              <a:rPr lang="en" sz="2405" b="1">
                <a:solidFill>
                  <a:srgbClr val="99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It’s the Year of the Snake!</a:t>
            </a:r>
            <a:endParaRPr sz="2405" b="1">
              <a:solidFill>
                <a:srgbClr val="990000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31"/>
          <p:cNvSpPr txBox="1">
            <a:spLocks noGrp="1"/>
          </p:cNvSpPr>
          <p:nvPr>
            <p:ph type="body" idx="1"/>
          </p:nvPr>
        </p:nvSpPr>
        <p:spPr>
          <a:xfrm>
            <a:off x="216000" y="2242450"/>
            <a:ext cx="3207000" cy="24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The Chinese Zodiac is a 12 year cycle.</a:t>
            </a:r>
            <a:endParaRPr sz="19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When is the next Year of the Rabbit?</a:t>
            </a:r>
            <a:endParaRPr sz="19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The next, and the next? What patterns do we see in the years?</a:t>
            </a:r>
            <a:endParaRPr sz="1900" b="1">
              <a:solidFill>
                <a:srgbClr val="990000"/>
              </a:solidFill>
            </a:endParaRPr>
          </a:p>
        </p:txBody>
      </p:sp>
      <p:pic>
        <p:nvPicPr>
          <p:cNvPr id="210" name="Google Shape;21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2500" y="152400"/>
            <a:ext cx="5409101" cy="4770999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1"/>
          <p:cNvSpPr txBox="1"/>
          <p:nvPr/>
        </p:nvSpPr>
        <p:spPr>
          <a:xfrm>
            <a:off x="0" y="48461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4.OA.C5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32"/>
          <p:cNvSpPr txBox="1"/>
          <p:nvPr/>
        </p:nvSpPr>
        <p:spPr>
          <a:xfrm>
            <a:off x="0" y="3886200"/>
            <a:ext cx="91440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7F6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Happy Australia Day!</a:t>
            </a:r>
            <a:endParaRPr sz="1700" b="1">
              <a:solidFill>
                <a:srgbClr val="7F6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7F6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Did you know that an average adult kangaroo weighs between 35 - 90 kg? </a:t>
            </a:r>
            <a:endParaRPr sz="1700" b="1">
              <a:solidFill>
                <a:srgbClr val="7F6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7F6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Males can weigh up to twice as much as females!</a:t>
            </a:r>
            <a:endParaRPr sz="1700" b="1">
              <a:solidFill>
                <a:srgbClr val="7F6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7F6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If these female kangaroos weigh between 35 and 50 kg, how much might the males weigh?</a:t>
            </a:r>
            <a:endParaRPr sz="1700" b="1">
              <a:solidFill>
                <a:srgbClr val="7F6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8" name="Google Shape;21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38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2"/>
          <p:cNvSpPr txBox="1"/>
          <p:nvPr/>
        </p:nvSpPr>
        <p:spPr>
          <a:xfrm>
            <a:off x="8424600" y="35475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4.MD.A2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847</Words>
  <Application>Microsoft Macintosh PowerPoint</Application>
  <PresentationFormat>On-screen Show (16:9)</PresentationFormat>
  <Paragraphs>115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Simple Light</vt:lpstr>
      <vt:lpstr>PowerPoint Presentation</vt:lpstr>
      <vt:lpstr>Happy National Drinking Straw Day! These straws come in packs of 250. </vt:lpstr>
      <vt:lpstr>What do you notice?  What do you wonder?</vt:lpstr>
      <vt:lpstr>Artist Ricardo Gomez painted this mural on Bartlett Station Drive in Roxbury. Estimate the size of the letters in this mural.</vt:lpstr>
      <vt:lpstr>PowerPoint Presentation</vt:lpstr>
      <vt:lpstr>It’s Harlem Globetrotter’s Day!</vt:lpstr>
      <vt:lpstr>PowerPoint Presentation</vt:lpstr>
      <vt:lpstr>Happy Korean American Day!</vt:lpstr>
      <vt:lpstr>PowerPoint Presentation</vt:lpstr>
      <vt:lpstr>Happy National  Bagel Day!</vt:lpstr>
      <vt:lpstr>Happy National Boston Day! </vt:lpstr>
      <vt:lpstr>Would you rather have 7 small boxes of markers OR 1 big box?</vt:lpstr>
      <vt:lpstr>“Embrace” is the new monument in the Boston Common, a tribute to Dr. Martin Luther King and Coretta Scott King.</vt:lpstr>
      <vt:lpstr>Cross Country Skiing in Weston!</vt:lpstr>
      <vt:lpstr>Which one does not belong?</vt:lpstr>
      <vt:lpstr>Homemade Jam!  Yum!</vt:lpstr>
      <vt:lpstr>Celebrate India Republic Day!</vt:lpstr>
      <vt:lpstr>PowerPoint Presentation</vt:lpstr>
      <vt:lpstr>Happy Lunar New Year! 恭喜发财 It’s the Year of the Snake!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Manousaridis, Tracy</cp:lastModifiedBy>
  <cp:revision>2</cp:revision>
  <dcterms:modified xsi:type="dcterms:W3CDTF">2025-01-01T22:13:21Z</dcterms:modified>
</cp:coreProperties>
</file>