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6858000" cy="9144000"/>
  <p:embeddedFontLst>
    <p:embeddedFont>
      <p:font typeface="Lato" panose="020F0502020204030203" pitchFamily="34" charset="0"/>
      <p:regular r:id="rId18"/>
      <p:bold r:id="rId19"/>
      <p:italic r:id="rId20"/>
      <p:boldItalic r:id="rId21"/>
    </p:embeddedFont>
    <p:embeddedFont>
      <p:font typeface="Montserrat" pitchFamily="2" charset="77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37"/>
  </p:normalViewPr>
  <p:slideViewPr>
    <p:cSldViewPr snapToGrid="0">
      <p:cViewPr varScale="1">
        <p:scale>
          <a:sx n="138" d="100"/>
          <a:sy n="138" d="100"/>
        </p:scale>
        <p:origin x="8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26eb358358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26eb358358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February 3, 2025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26eb358358_0_1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26eb358358_0_1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26eb358358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26eb358358_0_2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26eb358358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26eb358358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26eb35835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26eb35835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26eb358358_0_3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26eb358358_0_3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February 10, 2025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26eb358358_0_5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26eb358358_0_5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26eb358358_0_3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26eb358358_0_3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26eb358358_0_4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26eb358358_0_4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26eb358358_0_4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26eb358358_0_4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26eb358358_0_5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26eb358358_0_5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February 24, 2025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26eb358358_0_2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326eb358358_0_2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Top left: only even, multiple of ten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Top right: only square number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Bottom left: only single-digit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Bottom right: only palindrome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26eb358358_0_6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26eb358358_0_6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26eb358358_0_7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326eb358358_0_7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26eb358358_0_6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326eb358358_0_6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Top left: only coins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Top right: only addends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Bottom left: one-fourth, three-fourths missing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Bottom right: only equivalent fraction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7083500" y="149375"/>
            <a:ext cx="1748700" cy="86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20" b="1">
                <a:solidFill>
                  <a:srgbClr val="4C1130"/>
                </a:solidFill>
              </a:rPr>
              <a:t>February is Berries Month!</a:t>
            </a:r>
            <a:endParaRPr sz="2320" b="1">
              <a:solidFill>
                <a:srgbClr val="4C113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7039000" y="1528675"/>
            <a:ext cx="1913100" cy="30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741B47"/>
                </a:solidFill>
              </a:rPr>
              <a:t>What math do we notice?</a:t>
            </a:r>
            <a:endParaRPr sz="2300" b="1">
              <a:solidFill>
                <a:srgbClr val="741B4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741B47"/>
                </a:solidFill>
              </a:rPr>
              <a:t>Where do we see fractions?</a:t>
            </a:r>
            <a:endParaRPr sz="2300" b="1">
              <a:solidFill>
                <a:srgbClr val="741B47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857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83932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3.NF.A1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311700" y="445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0B5394"/>
                </a:solidFill>
              </a:rPr>
              <a:t>Estimate the area of this Roslindale mural.</a:t>
            </a:r>
            <a:endParaRPr sz="2320" b="1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0B5394"/>
                </a:solidFill>
              </a:rPr>
              <a:t>How do we know our estimate is reasonable?</a:t>
            </a:r>
            <a:endParaRPr sz="2320" b="1">
              <a:solidFill>
                <a:srgbClr val="0B5394"/>
              </a:solidFill>
            </a:endParaRPr>
          </a:p>
        </p:txBody>
      </p:sp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36663"/>
            <a:ext cx="9144001" cy="4206825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3.MD.A2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115700" y="70325"/>
            <a:ext cx="1913400" cy="76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1C4587"/>
                </a:solidFill>
              </a:rPr>
              <a:t>It’s Sled Dog Day!</a:t>
            </a:r>
            <a:endParaRPr sz="2320" b="1">
              <a:solidFill>
                <a:srgbClr val="1C4587"/>
              </a:solidFill>
            </a:endParaRPr>
          </a:p>
        </p:txBody>
      </p:sp>
      <p:sp>
        <p:nvSpPr>
          <p:cNvPr id="71" name="Google Shape;71;p15"/>
          <p:cNvSpPr txBox="1">
            <a:spLocks noGrp="1"/>
          </p:cNvSpPr>
          <p:nvPr>
            <p:ph type="body" idx="1"/>
          </p:nvPr>
        </p:nvSpPr>
        <p:spPr>
          <a:xfrm>
            <a:off x="53450" y="1010100"/>
            <a:ext cx="1975800" cy="352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73763"/>
                </a:solidFill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</a:rPr>
              <a:t>The first formal sled-dog race was held in 1850, from Winnipeg, Manitoba, to St. Paul, Minnesota.</a:t>
            </a:r>
            <a:endParaRPr sz="1700">
              <a:solidFill>
                <a:srgbClr val="073763"/>
              </a:solidFill>
              <a:highlight>
                <a:srgbClr val="FFFFFF"/>
              </a:highlight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73763"/>
                </a:solidFill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</a:rPr>
              <a:t>How long ago was that?</a:t>
            </a:r>
            <a:endParaRPr sz="1700">
              <a:solidFill>
                <a:srgbClr val="073763"/>
              </a:solidFill>
              <a:highlight>
                <a:srgbClr val="FFFFFF"/>
              </a:highlight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rgbClr val="073763"/>
                </a:solidFill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</a:rPr>
              <a:t>How can we use mental math to figure it out?</a:t>
            </a:r>
            <a:endParaRPr sz="1700">
              <a:solidFill>
                <a:srgbClr val="073763"/>
              </a:solidFill>
              <a:highlight>
                <a:srgbClr val="FFFFFF"/>
              </a:highlight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72" name="Google Shape;7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4613" y="257175"/>
            <a:ext cx="6943725" cy="462915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5"/>
          <p:cNvSpPr txBox="1"/>
          <p:nvPr/>
        </p:nvSpPr>
        <p:spPr>
          <a:xfrm>
            <a:off x="83932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3.NBT.A2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>
            <a:spLocks noGrp="1"/>
          </p:cNvSpPr>
          <p:nvPr>
            <p:ph type="body" idx="1"/>
          </p:nvPr>
        </p:nvSpPr>
        <p:spPr>
          <a:xfrm>
            <a:off x="106850" y="256150"/>
            <a:ext cx="1201200" cy="431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A61C00"/>
                </a:solidFill>
              </a:rPr>
              <a:t>What can we say about this fruit array?</a:t>
            </a:r>
            <a:endParaRPr sz="1900" b="1">
              <a:solidFill>
                <a:srgbClr val="A61C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A61C00"/>
                </a:solidFill>
              </a:rPr>
              <a:t>Create an equation to match this photo.</a:t>
            </a:r>
            <a:endParaRPr sz="1900" b="1">
              <a:solidFill>
                <a:srgbClr val="A61C00"/>
              </a:solidFill>
            </a:endParaRPr>
          </a:p>
        </p:txBody>
      </p:sp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09859" y="0"/>
            <a:ext cx="7734134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6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3.OA.A3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>
            <a:spLocks noGrp="1"/>
          </p:cNvSpPr>
          <p:nvPr>
            <p:ph type="body" idx="1"/>
          </p:nvPr>
        </p:nvSpPr>
        <p:spPr>
          <a:xfrm>
            <a:off x="6513450" y="918025"/>
            <a:ext cx="2453400" cy="412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6AA84F"/>
                </a:solidFill>
              </a:rPr>
              <a:t>These almond trees in Northern Israel can produce between 50-65 pounds of almonds each year.</a:t>
            </a:r>
            <a:endParaRPr sz="1900" b="1">
              <a:solidFill>
                <a:srgbClr val="6AA84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6AA84F"/>
                </a:solidFill>
              </a:rPr>
              <a:t>How many almonds might ONE tree produce in 5 years?</a:t>
            </a:r>
            <a:endParaRPr sz="1900" b="1">
              <a:solidFill>
                <a:srgbClr val="6AA84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6AA84F"/>
                </a:solidFill>
              </a:rPr>
              <a:t>What is possible?</a:t>
            </a:r>
            <a:endParaRPr sz="1900" b="1">
              <a:solidFill>
                <a:srgbClr val="6AA84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86" name="Google Shape;8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052" y="918075"/>
            <a:ext cx="6227084" cy="4125775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7"/>
          <p:cNvSpPr txBox="1"/>
          <p:nvPr/>
        </p:nvSpPr>
        <p:spPr>
          <a:xfrm>
            <a:off x="113050" y="108775"/>
            <a:ext cx="58293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400" b="1">
                <a:solidFill>
                  <a:srgbClr val="6AA84F"/>
                </a:solidFill>
              </a:rPr>
              <a:t>Happy Tu B’Shevat ~ טו בשבת שמח</a:t>
            </a:r>
            <a:endParaRPr sz="10400" b="1">
              <a:solidFill>
                <a:srgbClr val="6AA84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400" b="1">
                <a:solidFill>
                  <a:srgbClr val="6AA84F"/>
                </a:solidFill>
              </a:rPr>
              <a:t>The New Year of the Trees!</a:t>
            </a:r>
            <a:endParaRPr sz="10400" b="1">
              <a:solidFill>
                <a:srgbClr val="6AA84F"/>
              </a:solidFill>
            </a:endParaRPr>
          </a:p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rgbClr val="000000"/>
              </a:solidFill>
            </a:endParaRPr>
          </a:p>
        </p:txBody>
      </p:sp>
      <p:sp>
        <p:nvSpPr>
          <p:cNvPr id="88" name="Google Shape;88;p17"/>
          <p:cNvSpPr txBox="1"/>
          <p:nvPr/>
        </p:nvSpPr>
        <p:spPr>
          <a:xfrm>
            <a:off x="113050" y="470515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3.OA.D8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>
            <a:spLocks noGrp="1"/>
          </p:cNvSpPr>
          <p:nvPr>
            <p:ph type="body" idx="1"/>
          </p:nvPr>
        </p:nvSpPr>
        <p:spPr>
          <a:xfrm>
            <a:off x="4572000" y="647700"/>
            <a:ext cx="4260300" cy="392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3 x 5 x 2 = 6 x 5</a:t>
            </a:r>
            <a:endParaRPr sz="35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3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3500"/>
              <a:t>8 x (5 + 2) = 40 + 16</a:t>
            </a:r>
            <a:endParaRPr sz="35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30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3500"/>
              <a:t>2 x 3 x 10 = 10 x 5 </a:t>
            </a:r>
            <a:endParaRPr sz="3500"/>
          </a:p>
        </p:txBody>
      </p:sp>
      <p:pic>
        <p:nvPicPr>
          <p:cNvPr id="94" name="Google Shape;9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380" y="1271375"/>
            <a:ext cx="3969501" cy="223285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8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3.OA.B5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9"/>
          <p:cNvSpPr txBox="1">
            <a:spLocks noGrp="1"/>
          </p:cNvSpPr>
          <p:nvPr>
            <p:ph type="title"/>
          </p:nvPr>
        </p:nvSpPr>
        <p:spPr>
          <a:xfrm>
            <a:off x="71175" y="231450"/>
            <a:ext cx="7050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6AA84F"/>
                </a:solidFill>
              </a:rPr>
              <a:t>Happy 100 Day of School!</a:t>
            </a:r>
            <a:endParaRPr sz="2920" b="1">
              <a:solidFill>
                <a:srgbClr val="6AA84F"/>
              </a:solidFill>
            </a:endParaRPr>
          </a:p>
        </p:txBody>
      </p:sp>
      <p:sp>
        <p:nvSpPr>
          <p:cNvPr id="101" name="Google Shape;101;p19"/>
          <p:cNvSpPr txBox="1">
            <a:spLocks noGrp="1"/>
          </p:cNvSpPr>
          <p:nvPr>
            <p:ph type="body" idx="1"/>
          </p:nvPr>
        </p:nvSpPr>
        <p:spPr>
          <a:xfrm>
            <a:off x="7234775" y="1152475"/>
            <a:ext cx="1797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6AA84F"/>
                </a:solidFill>
              </a:rPr>
              <a:t>What are some FACTORS of 100?</a:t>
            </a:r>
            <a:endParaRPr sz="1900" b="1">
              <a:solidFill>
                <a:srgbClr val="6AA84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6AA84F"/>
                </a:solidFill>
              </a:rPr>
              <a:t>How do we know we have them all?</a:t>
            </a:r>
            <a:endParaRPr sz="1900" b="1">
              <a:solidFill>
                <a:srgbClr val="6AA84F"/>
              </a:solidFill>
            </a:endParaRPr>
          </a:p>
        </p:txBody>
      </p:sp>
      <p:pic>
        <p:nvPicPr>
          <p:cNvPr id="102" name="Google Shape;10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175" y="1074850"/>
            <a:ext cx="7050300" cy="3986175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9"/>
          <p:cNvSpPr txBox="1"/>
          <p:nvPr/>
        </p:nvSpPr>
        <p:spPr>
          <a:xfrm>
            <a:off x="83932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3.OA.C7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0"/>
          <p:cNvSpPr txBox="1">
            <a:spLocks noGrp="1"/>
          </p:cNvSpPr>
          <p:nvPr>
            <p:ph type="body" idx="1"/>
          </p:nvPr>
        </p:nvSpPr>
        <p:spPr>
          <a:xfrm>
            <a:off x="6834350" y="424350"/>
            <a:ext cx="2171400" cy="429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chemeClr val="accent1"/>
                </a:solidFill>
              </a:rPr>
              <a:t>What a nice classroom rug!</a:t>
            </a:r>
            <a:endParaRPr sz="2300" b="1">
              <a:solidFill>
                <a:schemeClr val="accent1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FF9900"/>
                </a:solidFill>
              </a:rPr>
              <a:t>This rug has a perimeter of 28 square feet.</a:t>
            </a:r>
            <a:endParaRPr sz="2300" b="1">
              <a:solidFill>
                <a:srgbClr val="FF99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chemeClr val="accent1"/>
                </a:solidFill>
              </a:rPr>
              <a:t>What is possible?</a:t>
            </a:r>
            <a:endParaRPr sz="2300" b="1">
              <a:solidFill>
                <a:schemeClr val="accent1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 i="1">
                <a:solidFill>
                  <a:schemeClr val="accent1"/>
                </a:solidFill>
              </a:rPr>
              <a:t>Think about area!</a:t>
            </a:r>
            <a:endParaRPr sz="2300" b="1" i="1">
              <a:solidFill>
                <a:schemeClr val="accent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09" name="Google Shape;10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500" y="123825"/>
            <a:ext cx="6705600" cy="489585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0"/>
          <p:cNvSpPr txBox="1"/>
          <p:nvPr/>
        </p:nvSpPr>
        <p:spPr>
          <a:xfrm>
            <a:off x="83932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3.MD.D8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16" name="Google Shape;11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7000" y="226500"/>
            <a:ext cx="4917000" cy="491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450" y="978175"/>
            <a:ext cx="4083350" cy="408335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1"/>
          <p:cNvSpPr txBox="1"/>
          <p:nvPr/>
        </p:nvSpPr>
        <p:spPr>
          <a:xfrm>
            <a:off x="273900" y="104875"/>
            <a:ext cx="85962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>
                <a:solidFill>
                  <a:srgbClr val="3D85C6"/>
                </a:solidFill>
              </a:rPr>
              <a:t>Would you rather have an overflowing bowl of Hershey’s Kisses or One giant Hershey’s Kiss?</a:t>
            </a:r>
            <a:endParaRPr sz="2100" b="1">
              <a:solidFill>
                <a:srgbClr val="3D85C6"/>
              </a:solidFill>
            </a:endParaRPr>
          </a:p>
        </p:txBody>
      </p:sp>
      <p:sp>
        <p:nvSpPr>
          <p:cNvPr id="119" name="Google Shape;119;p21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3.SMP.3</a:t>
            </a:r>
            <a:endParaRPr sz="1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2"/>
          <p:cNvSpPr txBox="1">
            <a:spLocks noGrp="1"/>
          </p:cNvSpPr>
          <p:nvPr>
            <p:ph type="title"/>
          </p:nvPr>
        </p:nvSpPr>
        <p:spPr>
          <a:xfrm>
            <a:off x="4413875" y="336250"/>
            <a:ext cx="4418400" cy="68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C27BA0"/>
                </a:solidFill>
              </a:rPr>
              <a:t>What do we notice?</a:t>
            </a:r>
            <a:br>
              <a:rPr lang="en" sz="2920" b="1">
                <a:solidFill>
                  <a:srgbClr val="C27BA0"/>
                </a:solidFill>
              </a:rPr>
            </a:br>
            <a:r>
              <a:rPr lang="en" sz="2920" b="1">
                <a:solidFill>
                  <a:srgbClr val="C27BA0"/>
                </a:solidFill>
              </a:rPr>
              <a:t>What do we wonder?</a:t>
            </a:r>
            <a:endParaRPr sz="2920" b="1">
              <a:solidFill>
                <a:srgbClr val="C27BA0"/>
              </a:solidFill>
            </a:endParaRPr>
          </a:p>
        </p:txBody>
      </p:sp>
      <p:sp>
        <p:nvSpPr>
          <p:cNvPr id="125" name="Google Shape;125;p22"/>
          <p:cNvSpPr txBox="1">
            <a:spLocks noGrp="1"/>
          </p:cNvSpPr>
          <p:nvPr>
            <p:ph type="body" idx="1"/>
          </p:nvPr>
        </p:nvSpPr>
        <p:spPr>
          <a:xfrm>
            <a:off x="4458375" y="1697750"/>
            <a:ext cx="4374000" cy="287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C27BA0"/>
                </a:solidFill>
              </a:rPr>
              <a:t>What can we say about this array of cookies?</a:t>
            </a:r>
            <a:endParaRPr sz="2300" b="1">
              <a:solidFill>
                <a:srgbClr val="C27BA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C27BA0"/>
                </a:solidFill>
              </a:rPr>
              <a:t>How many are here?</a:t>
            </a:r>
            <a:endParaRPr sz="2300" b="1">
              <a:solidFill>
                <a:srgbClr val="C27BA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C27BA0"/>
                </a:solidFill>
              </a:rPr>
              <a:t>Can we write an equation to match our thinking?</a:t>
            </a:r>
            <a:endParaRPr sz="2300" b="1">
              <a:solidFill>
                <a:srgbClr val="C27BA0"/>
              </a:solidFill>
            </a:endParaRPr>
          </a:p>
        </p:txBody>
      </p:sp>
      <p:pic>
        <p:nvPicPr>
          <p:cNvPr id="126" name="Google Shape;12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42003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2"/>
          <p:cNvSpPr txBox="1"/>
          <p:nvPr/>
        </p:nvSpPr>
        <p:spPr>
          <a:xfrm>
            <a:off x="83932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3.OA.A3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3"/>
          <p:cNvSpPr txBox="1"/>
          <p:nvPr/>
        </p:nvSpPr>
        <p:spPr>
          <a:xfrm>
            <a:off x="7241125" y="112075"/>
            <a:ext cx="1902900" cy="44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CC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We celebrated President’s Day last week.</a:t>
            </a:r>
            <a:endParaRPr sz="1700" b="1">
              <a:solidFill>
                <a:srgbClr val="CC0000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073763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In 1879, President Rutherford B. Hayes signed Washington’s Birthday into law.</a:t>
            </a:r>
            <a:endParaRPr sz="1700" b="1">
              <a:solidFill>
                <a:srgbClr val="073763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073763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How long ago was that?</a:t>
            </a:r>
            <a:endParaRPr sz="1700" b="1">
              <a:solidFill>
                <a:srgbClr val="073763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 b="1">
                <a:solidFill>
                  <a:srgbClr val="073763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How do you know?</a:t>
            </a:r>
            <a:endParaRPr sz="1700" b="1">
              <a:solidFill>
                <a:srgbClr val="073763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3" name="Google Shape;13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0"/>
            <a:ext cx="724113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3"/>
          <p:cNvSpPr txBox="1"/>
          <p:nvPr/>
        </p:nvSpPr>
        <p:spPr>
          <a:xfrm>
            <a:off x="83931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3.NBT.A2</a:t>
            </a:r>
            <a:endParaRPr sz="1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4"/>
          <p:cNvSpPr txBox="1">
            <a:spLocks noGrp="1"/>
          </p:cNvSpPr>
          <p:nvPr>
            <p:ph type="title"/>
          </p:nvPr>
        </p:nvSpPr>
        <p:spPr>
          <a:xfrm>
            <a:off x="311700" y="790075"/>
            <a:ext cx="2678400" cy="380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0000FF"/>
                </a:solidFill>
              </a:rPr>
              <a:t>Which one does not belong?</a:t>
            </a:r>
            <a:endParaRPr sz="292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br>
              <a:rPr lang="en" sz="2920" b="1">
                <a:solidFill>
                  <a:srgbClr val="0000FF"/>
                </a:solidFill>
              </a:rPr>
            </a:br>
            <a:r>
              <a:rPr lang="en" sz="2920" b="1">
                <a:solidFill>
                  <a:srgbClr val="0000FF"/>
                </a:solidFill>
              </a:rPr>
              <a:t>What do they all have in common?</a:t>
            </a:r>
            <a:endParaRPr sz="2920" b="1">
              <a:solidFill>
                <a:srgbClr val="0000FF"/>
              </a:solidFill>
            </a:endParaRPr>
          </a:p>
        </p:txBody>
      </p:sp>
      <p:pic>
        <p:nvPicPr>
          <p:cNvPr id="140" name="Google Shape;14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06047" y="0"/>
            <a:ext cx="5937954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4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3.OA.D9</a:t>
            </a:r>
            <a:endParaRPr sz="1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48" name="Google Shape;14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5"/>
          <p:cNvSpPr txBox="1"/>
          <p:nvPr/>
        </p:nvSpPr>
        <p:spPr>
          <a:xfrm>
            <a:off x="151350" y="90475"/>
            <a:ext cx="8560500" cy="13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lt1"/>
                </a:solidFill>
              </a:rPr>
              <a:t>There are over 90 miles of trails in Weston.</a:t>
            </a:r>
            <a:endParaRPr sz="19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lt1"/>
                </a:solidFill>
              </a:rPr>
              <a:t>What can we say about the number 90?</a:t>
            </a:r>
            <a:endParaRPr sz="19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lt1"/>
                </a:solidFill>
              </a:rPr>
              <a:t>How many different expressions, using TWO operations, can we create that have a value of 90?</a:t>
            </a:r>
            <a:endParaRPr sz="1900" b="1">
              <a:solidFill>
                <a:schemeClr val="lt1"/>
              </a:solidFill>
            </a:endParaRPr>
          </a:p>
        </p:txBody>
      </p:sp>
      <p:sp>
        <p:nvSpPr>
          <p:cNvPr id="150" name="Google Shape;150;p25"/>
          <p:cNvSpPr txBox="1"/>
          <p:nvPr/>
        </p:nvSpPr>
        <p:spPr>
          <a:xfrm>
            <a:off x="0" y="4804800"/>
            <a:ext cx="78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2.NBT.B5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6"/>
          <p:cNvSpPr txBox="1">
            <a:spLocks noGrp="1"/>
          </p:cNvSpPr>
          <p:nvPr>
            <p:ph type="title"/>
          </p:nvPr>
        </p:nvSpPr>
        <p:spPr>
          <a:xfrm>
            <a:off x="87175" y="74725"/>
            <a:ext cx="1245300" cy="94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1588" b="1">
                <a:solidFill>
                  <a:srgbClr val="A64D79"/>
                </a:solidFill>
              </a:rPr>
              <a:t>Fat Thursday is celebrated with yummy paczki in Poland!</a:t>
            </a:r>
            <a:endParaRPr sz="2020">
              <a:solidFill>
                <a:srgbClr val="A64D79"/>
              </a:solidFill>
            </a:endParaRPr>
          </a:p>
        </p:txBody>
      </p:sp>
      <p:sp>
        <p:nvSpPr>
          <p:cNvPr id="156" name="Google Shape;156;p26"/>
          <p:cNvSpPr txBox="1">
            <a:spLocks noGrp="1"/>
          </p:cNvSpPr>
          <p:nvPr>
            <p:ph type="body" idx="1"/>
          </p:nvPr>
        </p:nvSpPr>
        <p:spPr>
          <a:xfrm>
            <a:off x="87300" y="2216800"/>
            <a:ext cx="1245300" cy="235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rgbClr val="A64D79"/>
                </a:solidFill>
              </a:rPr>
              <a:t>How many different equations can we create to match the paczki at this Polish Bakery?</a:t>
            </a:r>
            <a:endParaRPr sz="1700">
              <a:solidFill>
                <a:srgbClr val="A64D79"/>
              </a:solidFill>
            </a:endParaRPr>
          </a:p>
        </p:txBody>
      </p:sp>
      <p:pic>
        <p:nvPicPr>
          <p:cNvPr id="157" name="Google Shape;15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3200" y="0"/>
            <a:ext cx="7710802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6"/>
          <p:cNvSpPr txBox="1"/>
          <p:nvPr/>
        </p:nvSpPr>
        <p:spPr>
          <a:xfrm>
            <a:off x="83931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3.OA.D8</a:t>
            </a:r>
            <a:endParaRPr sz="1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7"/>
          <p:cNvSpPr txBox="1">
            <a:spLocks noGrp="1"/>
          </p:cNvSpPr>
          <p:nvPr>
            <p:ph type="body" idx="1"/>
          </p:nvPr>
        </p:nvSpPr>
        <p:spPr>
          <a:xfrm>
            <a:off x="7208100" y="701100"/>
            <a:ext cx="1753200" cy="386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274E13"/>
                </a:solidFill>
              </a:rPr>
              <a:t>Which one does not belong?</a:t>
            </a:r>
            <a:endParaRPr sz="23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23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274E13"/>
                </a:solidFill>
              </a:rPr>
              <a:t>What do they all have in common?</a:t>
            </a:r>
            <a:endParaRPr sz="2300" b="1">
              <a:solidFill>
                <a:srgbClr val="274E13"/>
              </a:solidFill>
            </a:endParaRPr>
          </a:p>
        </p:txBody>
      </p:sp>
      <p:pic>
        <p:nvPicPr>
          <p:cNvPr id="164" name="Google Shape;16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" y="0"/>
            <a:ext cx="709948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7"/>
          <p:cNvSpPr txBox="1"/>
          <p:nvPr/>
        </p:nvSpPr>
        <p:spPr>
          <a:xfrm>
            <a:off x="83932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3.NF.A3</a:t>
            </a:r>
            <a:endParaRPr sz="1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533</Words>
  <Application>Microsoft Macintosh PowerPoint</Application>
  <PresentationFormat>On-screen Show (16:9)</PresentationFormat>
  <Paragraphs>73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Lato</vt:lpstr>
      <vt:lpstr>Montserrat</vt:lpstr>
      <vt:lpstr>Simple Light</vt:lpstr>
      <vt:lpstr>February is Berries Month! </vt:lpstr>
      <vt:lpstr>Estimate the area of this Roslindale mural. How do we know our estimate is reasonable?</vt:lpstr>
      <vt:lpstr>It’s Sled Dog Day!</vt:lpstr>
      <vt:lpstr>PowerPoint Presentation</vt:lpstr>
      <vt:lpstr>PowerPoint Presentation</vt:lpstr>
      <vt:lpstr>PowerPoint Presentation</vt:lpstr>
      <vt:lpstr>Happy 100 Day of School!</vt:lpstr>
      <vt:lpstr>PowerPoint Presentation</vt:lpstr>
      <vt:lpstr>PowerPoint Presentation</vt:lpstr>
      <vt:lpstr>What do we notice? What do we wonder?</vt:lpstr>
      <vt:lpstr>PowerPoint Presentation</vt:lpstr>
      <vt:lpstr>Which one does not belong?  What do they all have in common?</vt:lpstr>
      <vt:lpstr>PowerPoint Presentation</vt:lpstr>
      <vt:lpstr>Fat Thursday is celebrated with yummy paczki in Poland!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Manousaridis, Tracy</cp:lastModifiedBy>
  <cp:revision>1</cp:revision>
  <dcterms:modified xsi:type="dcterms:W3CDTF">2025-01-20T00:32:55Z</dcterms:modified>
</cp:coreProperties>
</file>