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4"/>
  </p:normalViewPr>
  <p:slideViewPr>
    <p:cSldViewPr snapToGrid="0">
      <p:cViewPr varScale="1">
        <p:scale>
          <a:sx n="137" d="100"/>
          <a:sy n="137" d="100"/>
        </p:scale>
        <p:origin x="92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226c92e4ab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226c92e4ab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Week of January 2, 2025</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226c92e4ab_0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226c92e4ab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226c92e4ab_0_1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226c92e4ab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Week of January 6, 2025</a:t>
            </a:r>
            <a:endParaRPr>
              <a:solidFill>
                <a:schemeClr val="dk1"/>
              </a:solidFill>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226c92e4ab_0_2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226c92e4ab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Top left: not base ten blocks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Top right: not vertical</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left:  not 30</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right: not bundled ten</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226c92e4ab_0_3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226c92e4ab_0_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226c92e4ab_0_2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226c92e4ab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226c92e4ab_0_3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226c92e4ab_0_3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226c92e4ab_0_3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226c92e4ab_0_3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13, 2025</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226c92e4ab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226c92e4ab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226c92e4ab_0_4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226c92e4ab_0_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226c92e4ab_0_4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226c92e4ab_0_4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3226c92e4ab_0_4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3226c92e4ab_0_4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226c92e4ab_0_4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226c92e4ab_0_4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21, 2025</a:t>
            </a:r>
            <a:endParaRPr/>
          </a:p>
          <a:p>
            <a:pPr marL="0" lvl="0" indent="0" algn="l" rtl="0">
              <a:spcBef>
                <a:spcPts val="0"/>
              </a:spcBef>
              <a:spcAft>
                <a:spcPts val="0"/>
              </a:spcAft>
              <a:buNone/>
            </a:pPr>
            <a:r>
              <a:rPr lang="en"/>
              <a:t>Celebrate Dr. Martin Luther King Day</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226c92e4ab_0_5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226c92e4ab_0_5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226c92e4ab_0_5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3226c92e4ab_0_5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226c92e4ab_0_6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226c92e4ab_0_6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226c92e4ab_0_8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226c92e4ab_0_8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Week of January 27, 2025</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226c92e4ab_0_7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226c92e4ab_0_7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226c92e4ab_0_7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3226c92e4ab_0_7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226c92e4ab_0_8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3226c92e4ab_0_8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Top left: not 20, all addition</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Top right: equation with addition and subtraction</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left: not an equation</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right: only equation with only subtraction</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93425" y="1567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 sz="2320" b="1">
                <a:solidFill>
                  <a:srgbClr val="3D85C6"/>
                </a:solidFill>
              </a:rPr>
              <a:t>January is National Braille Literacy Month</a:t>
            </a:r>
            <a:endParaRPr sz="2320" b="1">
              <a:solidFill>
                <a:srgbClr val="3D85C6"/>
              </a:solidFill>
            </a:endParaRPr>
          </a:p>
        </p:txBody>
      </p:sp>
      <p:sp>
        <p:nvSpPr>
          <p:cNvPr id="55" name="Google Shape;55;p13"/>
          <p:cNvSpPr txBox="1">
            <a:spLocks noGrp="1"/>
          </p:cNvSpPr>
          <p:nvPr>
            <p:ph type="body" idx="1"/>
          </p:nvPr>
        </p:nvSpPr>
        <p:spPr>
          <a:xfrm>
            <a:off x="6542050" y="946450"/>
            <a:ext cx="2290200" cy="2269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3D85C6"/>
                </a:solidFill>
              </a:rPr>
              <a:t>What do we notice about the numbers 1-5?</a:t>
            </a:r>
            <a:endParaRPr sz="1900" b="1">
              <a:solidFill>
                <a:srgbClr val="3D85C6"/>
              </a:solidFill>
            </a:endParaRPr>
          </a:p>
          <a:p>
            <a:pPr marL="0" lvl="0" indent="0" algn="ctr" rtl="0">
              <a:spcBef>
                <a:spcPts val="1200"/>
              </a:spcBef>
              <a:spcAft>
                <a:spcPts val="1200"/>
              </a:spcAft>
              <a:buNone/>
            </a:pPr>
            <a:r>
              <a:rPr lang="en" sz="1900" b="1">
                <a:solidFill>
                  <a:srgbClr val="3D85C6"/>
                </a:solidFill>
              </a:rPr>
              <a:t>What do we think the numbers 6-10 will look like?</a:t>
            </a:r>
            <a:endParaRPr sz="1900" b="1">
              <a:solidFill>
                <a:srgbClr val="3D85C6"/>
              </a:solidFill>
            </a:endParaRPr>
          </a:p>
        </p:txBody>
      </p:sp>
      <p:pic>
        <p:nvPicPr>
          <p:cNvPr id="56" name="Google Shape;56;p13"/>
          <p:cNvPicPr preferRelativeResize="0"/>
          <p:nvPr/>
        </p:nvPicPr>
        <p:blipFill>
          <a:blip r:embed="rId3">
            <a:alphaModFix/>
          </a:blip>
          <a:stretch>
            <a:fillRect/>
          </a:stretch>
        </p:blipFill>
        <p:spPr>
          <a:xfrm>
            <a:off x="193425" y="804950"/>
            <a:ext cx="6031626" cy="2063450"/>
          </a:xfrm>
          <a:prstGeom prst="rect">
            <a:avLst/>
          </a:prstGeom>
          <a:noFill/>
          <a:ln>
            <a:noFill/>
          </a:ln>
        </p:spPr>
      </p:pic>
      <p:sp>
        <p:nvSpPr>
          <p:cNvPr id="57" name="Google Shape;57;p13"/>
          <p:cNvSpPr txBox="1"/>
          <p:nvPr/>
        </p:nvSpPr>
        <p:spPr>
          <a:xfrm>
            <a:off x="6542050" y="3545375"/>
            <a:ext cx="2290200" cy="477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200"/>
              </a:spcAft>
              <a:buNone/>
            </a:pPr>
            <a:r>
              <a:rPr lang="en" sz="1900" b="1">
                <a:solidFill>
                  <a:srgbClr val="3D85C6"/>
                </a:solidFill>
              </a:rPr>
              <a:t>Are we surprised?</a:t>
            </a:r>
            <a:endParaRPr sz="1900" b="1">
              <a:solidFill>
                <a:srgbClr val="3D85C6"/>
              </a:solidFill>
            </a:endParaRPr>
          </a:p>
        </p:txBody>
      </p:sp>
      <p:pic>
        <p:nvPicPr>
          <p:cNvPr id="58" name="Google Shape;58;p13"/>
          <p:cNvPicPr preferRelativeResize="0"/>
          <p:nvPr/>
        </p:nvPicPr>
        <p:blipFill>
          <a:blip r:embed="rId4">
            <a:alphaModFix/>
          </a:blip>
          <a:stretch>
            <a:fillRect/>
          </a:stretch>
        </p:blipFill>
        <p:spPr>
          <a:xfrm>
            <a:off x="152400" y="3020800"/>
            <a:ext cx="6004723" cy="1970300"/>
          </a:xfrm>
          <a:prstGeom prst="rect">
            <a:avLst/>
          </a:prstGeom>
          <a:noFill/>
          <a:ln>
            <a:noFill/>
          </a:ln>
        </p:spPr>
      </p:pic>
      <p:sp>
        <p:nvSpPr>
          <p:cNvPr id="59" name="Google Shape;59;p13"/>
          <p:cNvSpPr txBox="1"/>
          <p:nvPr/>
        </p:nvSpPr>
        <p:spPr>
          <a:xfrm>
            <a:off x="8363725" y="4804800"/>
            <a:ext cx="78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1.NBT.A</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xEl>
                                              <p:pRg st="0" end="0"/>
                                            </p:txEl>
                                          </p:spTgt>
                                        </p:tgtEl>
                                        <p:attrNameLst>
                                          <p:attrName>style.visibility</p:attrName>
                                        </p:attrNameLst>
                                      </p:cBhvr>
                                      <p:to>
                                        <p:strVal val="visible"/>
                                      </p:to>
                                    </p:set>
                                    <p:animEffect transition="in" filter="fade">
                                      <p:cBhvr>
                                        <p:cTn id="7" dur="1000"/>
                                        <p:tgtEl>
                                          <p:spTgt spid="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
                                            <p:txEl>
                                              <p:pRg st="1" end="1"/>
                                            </p:txEl>
                                          </p:spTgt>
                                        </p:tgtEl>
                                        <p:attrNameLst>
                                          <p:attrName>style.visibility</p:attrName>
                                        </p:attrNameLst>
                                      </p:cBhvr>
                                      <p:to>
                                        <p:strVal val="visible"/>
                                      </p:to>
                                    </p:set>
                                    <p:animEffect transition="in" filter="fade">
                                      <p:cBhvr>
                                        <p:cTn id="12" dur="1000"/>
                                        <p:tgtEl>
                                          <p:spTgt spid="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1000"/>
                                        <p:tgtEl>
                                          <p:spTgt spid="5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165975" y="29850"/>
            <a:ext cx="1698000" cy="987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9900FF"/>
                </a:solidFill>
              </a:rPr>
              <a:t>Happy Hot Tea Month!</a:t>
            </a:r>
            <a:endParaRPr sz="2320" b="1">
              <a:solidFill>
                <a:srgbClr val="9900FF"/>
              </a:solidFill>
            </a:endParaRPr>
          </a:p>
        </p:txBody>
      </p:sp>
      <p:sp>
        <p:nvSpPr>
          <p:cNvPr id="65" name="Google Shape;65;p14"/>
          <p:cNvSpPr txBox="1">
            <a:spLocks noGrp="1"/>
          </p:cNvSpPr>
          <p:nvPr>
            <p:ph type="body" idx="1"/>
          </p:nvPr>
        </p:nvSpPr>
        <p:spPr>
          <a:xfrm>
            <a:off x="110950" y="1301275"/>
            <a:ext cx="1792200" cy="3267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9900FF"/>
                </a:solidFill>
              </a:rPr>
              <a:t>How many tea cups are here?</a:t>
            </a:r>
            <a:endParaRPr sz="1900">
              <a:solidFill>
                <a:srgbClr val="9900FF"/>
              </a:solidFill>
            </a:endParaRPr>
          </a:p>
          <a:p>
            <a:pPr marL="0" lvl="0" indent="0" algn="ctr" rtl="0">
              <a:spcBef>
                <a:spcPts val="1200"/>
              </a:spcBef>
              <a:spcAft>
                <a:spcPts val="0"/>
              </a:spcAft>
              <a:buNone/>
            </a:pPr>
            <a:r>
              <a:rPr lang="en" sz="1900">
                <a:solidFill>
                  <a:srgbClr val="9900FF"/>
                </a:solidFill>
              </a:rPr>
              <a:t>How can we count them?</a:t>
            </a:r>
            <a:endParaRPr sz="1900">
              <a:solidFill>
                <a:srgbClr val="9900FF"/>
              </a:solidFill>
            </a:endParaRPr>
          </a:p>
          <a:p>
            <a:pPr marL="0" lvl="0" indent="0" algn="ctr" rtl="0">
              <a:spcBef>
                <a:spcPts val="1200"/>
              </a:spcBef>
              <a:spcAft>
                <a:spcPts val="1200"/>
              </a:spcAft>
              <a:buNone/>
            </a:pPr>
            <a:r>
              <a:rPr lang="en" sz="1900">
                <a:solidFill>
                  <a:srgbClr val="9900FF"/>
                </a:solidFill>
              </a:rPr>
              <a:t>Can we create an expression to match our thinking?</a:t>
            </a:r>
            <a:endParaRPr sz="1900">
              <a:solidFill>
                <a:srgbClr val="9900FF"/>
              </a:solidFill>
            </a:endParaRPr>
          </a:p>
        </p:txBody>
      </p:sp>
      <p:pic>
        <p:nvPicPr>
          <p:cNvPr id="66" name="Google Shape;66;p14"/>
          <p:cNvPicPr preferRelativeResize="0"/>
          <p:nvPr/>
        </p:nvPicPr>
        <p:blipFill>
          <a:blip r:embed="rId3">
            <a:alphaModFix/>
          </a:blip>
          <a:stretch>
            <a:fillRect/>
          </a:stretch>
        </p:blipFill>
        <p:spPr>
          <a:xfrm>
            <a:off x="2033160" y="0"/>
            <a:ext cx="7110828" cy="5143499"/>
          </a:xfrm>
          <a:prstGeom prst="rect">
            <a:avLst/>
          </a:prstGeom>
          <a:noFill/>
          <a:ln>
            <a:noFill/>
          </a:ln>
        </p:spPr>
      </p:pic>
      <p:sp>
        <p:nvSpPr>
          <p:cNvPr id="67" name="Google Shape;67;p14"/>
          <p:cNvSpPr txBox="1"/>
          <p:nvPr/>
        </p:nvSpPr>
        <p:spPr>
          <a:xfrm>
            <a:off x="0" y="4852400"/>
            <a:ext cx="78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1.OA.C5</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
                                            <p:txEl>
                                              <p:pRg st="0" end="0"/>
                                            </p:txEl>
                                          </p:spTgt>
                                        </p:tgtEl>
                                        <p:attrNameLst>
                                          <p:attrName>style.visibility</p:attrName>
                                        </p:attrNameLst>
                                      </p:cBhvr>
                                      <p:to>
                                        <p:strVal val="visible"/>
                                      </p:to>
                                    </p:set>
                                    <p:animEffect transition="in" filter="fade">
                                      <p:cBhvr>
                                        <p:cTn id="7" dur="1000"/>
                                        <p:tgtEl>
                                          <p:spTgt spid="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
                                            <p:txEl>
                                              <p:pRg st="1" end="1"/>
                                            </p:txEl>
                                          </p:spTgt>
                                        </p:tgtEl>
                                        <p:attrNameLst>
                                          <p:attrName>style.visibility</p:attrName>
                                        </p:attrNameLst>
                                      </p:cBhvr>
                                      <p:to>
                                        <p:strVal val="visible"/>
                                      </p:to>
                                    </p:set>
                                    <p:animEffect transition="in" filter="fade">
                                      <p:cBhvr>
                                        <p:cTn id="12" dur="1000"/>
                                        <p:tgtEl>
                                          <p:spTgt spid="6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5">
                                            <p:txEl>
                                              <p:pRg st="2" end="2"/>
                                            </p:txEl>
                                          </p:spTgt>
                                        </p:tgtEl>
                                        <p:attrNameLst>
                                          <p:attrName>style.visibility</p:attrName>
                                        </p:attrNameLst>
                                      </p:cBhvr>
                                      <p:to>
                                        <p:strVal val="visible"/>
                                      </p:to>
                                    </p:set>
                                    <p:animEffect transition="in" filter="fade">
                                      <p:cBhvr>
                                        <p:cTn id="17" dur="1000"/>
                                        <p:tgtEl>
                                          <p:spTgt spid="6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7798700" y="81575"/>
            <a:ext cx="1242000" cy="936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0000FF"/>
                </a:solidFill>
              </a:rPr>
              <a:t>Today is Children’s Day in Uruguay</a:t>
            </a:r>
            <a:endParaRPr sz="1700" b="1">
              <a:solidFill>
                <a:srgbClr val="0000FF"/>
              </a:solidFill>
            </a:endParaRPr>
          </a:p>
        </p:txBody>
      </p:sp>
      <p:sp>
        <p:nvSpPr>
          <p:cNvPr id="73" name="Google Shape;73;p15"/>
          <p:cNvSpPr txBox="1">
            <a:spLocks noGrp="1"/>
          </p:cNvSpPr>
          <p:nvPr>
            <p:ph type="body" idx="1"/>
          </p:nvPr>
        </p:nvSpPr>
        <p:spPr>
          <a:xfrm>
            <a:off x="7798700" y="1434325"/>
            <a:ext cx="1242000" cy="3134700"/>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0"/>
              </a:spcAft>
              <a:buNone/>
            </a:pPr>
            <a:r>
              <a:rPr lang="en">
                <a:solidFill>
                  <a:srgbClr val="0000FF"/>
                </a:solidFill>
              </a:rPr>
              <a:t>How do we see the rays of the sun on Uruguay’s flag?</a:t>
            </a:r>
            <a:endParaRPr>
              <a:solidFill>
                <a:srgbClr val="0000FF"/>
              </a:solidFill>
            </a:endParaRPr>
          </a:p>
          <a:p>
            <a:pPr marL="0" lvl="0" indent="0" algn="ctr" rtl="0">
              <a:spcBef>
                <a:spcPts val="1200"/>
              </a:spcBef>
              <a:spcAft>
                <a:spcPts val="1200"/>
              </a:spcAft>
              <a:buNone/>
            </a:pPr>
            <a:r>
              <a:rPr lang="en">
                <a:solidFill>
                  <a:srgbClr val="0000FF"/>
                </a:solidFill>
              </a:rPr>
              <a:t>Create an expression to match your thinking.</a:t>
            </a:r>
            <a:endParaRPr>
              <a:solidFill>
                <a:srgbClr val="0000FF"/>
              </a:solidFill>
            </a:endParaRPr>
          </a:p>
        </p:txBody>
      </p:sp>
      <p:pic>
        <p:nvPicPr>
          <p:cNvPr id="74" name="Google Shape;74;p15"/>
          <p:cNvPicPr preferRelativeResize="0"/>
          <p:nvPr/>
        </p:nvPicPr>
        <p:blipFill>
          <a:blip r:embed="rId3">
            <a:alphaModFix/>
          </a:blip>
          <a:stretch>
            <a:fillRect/>
          </a:stretch>
        </p:blipFill>
        <p:spPr>
          <a:xfrm>
            <a:off x="5" y="0"/>
            <a:ext cx="7712840" cy="5143500"/>
          </a:xfrm>
          <a:prstGeom prst="rect">
            <a:avLst/>
          </a:prstGeom>
          <a:noFill/>
          <a:ln>
            <a:noFill/>
          </a:ln>
        </p:spPr>
      </p:pic>
      <p:sp>
        <p:nvSpPr>
          <p:cNvPr id="75" name="Google Shape;75;p15"/>
          <p:cNvSpPr txBox="1"/>
          <p:nvPr/>
        </p:nvSpPr>
        <p:spPr>
          <a:xfrm>
            <a:off x="8363725" y="4804800"/>
            <a:ext cx="78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1.OA.A1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
                                            <p:txEl>
                                              <p:pRg st="0" end="0"/>
                                            </p:txEl>
                                          </p:spTgt>
                                        </p:tgtEl>
                                        <p:attrNameLst>
                                          <p:attrName>style.visibility</p:attrName>
                                        </p:attrNameLst>
                                      </p:cBhvr>
                                      <p:to>
                                        <p:strVal val="visible"/>
                                      </p:to>
                                    </p:set>
                                    <p:animEffect transition="in" filter="fade">
                                      <p:cBhvr>
                                        <p:cTn id="7" dur="1000"/>
                                        <p:tgtEl>
                                          <p:spTgt spid="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
                                            <p:txEl>
                                              <p:pRg st="1" end="1"/>
                                            </p:txEl>
                                          </p:spTgt>
                                        </p:tgtEl>
                                        <p:attrNameLst>
                                          <p:attrName>style.visibility</p:attrName>
                                        </p:attrNameLst>
                                      </p:cBhvr>
                                      <p:to>
                                        <p:strVal val="visible"/>
                                      </p:to>
                                    </p:set>
                                    <p:animEffect transition="in" filter="fade">
                                      <p:cBhvr>
                                        <p:cTn id="12" dur="1000"/>
                                        <p:tgtEl>
                                          <p:spTgt spid="7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311700" y="1493450"/>
            <a:ext cx="2118300" cy="1336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3C78D8"/>
                </a:solidFill>
              </a:rPr>
              <a:t>Which one does not belong?</a:t>
            </a:r>
            <a:endParaRPr sz="2920" b="1">
              <a:solidFill>
                <a:srgbClr val="3C78D8"/>
              </a:solidFill>
            </a:endParaRPr>
          </a:p>
        </p:txBody>
      </p:sp>
      <p:pic>
        <p:nvPicPr>
          <p:cNvPr id="81" name="Google Shape;81;p16"/>
          <p:cNvPicPr preferRelativeResize="0"/>
          <p:nvPr/>
        </p:nvPicPr>
        <p:blipFill>
          <a:blip r:embed="rId3">
            <a:alphaModFix/>
          </a:blip>
          <a:stretch>
            <a:fillRect/>
          </a:stretch>
        </p:blipFill>
        <p:spPr>
          <a:xfrm>
            <a:off x="2690052" y="0"/>
            <a:ext cx="6453945" cy="5143499"/>
          </a:xfrm>
          <a:prstGeom prst="rect">
            <a:avLst/>
          </a:prstGeom>
          <a:noFill/>
          <a:ln>
            <a:noFill/>
          </a:ln>
        </p:spPr>
      </p:pic>
      <p:sp>
        <p:nvSpPr>
          <p:cNvPr id="82" name="Google Shape;82;p16"/>
          <p:cNvSpPr txBox="1"/>
          <p:nvPr/>
        </p:nvSpPr>
        <p:spPr>
          <a:xfrm>
            <a:off x="0" y="4804800"/>
            <a:ext cx="78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1.NBT.B2</a:t>
            </a:r>
            <a:endParaRPr sz="1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88" name="Google Shape;88;p17"/>
          <p:cNvSpPr txBox="1">
            <a:spLocks noGrp="1"/>
          </p:cNvSpPr>
          <p:nvPr>
            <p:ph type="body" idx="1"/>
          </p:nvPr>
        </p:nvSpPr>
        <p:spPr>
          <a:xfrm>
            <a:off x="186800" y="4299650"/>
            <a:ext cx="8829900" cy="719400"/>
          </a:xfrm>
          <a:prstGeom prst="rect">
            <a:avLst/>
          </a:prstGeom>
        </p:spPr>
        <p:txBody>
          <a:bodyPr spcFirstLastPara="1" wrap="square" lIns="91425" tIns="91425" rIns="91425" bIns="91425" anchor="t" anchorCtr="0">
            <a:normAutofit fontScale="25000" lnSpcReduction="20000"/>
          </a:bodyPr>
          <a:lstStyle/>
          <a:p>
            <a:pPr marL="0" lvl="0" indent="0" algn="ctr" rtl="0">
              <a:spcBef>
                <a:spcPts val="0"/>
              </a:spcBef>
              <a:spcAft>
                <a:spcPts val="1200"/>
              </a:spcAft>
              <a:buNone/>
            </a:pPr>
            <a:r>
              <a:rPr lang="en" sz="8200" b="1">
                <a:solidFill>
                  <a:srgbClr val="351C75"/>
                </a:solidFill>
              </a:rPr>
              <a:t>Let’s name some of the shapes we see in this painting </a:t>
            </a:r>
            <a:br>
              <a:rPr lang="en" sz="8200" b="1">
                <a:solidFill>
                  <a:srgbClr val="351C75"/>
                </a:solidFill>
              </a:rPr>
            </a:br>
            <a:r>
              <a:rPr lang="en" sz="8200" b="1">
                <a:solidFill>
                  <a:srgbClr val="351C75"/>
                </a:solidFill>
              </a:rPr>
              <a:t>by Roxbury artist Ekua Holmes?</a:t>
            </a:r>
            <a:r>
              <a:rPr lang="en" sz="6600"/>
              <a:t> </a:t>
            </a:r>
            <a:endParaRPr sz="6600"/>
          </a:p>
        </p:txBody>
      </p:sp>
      <p:pic>
        <p:nvPicPr>
          <p:cNvPr id="89" name="Google Shape;89;p17"/>
          <p:cNvPicPr preferRelativeResize="0"/>
          <p:nvPr/>
        </p:nvPicPr>
        <p:blipFill>
          <a:blip r:embed="rId3">
            <a:alphaModFix/>
          </a:blip>
          <a:stretch>
            <a:fillRect/>
          </a:stretch>
        </p:blipFill>
        <p:spPr>
          <a:xfrm>
            <a:off x="0" y="3"/>
            <a:ext cx="9144003" cy="4299646"/>
          </a:xfrm>
          <a:prstGeom prst="rect">
            <a:avLst/>
          </a:prstGeom>
          <a:noFill/>
          <a:ln>
            <a:noFill/>
          </a:ln>
        </p:spPr>
      </p:pic>
      <p:sp>
        <p:nvSpPr>
          <p:cNvPr id="3" name="TextBox 2">
            <a:extLst>
              <a:ext uri="{FF2B5EF4-FFF2-40B4-BE49-F238E27FC236}">
                <a16:creationId xmlns:a16="http://schemas.microsoft.com/office/drawing/2014/main" id="{69F88C07-3866-45BC-2155-98CEFF3E056D}"/>
              </a:ext>
            </a:extLst>
          </p:cNvPr>
          <p:cNvSpPr txBox="1"/>
          <p:nvPr/>
        </p:nvSpPr>
        <p:spPr>
          <a:xfrm>
            <a:off x="28180" y="4832615"/>
            <a:ext cx="877078" cy="677108"/>
          </a:xfrm>
          <a:prstGeom prst="rect">
            <a:avLst/>
          </a:prstGeom>
          <a:noFill/>
        </p:spPr>
        <p:txBody>
          <a:bodyPr wrap="square">
            <a:spAutoFit/>
          </a:bodyPr>
          <a:lstStyle/>
          <a:p>
            <a:pPr rtl="0"/>
            <a:r>
              <a:rPr lang="en-US" sz="1000" b="0" i="0" u="none" strike="noStrike" dirty="0">
                <a:solidFill>
                  <a:srgbClr val="000000"/>
                </a:solidFill>
                <a:effectLst/>
                <a:latin typeface="Arial" panose="020B0604020202020204" pitchFamily="34" charset="0"/>
              </a:rPr>
              <a:t>1.G.A1</a:t>
            </a:r>
            <a:endParaRPr lang="en-US" sz="1000" b="0" dirty="0">
              <a:effectLst/>
            </a:endParaRPr>
          </a:p>
          <a:p>
            <a:br>
              <a:rPr lang="en-US" dirty="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95" name="Google Shape;95;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96" name="Google Shape;96;p18"/>
          <p:cNvPicPr preferRelativeResize="0"/>
          <p:nvPr/>
        </p:nvPicPr>
        <p:blipFill>
          <a:blip r:embed="rId3">
            <a:alphaModFix/>
          </a:blip>
          <a:stretch>
            <a:fillRect/>
          </a:stretch>
        </p:blipFill>
        <p:spPr>
          <a:xfrm>
            <a:off x="0" y="2381"/>
            <a:ext cx="9144000" cy="5138738"/>
          </a:xfrm>
          <a:prstGeom prst="rect">
            <a:avLst/>
          </a:prstGeom>
          <a:noFill/>
          <a:ln>
            <a:noFill/>
          </a:ln>
        </p:spPr>
      </p:pic>
      <p:sp>
        <p:nvSpPr>
          <p:cNvPr id="97" name="Google Shape;97;p18"/>
          <p:cNvSpPr txBox="1"/>
          <p:nvPr/>
        </p:nvSpPr>
        <p:spPr>
          <a:xfrm>
            <a:off x="48875" y="39400"/>
            <a:ext cx="1727400" cy="1323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900" b="1">
                <a:solidFill>
                  <a:srgbClr val="CC0000"/>
                </a:solidFill>
              </a:rPr>
              <a:t>It’s Harlem Globetrotters Day!</a:t>
            </a:r>
            <a:endParaRPr sz="1900" b="1">
              <a:solidFill>
                <a:srgbClr val="CC0000"/>
              </a:solidFill>
            </a:endParaRPr>
          </a:p>
          <a:p>
            <a:pPr marL="0" lvl="0" indent="0" algn="l" rtl="0">
              <a:spcBef>
                <a:spcPts val="0"/>
              </a:spcBef>
              <a:spcAft>
                <a:spcPts val="0"/>
              </a:spcAft>
              <a:buNone/>
            </a:pPr>
            <a:endParaRPr sz="1700"/>
          </a:p>
        </p:txBody>
      </p:sp>
      <p:sp>
        <p:nvSpPr>
          <p:cNvPr id="98" name="Google Shape;98;p18"/>
          <p:cNvSpPr txBox="1"/>
          <p:nvPr/>
        </p:nvSpPr>
        <p:spPr>
          <a:xfrm>
            <a:off x="161100" y="4435500"/>
            <a:ext cx="88218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b="1">
                <a:solidFill>
                  <a:srgbClr val="0000FF"/>
                </a:solidFill>
              </a:rPr>
              <a:t>What can we count in this photo? </a:t>
            </a:r>
            <a:endParaRPr sz="1700" b="1">
              <a:solidFill>
                <a:srgbClr val="0000FF"/>
              </a:solidFill>
            </a:endParaRPr>
          </a:p>
          <a:p>
            <a:pPr marL="0" lvl="0" indent="0" algn="ctr" rtl="0">
              <a:spcBef>
                <a:spcPts val="0"/>
              </a:spcBef>
              <a:spcAft>
                <a:spcPts val="0"/>
              </a:spcAft>
              <a:buNone/>
            </a:pPr>
            <a:r>
              <a:rPr lang="en" sz="1700" b="1">
                <a:solidFill>
                  <a:srgbClr val="0000FF"/>
                </a:solidFill>
              </a:rPr>
              <a:t>What interesting equations can we create to match our thinking?</a:t>
            </a:r>
            <a:endParaRPr sz="1700" b="1">
              <a:solidFill>
                <a:srgbClr val="0000FF"/>
              </a:solidFill>
            </a:endParaRPr>
          </a:p>
        </p:txBody>
      </p:sp>
      <p:sp>
        <p:nvSpPr>
          <p:cNvPr id="99" name="Google Shape;99;p18"/>
          <p:cNvSpPr txBox="1"/>
          <p:nvPr/>
        </p:nvSpPr>
        <p:spPr>
          <a:xfrm>
            <a:off x="8363725" y="4804800"/>
            <a:ext cx="78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1.OA.C6</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8">
                                            <p:txEl>
                                              <p:pRg st="0" end="0"/>
                                            </p:txEl>
                                          </p:spTgt>
                                        </p:tgtEl>
                                        <p:attrNameLst>
                                          <p:attrName>style.visibility</p:attrName>
                                        </p:attrNameLst>
                                      </p:cBhvr>
                                      <p:to>
                                        <p:strVal val="visible"/>
                                      </p:to>
                                    </p:set>
                                    <p:animEffect transition="in" filter="fade">
                                      <p:cBhvr>
                                        <p:cTn id="7" dur="1000"/>
                                        <p:tgtEl>
                                          <p:spTgt spid="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8">
                                            <p:txEl>
                                              <p:pRg st="1" end="1"/>
                                            </p:txEl>
                                          </p:spTgt>
                                        </p:tgtEl>
                                        <p:attrNameLst>
                                          <p:attrName>style.visibility</p:attrName>
                                        </p:attrNameLst>
                                      </p:cBhvr>
                                      <p:to>
                                        <p:strVal val="visible"/>
                                      </p:to>
                                    </p:set>
                                    <p:animEffect transition="in" filter="fade">
                                      <p:cBhvr>
                                        <p:cTn id="12" dur="1000"/>
                                        <p:tgtEl>
                                          <p:spTgt spid="9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9"/>
          <p:cNvSpPr txBox="1">
            <a:spLocks noGrp="1"/>
          </p:cNvSpPr>
          <p:nvPr>
            <p:ph type="title"/>
          </p:nvPr>
        </p:nvSpPr>
        <p:spPr>
          <a:xfrm>
            <a:off x="7114250" y="371200"/>
            <a:ext cx="1883400" cy="4417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720" b="1">
                <a:solidFill>
                  <a:srgbClr val="38761D"/>
                </a:solidFill>
              </a:rPr>
              <a:t>What unit of measure would you use to measure the heights of these snow people?</a:t>
            </a:r>
            <a:endParaRPr sz="1720" b="1">
              <a:solidFill>
                <a:srgbClr val="38761D"/>
              </a:solidFill>
            </a:endParaRPr>
          </a:p>
          <a:p>
            <a:pPr marL="0" lvl="0" indent="0" algn="ctr" rtl="0">
              <a:spcBef>
                <a:spcPts val="0"/>
              </a:spcBef>
              <a:spcAft>
                <a:spcPts val="0"/>
              </a:spcAft>
              <a:buSzPts val="990"/>
              <a:buNone/>
            </a:pPr>
            <a:endParaRPr sz="1720" b="1">
              <a:solidFill>
                <a:srgbClr val="38761D"/>
              </a:solidFill>
            </a:endParaRPr>
          </a:p>
          <a:p>
            <a:pPr marL="0" lvl="0" indent="0" algn="ctr" rtl="0">
              <a:spcBef>
                <a:spcPts val="0"/>
              </a:spcBef>
              <a:spcAft>
                <a:spcPts val="0"/>
              </a:spcAft>
              <a:buSzPts val="990"/>
              <a:buNone/>
            </a:pPr>
            <a:r>
              <a:rPr lang="en" sz="1720" b="1">
                <a:solidFill>
                  <a:srgbClr val="38761D"/>
                </a:solidFill>
              </a:rPr>
              <a:t>If the snow person on the left is 30” high, estimate the height of the one on the right.</a:t>
            </a:r>
            <a:endParaRPr sz="1720" b="1">
              <a:solidFill>
                <a:srgbClr val="38761D"/>
              </a:solidFill>
            </a:endParaRPr>
          </a:p>
        </p:txBody>
      </p:sp>
      <p:pic>
        <p:nvPicPr>
          <p:cNvPr id="105" name="Google Shape;105;p19"/>
          <p:cNvPicPr preferRelativeResize="0"/>
          <p:nvPr/>
        </p:nvPicPr>
        <p:blipFill>
          <a:blip r:embed="rId3">
            <a:alphaModFix/>
          </a:blip>
          <a:stretch>
            <a:fillRect/>
          </a:stretch>
        </p:blipFill>
        <p:spPr>
          <a:xfrm>
            <a:off x="100325" y="263550"/>
            <a:ext cx="6857775" cy="4524825"/>
          </a:xfrm>
          <a:prstGeom prst="rect">
            <a:avLst/>
          </a:prstGeom>
          <a:noFill/>
          <a:ln>
            <a:noFill/>
          </a:ln>
        </p:spPr>
      </p:pic>
      <p:sp>
        <p:nvSpPr>
          <p:cNvPr id="106" name="Google Shape;106;p19"/>
          <p:cNvSpPr txBox="1"/>
          <p:nvPr/>
        </p:nvSpPr>
        <p:spPr>
          <a:xfrm>
            <a:off x="8417975" y="4804800"/>
            <a:ext cx="726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1.MD.A2</a:t>
            </a:r>
            <a:endParaRPr sz="1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0"/>
          <p:cNvSpPr txBox="1">
            <a:spLocks noGrp="1"/>
          </p:cNvSpPr>
          <p:nvPr>
            <p:ph type="title"/>
          </p:nvPr>
        </p:nvSpPr>
        <p:spPr>
          <a:xfrm>
            <a:off x="7746950" y="325525"/>
            <a:ext cx="1338000" cy="4716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700" b="1">
                <a:solidFill>
                  <a:srgbClr val="660000"/>
                </a:solidFill>
              </a:rPr>
              <a:t>How many muffins are on these two trays at Brother’s Market?</a:t>
            </a:r>
            <a:endParaRPr sz="1700" b="1">
              <a:solidFill>
                <a:srgbClr val="660000"/>
              </a:solidFill>
            </a:endParaRPr>
          </a:p>
          <a:p>
            <a:pPr marL="0" lvl="0" indent="0" algn="ctr" rtl="0">
              <a:spcBef>
                <a:spcPts val="0"/>
              </a:spcBef>
              <a:spcAft>
                <a:spcPts val="0"/>
              </a:spcAft>
              <a:buNone/>
            </a:pPr>
            <a:endParaRPr sz="1700" b="1">
              <a:solidFill>
                <a:srgbClr val="660000"/>
              </a:solidFill>
            </a:endParaRPr>
          </a:p>
          <a:p>
            <a:pPr marL="0" lvl="0" indent="0" algn="ctr" rtl="0">
              <a:spcBef>
                <a:spcPts val="0"/>
              </a:spcBef>
              <a:spcAft>
                <a:spcPts val="0"/>
              </a:spcAft>
              <a:buNone/>
            </a:pPr>
            <a:r>
              <a:rPr lang="en" sz="1700" b="1">
                <a:solidFill>
                  <a:srgbClr val="660000"/>
                </a:solidFill>
              </a:rPr>
              <a:t>Let’s create an expression to match our math thinking!</a:t>
            </a:r>
            <a:endParaRPr sz="1700" b="1">
              <a:solidFill>
                <a:srgbClr val="660000"/>
              </a:solidFill>
            </a:endParaRPr>
          </a:p>
        </p:txBody>
      </p:sp>
      <p:pic>
        <p:nvPicPr>
          <p:cNvPr id="112" name="Google Shape;112;p20"/>
          <p:cNvPicPr preferRelativeResize="0"/>
          <p:nvPr/>
        </p:nvPicPr>
        <p:blipFill>
          <a:blip r:embed="rId3">
            <a:alphaModFix/>
          </a:blip>
          <a:stretch>
            <a:fillRect/>
          </a:stretch>
        </p:blipFill>
        <p:spPr>
          <a:xfrm>
            <a:off x="-7" y="0"/>
            <a:ext cx="7690665" cy="5143501"/>
          </a:xfrm>
          <a:prstGeom prst="rect">
            <a:avLst/>
          </a:prstGeom>
          <a:noFill/>
          <a:ln>
            <a:noFill/>
          </a:ln>
        </p:spPr>
      </p:pic>
      <p:sp>
        <p:nvSpPr>
          <p:cNvPr id="113" name="Google Shape;113;p20"/>
          <p:cNvSpPr txBox="1"/>
          <p:nvPr/>
        </p:nvSpPr>
        <p:spPr>
          <a:xfrm>
            <a:off x="8410000" y="4804800"/>
            <a:ext cx="734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1.OA.C5</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
                                            <p:txEl>
                                              <p:pRg st="0" end="0"/>
                                            </p:txEl>
                                          </p:spTgt>
                                        </p:tgtEl>
                                        <p:attrNameLst>
                                          <p:attrName>style.visibility</p:attrName>
                                        </p:attrNameLst>
                                      </p:cBhvr>
                                      <p:to>
                                        <p:strVal val="visible"/>
                                      </p:to>
                                    </p:set>
                                    <p:animEffect transition="in" filter="fade">
                                      <p:cBhvr>
                                        <p:cTn id="7" dur="1000"/>
                                        <p:tgtEl>
                                          <p:spTgt spid="1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1">
                                            <p:txEl>
                                              <p:pRg st="1" end="1"/>
                                            </p:txEl>
                                          </p:spTgt>
                                        </p:tgtEl>
                                        <p:attrNameLst>
                                          <p:attrName>style.visibility</p:attrName>
                                        </p:attrNameLst>
                                      </p:cBhvr>
                                      <p:to>
                                        <p:strVal val="visible"/>
                                      </p:to>
                                    </p:set>
                                    <p:animEffect transition="in" filter="fade">
                                      <p:cBhvr>
                                        <p:cTn id="12" dur="1000"/>
                                        <p:tgtEl>
                                          <p:spTgt spid="1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1">
                                            <p:txEl>
                                              <p:pRg st="2" end="2"/>
                                            </p:txEl>
                                          </p:spTgt>
                                        </p:tgtEl>
                                        <p:attrNameLst>
                                          <p:attrName>style.visibility</p:attrName>
                                        </p:attrNameLst>
                                      </p:cBhvr>
                                      <p:to>
                                        <p:strVal val="visible"/>
                                      </p:to>
                                    </p:set>
                                    <p:animEffect transition="in" filter="fade">
                                      <p:cBhvr>
                                        <p:cTn id="17" dur="1000"/>
                                        <p:tgtEl>
                                          <p:spTgt spid="1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1"/>
          <p:cNvSpPr txBox="1">
            <a:spLocks noGrp="1"/>
          </p:cNvSpPr>
          <p:nvPr>
            <p:ph type="title"/>
          </p:nvPr>
        </p:nvSpPr>
        <p:spPr>
          <a:xfrm>
            <a:off x="124550" y="112075"/>
            <a:ext cx="1868100" cy="905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B45F06"/>
                </a:solidFill>
              </a:rPr>
              <a:t>Today we celebrate Makar Sankranti in India</a:t>
            </a:r>
            <a:endParaRPr sz="2320" b="1">
              <a:solidFill>
                <a:srgbClr val="B45F06"/>
              </a:solidFill>
            </a:endParaRPr>
          </a:p>
        </p:txBody>
      </p:sp>
      <p:sp>
        <p:nvSpPr>
          <p:cNvPr id="119" name="Google Shape;119;p21"/>
          <p:cNvSpPr txBox="1">
            <a:spLocks noGrp="1"/>
          </p:cNvSpPr>
          <p:nvPr>
            <p:ph type="body" idx="1"/>
          </p:nvPr>
        </p:nvSpPr>
        <p:spPr>
          <a:xfrm>
            <a:off x="124550" y="2079825"/>
            <a:ext cx="1868100" cy="24891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 sz="1900">
                <a:solidFill>
                  <a:srgbClr val="B45F06"/>
                </a:solidFill>
              </a:rPr>
              <a:t>Let’s create some interesting number sentences with these traditional Indian sweets!</a:t>
            </a:r>
            <a:endParaRPr sz="1900">
              <a:solidFill>
                <a:srgbClr val="B45F06"/>
              </a:solidFill>
            </a:endParaRPr>
          </a:p>
        </p:txBody>
      </p:sp>
      <p:pic>
        <p:nvPicPr>
          <p:cNvPr id="120" name="Google Shape;120;p21"/>
          <p:cNvPicPr preferRelativeResize="0"/>
          <p:nvPr/>
        </p:nvPicPr>
        <p:blipFill>
          <a:blip r:embed="rId3">
            <a:alphaModFix/>
          </a:blip>
          <a:stretch>
            <a:fillRect/>
          </a:stretch>
        </p:blipFill>
        <p:spPr>
          <a:xfrm>
            <a:off x="2097000" y="0"/>
            <a:ext cx="7047000" cy="5143500"/>
          </a:xfrm>
          <a:prstGeom prst="rect">
            <a:avLst/>
          </a:prstGeom>
          <a:noFill/>
          <a:ln>
            <a:noFill/>
          </a:ln>
        </p:spPr>
      </p:pic>
      <p:sp>
        <p:nvSpPr>
          <p:cNvPr id="3" name="TextBox 2">
            <a:extLst>
              <a:ext uri="{FF2B5EF4-FFF2-40B4-BE49-F238E27FC236}">
                <a16:creationId xmlns:a16="http://schemas.microsoft.com/office/drawing/2014/main" id="{6103270C-8AA8-BBB4-58C2-CD677D26C0EF}"/>
              </a:ext>
            </a:extLst>
          </p:cNvPr>
          <p:cNvSpPr txBox="1"/>
          <p:nvPr/>
        </p:nvSpPr>
        <p:spPr>
          <a:xfrm>
            <a:off x="0" y="4892311"/>
            <a:ext cx="4572000" cy="677108"/>
          </a:xfrm>
          <a:prstGeom prst="rect">
            <a:avLst/>
          </a:prstGeom>
          <a:noFill/>
        </p:spPr>
        <p:txBody>
          <a:bodyPr wrap="square">
            <a:spAutoFit/>
          </a:bodyPr>
          <a:lstStyle/>
          <a:p>
            <a:pPr rtl="0"/>
            <a:r>
              <a:rPr lang="en-US" sz="1000" b="0" i="0" u="none" strike="noStrike" dirty="0">
                <a:solidFill>
                  <a:srgbClr val="000000"/>
                </a:solidFill>
                <a:effectLst/>
                <a:latin typeface="Arial" panose="020B0604020202020204" pitchFamily="34" charset="0"/>
              </a:rPr>
              <a:t>1.OA.C6</a:t>
            </a:r>
            <a:endParaRPr lang="en-US" sz="1000" b="0" dirty="0">
              <a:effectLst/>
            </a:endParaRPr>
          </a:p>
          <a:p>
            <a:br>
              <a:rPr lang="en-US" dirty="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6936875" y="124550"/>
            <a:ext cx="2092200" cy="8931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3244">
                <a:solidFill>
                  <a:srgbClr val="1155CC"/>
                </a:solidFill>
              </a:rPr>
              <a:t>Today is National Bagel Day!</a:t>
            </a:r>
            <a:endParaRPr sz="3244">
              <a:solidFill>
                <a:srgbClr val="1155CC"/>
              </a:solidFill>
            </a:endParaRPr>
          </a:p>
          <a:p>
            <a:pPr marL="0" lvl="0" indent="0" algn="l" rtl="0">
              <a:spcBef>
                <a:spcPts val="0"/>
              </a:spcBef>
              <a:spcAft>
                <a:spcPts val="0"/>
              </a:spcAft>
              <a:buNone/>
            </a:pPr>
            <a:endParaRPr/>
          </a:p>
        </p:txBody>
      </p:sp>
      <p:sp>
        <p:nvSpPr>
          <p:cNvPr id="126" name="Google Shape;126;p22"/>
          <p:cNvSpPr txBox="1">
            <a:spLocks noGrp="1"/>
          </p:cNvSpPr>
          <p:nvPr>
            <p:ph type="body" idx="1"/>
          </p:nvPr>
        </p:nvSpPr>
        <p:spPr>
          <a:xfrm>
            <a:off x="6986700" y="1942825"/>
            <a:ext cx="2042400" cy="2626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1155CC"/>
                </a:solidFill>
              </a:rPr>
              <a:t>Estimate how many bagels are on this tray!</a:t>
            </a:r>
            <a:endParaRPr sz="1900">
              <a:solidFill>
                <a:srgbClr val="1155CC"/>
              </a:solidFill>
            </a:endParaRPr>
          </a:p>
          <a:p>
            <a:pPr marL="0" lvl="0" indent="0" algn="ctr" rtl="0">
              <a:spcBef>
                <a:spcPts val="1200"/>
              </a:spcBef>
              <a:spcAft>
                <a:spcPts val="1200"/>
              </a:spcAft>
              <a:buNone/>
            </a:pPr>
            <a:r>
              <a:rPr lang="en" sz="1900">
                <a:solidFill>
                  <a:srgbClr val="1155CC"/>
                </a:solidFill>
              </a:rPr>
              <a:t>How can we use skip-counting in our estimate?</a:t>
            </a:r>
            <a:endParaRPr sz="1900">
              <a:solidFill>
                <a:srgbClr val="1155CC"/>
              </a:solidFill>
            </a:endParaRPr>
          </a:p>
        </p:txBody>
      </p:sp>
      <p:pic>
        <p:nvPicPr>
          <p:cNvPr id="127" name="Google Shape;127;p22"/>
          <p:cNvPicPr preferRelativeResize="0"/>
          <p:nvPr/>
        </p:nvPicPr>
        <p:blipFill>
          <a:blip r:embed="rId3">
            <a:alphaModFix/>
          </a:blip>
          <a:stretch>
            <a:fillRect/>
          </a:stretch>
        </p:blipFill>
        <p:spPr>
          <a:xfrm>
            <a:off x="0" y="0"/>
            <a:ext cx="6858000" cy="5143500"/>
          </a:xfrm>
          <a:prstGeom prst="rect">
            <a:avLst/>
          </a:prstGeom>
          <a:noFill/>
          <a:ln>
            <a:noFill/>
          </a:ln>
        </p:spPr>
      </p:pic>
      <p:sp>
        <p:nvSpPr>
          <p:cNvPr id="3" name="TextBox 2">
            <a:extLst>
              <a:ext uri="{FF2B5EF4-FFF2-40B4-BE49-F238E27FC236}">
                <a16:creationId xmlns:a16="http://schemas.microsoft.com/office/drawing/2014/main" id="{B493FDAB-A317-2EF6-B0AA-D531179BE8E9}"/>
              </a:ext>
            </a:extLst>
          </p:cNvPr>
          <p:cNvSpPr txBox="1"/>
          <p:nvPr/>
        </p:nvSpPr>
        <p:spPr>
          <a:xfrm>
            <a:off x="8306480" y="4817092"/>
            <a:ext cx="4572000" cy="677108"/>
          </a:xfrm>
          <a:prstGeom prst="rect">
            <a:avLst/>
          </a:prstGeom>
          <a:noFill/>
        </p:spPr>
        <p:txBody>
          <a:bodyPr wrap="square">
            <a:spAutoFit/>
          </a:bodyPr>
          <a:lstStyle/>
          <a:p>
            <a:pPr rtl="0"/>
            <a:r>
              <a:rPr lang="en-US" sz="1000" b="0" i="0" u="none" strike="noStrike" dirty="0">
                <a:solidFill>
                  <a:srgbClr val="000000"/>
                </a:solidFill>
                <a:effectLst/>
                <a:latin typeface="Arial" panose="020B0604020202020204" pitchFamily="34" charset="0"/>
              </a:rPr>
              <a:t>1.NBT.A1</a:t>
            </a:r>
            <a:endParaRPr lang="en-US" sz="1000" b="0" dirty="0">
              <a:effectLst/>
            </a:endParaRPr>
          </a:p>
          <a:p>
            <a:br>
              <a:rPr lang="en-US" dirty="0"/>
            </a:b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3"/>
          <p:cNvSpPr txBox="1">
            <a:spLocks noGrp="1"/>
          </p:cNvSpPr>
          <p:nvPr>
            <p:ph type="title"/>
          </p:nvPr>
        </p:nvSpPr>
        <p:spPr>
          <a:xfrm>
            <a:off x="0" y="149450"/>
            <a:ext cx="1939200" cy="868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6AA84F"/>
                </a:solidFill>
              </a:rPr>
              <a:t>Happy National Boston Day!</a:t>
            </a:r>
            <a:endParaRPr sz="2320" b="1">
              <a:solidFill>
                <a:srgbClr val="6AA84F"/>
              </a:solidFill>
            </a:endParaRPr>
          </a:p>
        </p:txBody>
      </p:sp>
      <p:sp>
        <p:nvSpPr>
          <p:cNvPr id="133" name="Google Shape;133;p23"/>
          <p:cNvSpPr txBox="1">
            <a:spLocks noGrp="1"/>
          </p:cNvSpPr>
          <p:nvPr>
            <p:ph type="body" idx="1"/>
          </p:nvPr>
        </p:nvSpPr>
        <p:spPr>
          <a:xfrm>
            <a:off x="149450" y="1581650"/>
            <a:ext cx="1656300" cy="33129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0"/>
              </a:spcAft>
              <a:buNone/>
            </a:pPr>
            <a:r>
              <a:rPr lang="en">
                <a:solidFill>
                  <a:srgbClr val="6AA84F"/>
                </a:solidFill>
              </a:rPr>
              <a:t>Did you know that it is </a:t>
            </a:r>
            <a:r>
              <a:rPr lang="en" b="1">
                <a:solidFill>
                  <a:srgbClr val="6AA84F"/>
                </a:solidFill>
              </a:rPr>
              <a:t>13</a:t>
            </a:r>
            <a:r>
              <a:rPr lang="en">
                <a:solidFill>
                  <a:srgbClr val="6AA84F"/>
                </a:solidFill>
              </a:rPr>
              <a:t> miles from school to Fenway Park!</a:t>
            </a:r>
            <a:endParaRPr>
              <a:solidFill>
                <a:srgbClr val="6AA84F"/>
              </a:solidFill>
            </a:endParaRPr>
          </a:p>
          <a:p>
            <a:pPr marL="0" lvl="0" indent="0" algn="ctr" rtl="0">
              <a:lnSpc>
                <a:spcPct val="95000"/>
              </a:lnSpc>
              <a:spcBef>
                <a:spcPts val="1200"/>
              </a:spcBef>
              <a:spcAft>
                <a:spcPts val="1200"/>
              </a:spcAft>
              <a:buNone/>
            </a:pPr>
            <a:r>
              <a:rPr lang="en">
                <a:solidFill>
                  <a:srgbClr val="6AA84F"/>
                </a:solidFill>
              </a:rPr>
              <a:t>How many different expressions can you create that equal </a:t>
            </a:r>
            <a:r>
              <a:rPr lang="en" b="1">
                <a:solidFill>
                  <a:srgbClr val="6AA84F"/>
                </a:solidFill>
              </a:rPr>
              <a:t>13</a:t>
            </a:r>
            <a:r>
              <a:rPr lang="en">
                <a:solidFill>
                  <a:srgbClr val="6AA84F"/>
                </a:solidFill>
              </a:rPr>
              <a:t>?</a:t>
            </a:r>
            <a:endParaRPr>
              <a:solidFill>
                <a:srgbClr val="6AA84F"/>
              </a:solidFill>
            </a:endParaRPr>
          </a:p>
        </p:txBody>
      </p:sp>
      <p:pic>
        <p:nvPicPr>
          <p:cNvPr id="134" name="Google Shape;134;p23"/>
          <p:cNvPicPr preferRelativeResize="0"/>
          <p:nvPr/>
        </p:nvPicPr>
        <p:blipFill>
          <a:blip r:embed="rId3">
            <a:alphaModFix/>
          </a:blip>
          <a:stretch>
            <a:fillRect/>
          </a:stretch>
        </p:blipFill>
        <p:spPr>
          <a:xfrm>
            <a:off x="1939099" y="0"/>
            <a:ext cx="7204901" cy="5143498"/>
          </a:xfrm>
          <a:prstGeom prst="rect">
            <a:avLst/>
          </a:prstGeom>
          <a:noFill/>
          <a:ln>
            <a:noFill/>
          </a:ln>
        </p:spPr>
      </p:pic>
      <p:sp>
        <p:nvSpPr>
          <p:cNvPr id="3" name="TextBox 2">
            <a:extLst>
              <a:ext uri="{FF2B5EF4-FFF2-40B4-BE49-F238E27FC236}">
                <a16:creationId xmlns:a16="http://schemas.microsoft.com/office/drawing/2014/main" id="{6C580B74-108E-B89E-2A82-1382C2BC94FF}"/>
              </a:ext>
            </a:extLst>
          </p:cNvPr>
          <p:cNvSpPr txBox="1"/>
          <p:nvPr/>
        </p:nvSpPr>
        <p:spPr>
          <a:xfrm>
            <a:off x="-37322" y="4894550"/>
            <a:ext cx="4609322" cy="677108"/>
          </a:xfrm>
          <a:prstGeom prst="rect">
            <a:avLst/>
          </a:prstGeom>
          <a:noFill/>
        </p:spPr>
        <p:txBody>
          <a:bodyPr wrap="square">
            <a:spAutoFit/>
          </a:bodyPr>
          <a:lstStyle/>
          <a:p>
            <a:pPr rtl="0"/>
            <a:r>
              <a:rPr lang="en-US" sz="1000" b="0" i="0" u="none" strike="noStrike" dirty="0">
                <a:solidFill>
                  <a:srgbClr val="000000"/>
                </a:solidFill>
                <a:effectLst/>
                <a:latin typeface="Arial" panose="020B0604020202020204" pitchFamily="34" charset="0"/>
              </a:rPr>
              <a:t>1.OA.C6</a:t>
            </a:r>
            <a:endParaRPr lang="en-US" sz="1000" b="0" dirty="0">
              <a:effectLst/>
            </a:endParaRPr>
          </a:p>
          <a:p>
            <a:br>
              <a:rPr lang="en-US" dirty="0"/>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4"/>
          <p:cNvSpPr txBox="1">
            <a:spLocks noGrp="1"/>
          </p:cNvSpPr>
          <p:nvPr>
            <p:ph type="title"/>
          </p:nvPr>
        </p:nvSpPr>
        <p:spPr>
          <a:xfrm>
            <a:off x="7828250" y="865150"/>
            <a:ext cx="1234500" cy="2801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920" b="1">
                <a:solidFill>
                  <a:srgbClr val="CC0000"/>
                </a:solidFill>
              </a:rPr>
              <a:t>Estimate the height of this mural in Roxbury of Nelson Mandela.</a:t>
            </a:r>
            <a:endParaRPr sz="1920" b="1">
              <a:solidFill>
                <a:srgbClr val="CC0000"/>
              </a:solidFill>
            </a:endParaRPr>
          </a:p>
        </p:txBody>
      </p:sp>
      <p:pic>
        <p:nvPicPr>
          <p:cNvPr id="140" name="Google Shape;140;p24"/>
          <p:cNvPicPr preferRelativeResize="0"/>
          <p:nvPr/>
        </p:nvPicPr>
        <p:blipFill>
          <a:blip r:embed="rId3">
            <a:alphaModFix/>
          </a:blip>
          <a:stretch>
            <a:fillRect/>
          </a:stretch>
        </p:blipFill>
        <p:spPr>
          <a:xfrm>
            <a:off x="-10" y="0"/>
            <a:ext cx="7771921" cy="5143501"/>
          </a:xfrm>
          <a:prstGeom prst="rect">
            <a:avLst/>
          </a:prstGeom>
          <a:noFill/>
          <a:ln>
            <a:noFill/>
          </a:ln>
        </p:spPr>
      </p:pic>
      <p:sp>
        <p:nvSpPr>
          <p:cNvPr id="141" name="Google Shape;141;p24"/>
          <p:cNvSpPr txBox="1"/>
          <p:nvPr/>
        </p:nvSpPr>
        <p:spPr>
          <a:xfrm>
            <a:off x="8441900" y="4804800"/>
            <a:ext cx="702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1.MD.A2</a:t>
            </a:r>
            <a:endParaRPr sz="1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5"/>
          <p:cNvSpPr txBox="1">
            <a:spLocks noGrp="1"/>
          </p:cNvSpPr>
          <p:nvPr>
            <p:ph type="title"/>
          </p:nvPr>
        </p:nvSpPr>
        <p:spPr>
          <a:xfrm>
            <a:off x="311700" y="56650"/>
            <a:ext cx="8520600" cy="9093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1900">
                <a:solidFill>
                  <a:srgbClr val="38761D"/>
                </a:solidFill>
              </a:rPr>
              <a:t>This new sculpture “Embrace” in Boston is a tribute to </a:t>
            </a:r>
            <a:endParaRPr sz="1900">
              <a:solidFill>
                <a:srgbClr val="38761D"/>
              </a:solidFill>
            </a:endParaRPr>
          </a:p>
          <a:p>
            <a:pPr marL="0" lvl="0" indent="0" algn="ctr" rtl="0">
              <a:spcBef>
                <a:spcPts val="0"/>
              </a:spcBef>
              <a:spcAft>
                <a:spcPts val="0"/>
              </a:spcAft>
              <a:buNone/>
            </a:pPr>
            <a:r>
              <a:rPr lang="en" sz="1900">
                <a:solidFill>
                  <a:srgbClr val="38761D"/>
                </a:solidFill>
              </a:rPr>
              <a:t>Dr. Martin Luther King and his wife Coretta Scott King.</a:t>
            </a:r>
            <a:endParaRPr sz="1900">
              <a:solidFill>
                <a:srgbClr val="38761D"/>
              </a:solidFill>
            </a:endParaRPr>
          </a:p>
          <a:p>
            <a:pPr marL="0" lvl="0" indent="0" algn="ctr" rtl="0">
              <a:spcBef>
                <a:spcPts val="0"/>
              </a:spcBef>
              <a:spcAft>
                <a:spcPts val="0"/>
              </a:spcAft>
              <a:buNone/>
            </a:pPr>
            <a:r>
              <a:rPr lang="en" sz="1900" b="1">
                <a:solidFill>
                  <a:srgbClr val="38761D"/>
                </a:solidFill>
              </a:rPr>
              <a:t>It is 22 feet tall. How many different expression can we create that equal 22?</a:t>
            </a:r>
            <a:endParaRPr sz="1900" b="1">
              <a:solidFill>
                <a:srgbClr val="38761D"/>
              </a:solidFill>
            </a:endParaRPr>
          </a:p>
        </p:txBody>
      </p:sp>
      <p:pic>
        <p:nvPicPr>
          <p:cNvPr id="147" name="Google Shape;147;p25"/>
          <p:cNvPicPr preferRelativeResize="0"/>
          <p:nvPr/>
        </p:nvPicPr>
        <p:blipFill>
          <a:blip r:embed="rId3">
            <a:alphaModFix/>
          </a:blip>
          <a:stretch>
            <a:fillRect/>
          </a:stretch>
        </p:blipFill>
        <p:spPr>
          <a:xfrm>
            <a:off x="950600" y="1076850"/>
            <a:ext cx="7124531" cy="4007549"/>
          </a:xfrm>
          <a:prstGeom prst="rect">
            <a:avLst/>
          </a:prstGeom>
          <a:noFill/>
          <a:ln>
            <a:noFill/>
          </a:ln>
        </p:spPr>
      </p:pic>
      <p:sp>
        <p:nvSpPr>
          <p:cNvPr id="148" name="Google Shape;148;p25"/>
          <p:cNvSpPr txBox="1"/>
          <p:nvPr/>
        </p:nvSpPr>
        <p:spPr>
          <a:xfrm>
            <a:off x="8363725" y="4804800"/>
            <a:ext cx="78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1.NBT.C4</a:t>
            </a:r>
            <a:endParaRPr sz="1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6"/>
          <p:cNvSpPr txBox="1">
            <a:spLocks noGrp="1"/>
          </p:cNvSpPr>
          <p:nvPr>
            <p:ph type="title"/>
          </p:nvPr>
        </p:nvSpPr>
        <p:spPr>
          <a:xfrm>
            <a:off x="2019950" y="445025"/>
            <a:ext cx="7541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a:t>What is the same?</a:t>
            </a:r>
            <a:endParaRPr sz="2920"/>
          </a:p>
        </p:txBody>
      </p:sp>
      <p:sp>
        <p:nvSpPr>
          <p:cNvPr id="154" name="Google Shape;154;p26"/>
          <p:cNvSpPr/>
          <p:nvPr/>
        </p:nvSpPr>
        <p:spPr>
          <a:xfrm rot="507833">
            <a:off x="529810" y="217055"/>
            <a:ext cx="597204" cy="4696091"/>
          </a:xfrm>
          <a:prstGeom prst="rect">
            <a:avLst/>
          </a:prstGeom>
          <a:solidFill>
            <a:srgbClr val="9900F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6"/>
          <p:cNvSpPr/>
          <p:nvPr/>
        </p:nvSpPr>
        <p:spPr>
          <a:xfrm>
            <a:off x="1842475" y="1458325"/>
            <a:ext cx="3000000" cy="2203200"/>
          </a:xfrm>
          <a:prstGeom prst="rect">
            <a:avLst/>
          </a:prstGeom>
          <a:solidFill>
            <a:schemeClr val="accent5"/>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6"/>
          <p:cNvSpPr/>
          <p:nvPr/>
        </p:nvSpPr>
        <p:spPr>
          <a:xfrm>
            <a:off x="5358425" y="2569438"/>
            <a:ext cx="3187200" cy="1527600"/>
          </a:xfrm>
          <a:prstGeom prst="parallelogram">
            <a:avLst>
              <a:gd name="adj" fmla="val 25000"/>
            </a:avLst>
          </a:prstGeom>
          <a:solidFill>
            <a:srgbClr val="00FF00"/>
          </a:solidFill>
          <a:ln w="76200" cap="flat" cmpd="sng">
            <a:solidFill>
              <a:srgbClr val="A64D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6"/>
          <p:cNvSpPr txBox="1"/>
          <p:nvPr/>
        </p:nvSpPr>
        <p:spPr>
          <a:xfrm>
            <a:off x="5749175" y="1255250"/>
            <a:ext cx="3000000" cy="1077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900">
                <a:solidFill>
                  <a:schemeClr val="dk1"/>
                </a:solidFill>
              </a:rPr>
              <a:t>What is the different?</a:t>
            </a:r>
            <a:endParaRPr sz="1500"/>
          </a:p>
        </p:txBody>
      </p:sp>
      <p:sp>
        <p:nvSpPr>
          <p:cNvPr id="158" name="Google Shape;158;p26"/>
          <p:cNvSpPr txBox="1"/>
          <p:nvPr/>
        </p:nvSpPr>
        <p:spPr>
          <a:xfrm>
            <a:off x="1322150" y="4333925"/>
            <a:ext cx="7478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a:solidFill>
                  <a:schemeClr val="dk1"/>
                </a:solidFill>
              </a:rPr>
              <a:t>What other shapes have 4 sides?</a:t>
            </a:r>
            <a:endParaRPr/>
          </a:p>
        </p:txBody>
      </p:sp>
      <p:sp>
        <p:nvSpPr>
          <p:cNvPr id="159" name="Google Shape;159;p26"/>
          <p:cNvSpPr txBox="1"/>
          <p:nvPr/>
        </p:nvSpPr>
        <p:spPr>
          <a:xfrm>
            <a:off x="8545625" y="4804800"/>
            <a:ext cx="5985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1.G.A1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
                                        </p:tgtEl>
                                        <p:attrNameLst>
                                          <p:attrName>style.visibility</p:attrName>
                                        </p:attrNameLst>
                                      </p:cBhvr>
                                      <p:to>
                                        <p:strVal val="visible"/>
                                      </p:to>
                                    </p:set>
                                    <p:animEffect transition="in" filter="fade">
                                      <p:cBhvr>
                                        <p:cTn id="7" dur="1000"/>
                                        <p:tgtEl>
                                          <p:spTgt spid="1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7"/>
                                        </p:tgtEl>
                                        <p:attrNameLst>
                                          <p:attrName>style.visibility</p:attrName>
                                        </p:attrNameLst>
                                      </p:cBhvr>
                                      <p:to>
                                        <p:strVal val="visible"/>
                                      </p:to>
                                    </p:set>
                                    <p:animEffect transition="in" filter="fade">
                                      <p:cBhvr>
                                        <p:cTn id="12" dur="1000"/>
                                        <p:tgtEl>
                                          <p:spTgt spid="1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8"/>
                                        </p:tgtEl>
                                        <p:attrNameLst>
                                          <p:attrName>style.visibility</p:attrName>
                                        </p:attrNameLst>
                                      </p:cBhvr>
                                      <p:to>
                                        <p:strVal val="visible"/>
                                      </p:to>
                                    </p:set>
                                    <p:animEffect transition="in" filter="fade">
                                      <p:cBhvr>
                                        <p:cTn id="17" dur="10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7"/>
          <p:cNvSpPr txBox="1">
            <a:spLocks noGrp="1"/>
          </p:cNvSpPr>
          <p:nvPr>
            <p:ph type="title"/>
          </p:nvPr>
        </p:nvSpPr>
        <p:spPr>
          <a:xfrm>
            <a:off x="4938000" y="245450"/>
            <a:ext cx="38943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SzPts val="990"/>
              <a:buNone/>
            </a:pPr>
            <a:r>
              <a:rPr lang="en" sz="2320" b="1">
                <a:solidFill>
                  <a:srgbClr val="274E13"/>
                </a:solidFill>
              </a:rPr>
              <a:t>Ten Dollar Bills!</a:t>
            </a:r>
            <a:endParaRPr sz="2320" b="1">
              <a:solidFill>
                <a:srgbClr val="274E13"/>
              </a:solidFill>
            </a:endParaRPr>
          </a:p>
        </p:txBody>
      </p:sp>
      <p:sp>
        <p:nvSpPr>
          <p:cNvPr id="165" name="Google Shape;165;p27"/>
          <p:cNvSpPr txBox="1">
            <a:spLocks noGrp="1"/>
          </p:cNvSpPr>
          <p:nvPr>
            <p:ph type="body" idx="1"/>
          </p:nvPr>
        </p:nvSpPr>
        <p:spPr>
          <a:xfrm>
            <a:off x="4938000" y="1049950"/>
            <a:ext cx="3894300" cy="3519000"/>
          </a:xfrm>
          <a:prstGeom prst="rect">
            <a:avLst/>
          </a:prstGeom>
        </p:spPr>
        <p:txBody>
          <a:bodyPr spcFirstLastPara="1" wrap="square" lIns="91425" tIns="91425" rIns="91425" bIns="91425" anchor="t" anchorCtr="0">
            <a:noAutofit/>
          </a:bodyPr>
          <a:lstStyle/>
          <a:p>
            <a:pPr marL="0" lvl="0" indent="0" algn="ctr" rtl="0">
              <a:lnSpc>
                <a:spcPct val="105000"/>
              </a:lnSpc>
              <a:spcBef>
                <a:spcPts val="0"/>
              </a:spcBef>
              <a:spcAft>
                <a:spcPts val="0"/>
              </a:spcAft>
              <a:buNone/>
            </a:pPr>
            <a:r>
              <a:rPr lang="en" sz="1900">
                <a:solidFill>
                  <a:srgbClr val="274E13"/>
                </a:solidFill>
              </a:rPr>
              <a:t>How many are here?</a:t>
            </a:r>
            <a:endParaRPr sz="1900">
              <a:solidFill>
                <a:srgbClr val="274E13"/>
              </a:solidFill>
            </a:endParaRPr>
          </a:p>
          <a:p>
            <a:pPr marL="0" lvl="0" indent="0" algn="ctr" rtl="0">
              <a:lnSpc>
                <a:spcPct val="105000"/>
              </a:lnSpc>
              <a:spcBef>
                <a:spcPts val="1200"/>
              </a:spcBef>
              <a:spcAft>
                <a:spcPts val="0"/>
              </a:spcAft>
              <a:buNone/>
            </a:pPr>
            <a:r>
              <a:rPr lang="en" sz="1900">
                <a:solidFill>
                  <a:srgbClr val="274E13"/>
                </a:solidFill>
              </a:rPr>
              <a:t>How much money is that?</a:t>
            </a:r>
            <a:endParaRPr sz="1900">
              <a:solidFill>
                <a:srgbClr val="274E13"/>
              </a:solidFill>
            </a:endParaRPr>
          </a:p>
          <a:p>
            <a:pPr marL="0" lvl="0" indent="0" algn="ctr" rtl="0">
              <a:lnSpc>
                <a:spcPct val="105000"/>
              </a:lnSpc>
              <a:spcBef>
                <a:spcPts val="1200"/>
              </a:spcBef>
              <a:spcAft>
                <a:spcPts val="0"/>
              </a:spcAft>
              <a:buNone/>
            </a:pPr>
            <a:r>
              <a:rPr lang="en" sz="1900">
                <a:solidFill>
                  <a:srgbClr val="274E13"/>
                </a:solidFill>
              </a:rPr>
              <a:t>How much money would be here if there was one more?</a:t>
            </a:r>
            <a:endParaRPr sz="1900">
              <a:solidFill>
                <a:srgbClr val="274E13"/>
              </a:solidFill>
            </a:endParaRPr>
          </a:p>
          <a:p>
            <a:pPr marL="0" lvl="0" indent="0" algn="ctr" rtl="0">
              <a:lnSpc>
                <a:spcPct val="105000"/>
              </a:lnSpc>
              <a:spcBef>
                <a:spcPts val="1200"/>
              </a:spcBef>
              <a:spcAft>
                <a:spcPts val="0"/>
              </a:spcAft>
              <a:buNone/>
            </a:pPr>
            <a:r>
              <a:rPr lang="en" sz="1900">
                <a:solidFill>
                  <a:srgbClr val="274E13"/>
                </a:solidFill>
              </a:rPr>
              <a:t>Two more?</a:t>
            </a:r>
            <a:endParaRPr sz="1900">
              <a:solidFill>
                <a:srgbClr val="274E13"/>
              </a:solidFill>
            </a:endParaRPr>
          </a:p>
          <a:p>
            <a:pPr marL="0" lvl="0" indent="0" algn="ctr" rtl="0">
              <a:lnSpc>
                <a:spcPct val="105000"/>
              </a:lnSpc>
              <a:spcBef>
                <a:spcPts val="1200"/>
              </a:spcBef>
              <a:spcAft>
                <a:spcPts val="0"/>
              </a:spcAft>
              <a:buNone/>
            </a:pPr>
            <a:r>
              <a:rPr lang="en" sz="1900">
                <a:solidFill>
                  <a:srgbClr val="274E13"/>
                </a:solidFill>
              </a:rPr>
              <a:t>Three more?</a:t>
            </a:r>
            <a:endParaRPr sz="1900">
              <a:solidFill>
                <a:srgbClr val="274E13"/>
              </a:solidFill>
            </a:endParaRPr>
          </a:p>
          <a:p>
            <a:pPr marL="0" lvl="0" indent="0" algn="ctr" rtl="0">
              <a:lnSpc>
                <a:spcPct val="105000"/>
              </a:lnSpc>
              <a:spcBef>
                <a:spcPts val="1200"/>
              </a:spcBef>
              <a:spcAft>
                <a:spcPts val="0"/>
              </a:spcAft>
              <a:buNone/>
            </a:pPr>
            <a:r>
              <a:rPr lang="en" sz="1900">
                <a:solidFill>
                  <a:srgbClr val="274E13"/>
                </a:solidFill>
              </a:rPr>
              <a:t>Ten more?</a:t>
            </a:r>
            <a:endParaRPr sz="1900">
              <a:solidFill>
                <a:srgbClr val="274E13"/>
              </a:solidFill>
            </a:endParaRPr>
          </a:p>
          <a:p>
            <a:pPr marL="0" lvl="0" indent="0" algn="ctr" rtl="0">
              <a:lnSpc>
                <a:spcPct val="105000"/>
              </a:lnSpc>
              <a:spcBef>
                <a:spcPts val="1200"/>
              </a:spcBef>
              <a:spcAft>
                <a:spcPts val="1200"/>
              </a:spcAft>
              <a:buNone/>
            </a:pPr>
            <a:r>
              <a:rPr lang="en" sz="1900">
                <a:solidFill>
                  <a:srgbClr val="274E13"/>
                </a:solidFill>
              </a:rPr>
              <a:t>Ten less?</a:t>
            </a:r>
            <a:endParaRPr sz="1900">
              <a:solidFill>
                <a:srgbClr val="274E13"/>
              </a:solidFill>
            </a:endParaRPr>
          </a:p>
        </p:txBody>
      </p:sp>
      <p:pic>
        <p:nvPicPr>
          <p:cNvPr id="166" name="Google Shape;166;p27"/>
          <p:cNvPicPr preferRelativeResize="0"/>
          <p:nvPr/>
        </p:nvPicPr>
        <p:blipFill>
          <a:blip r:embed="rId3">
            <a:alphaModFix/>
          </a:blip>
          <a:stretch>
            <a:fillRect/>
          </a:stretch>
        </p:blipFill>
        <p:spPr>
          <a:xfrm>
            <a:off x="0" y="0"/>
            <a:ext cx="4690872" cy="5143500"/>
          </a:xfrm>
          <a:prstGeom prst="rect">
            <a:avLst/>
          </a:prstGeom>
          <a:noFill/>
          <a:ln>
            <a:noFill/>
          </a:ln>
        </p:spPr>
      </p:pic>
      <p:sp>
        <p:nvSpPr>
          <p:cNvPr id="167" name="Google Shape;167;p27"/>
          <p:cNvSpPr txBox="1"/>
          <p:nvPr/>
        </p:nvSpPr>
        <p:spPr>
          <a:xfrm>
            <a:off x="8363725" y="4804800"/>
            <a:ext cx="78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1.NBT.C5</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5">
                                            <p:txEl>
                                              <p:pRg st="0" end="0"/>
                                            </p:txEl>
                                          </p:spTgt>
                                        </p:tgtEl>
                                        <p:attrNameLst>
                                          <p:attrName>style.visibility</p:attrName>
                                        </p:attrNameLst>
                                      </p:cBhvr>
                                      <p:to>
                                        <p:strVal val="visible"/>
                                      </p:to>
                                    </p:set>
                                    <p:animEffect transition="in" filter="fade">
                                      <p:cBhvr>
                                        <p:cTn id="7" dur="1000"/>
                                        <p:tgtEl>
                                          <p:spTgt spid="1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5">
                                            <p:txEl>
                                              <p:pRg st="1" end="1"/>
                                            </p:txEl>
                                          </p:spTgt>
                                        </p:tgtEl>
                                        <p:attrNameLst>
                                          <p:attrName>style.visibility</p:attrName>
                                        </p:attrNameLst>
                                      </p:cBhvr>
                                      <p:to>
                                        <p:strVal val="visible"/>
                                      </p:to>
                                    </p:set>
                                    <p:animEffect transition="in" filter="fade">
                                      <p:cBhvr>
                                        <p:cTn id="12" dur="1000"/>
                                        <p:tgtEl>
                                          <p:spTgt spid="16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5">
                                            <p:txEl>
                                              <p:pRg st="2" end="2"/>
                                            </p:txEl>
                                          </p:spTgt>
                                        </p:tgtEl>
                                        <p:attrNameLst>
                                          <p:attrName>style.visibility</p:attrName>
                                        </p:attrNameLst>
                                      </p:cBhvr>
                                      <p:to>
                                        <p:strVal val="visible"/>
                                      </p:to>
                                    </p:set>
                                    <p:animEffect transition="in" filter="fade">
                                      <p:cBhvr>
                                        <p:cTn id="17" dur="1000"/>
                                        <p:tgtEl>
                                          <p:spTgt spid="16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5">
                                            <p:txEl>
                                              <p:pRg st="3" end="3"/>
                                            </p:txEl>
                                          </p:spTgt>
                                        </p:tgtEl>
                                        <p:attrNameLst>
                                          <p:attrName>style.visibility</p:attrName>
                                        </p:attrNameLst>
                                      </p:cBhvr>
                                      <p:to>
                                        <p:strVal val="visible"/>
                                      </p:to>
                                    </p:set>
                                    <p:animEffect transition="in" filter="fade">
                                      <p:cBhvr>
                                        <p:cTn id="22" dur="1000"/>
                                        <p:tgtEl>
                                          <p:spTgt spid="16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5">
                                            <p:txEl>
                                              <p:pRg st="4" end="4"/>
                                            </p:txEl>
                                          </p:spTgt>
                                        </p:tgtEl>
                                        <p:attrNameLst>
                                          <p:attrName>style.visibility</p:attrName>
                                        </p:attrNameLst>
                                      </p:cBhvr>
                                      <p:to>
                                        <p:strVal val="visible"/>
                                      </p:to>
                                    </p:set>
                                    <p:animEffect transition="in" filter="fade">
                                      <p:cBhvr>
                                        <p:cTn id="27" dur="1000"/>
                                        <p:tgtEl>
                                          <p:spTgt spid="16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5">
                                            <p:txEl>
                                              <p:pRg st="5" end="5"/>
                                            </p:txEl>
                                          </p:spTgt>
                                        </p:tgtEl>
                                        <p:attrNameLst>
                                          <p:attrName>style.visibility</p:attrName>
                                        </p:attrNameLst>
                                      </p:cBhvr>
                                      <p:to>
                                        <p:strVal val="visible"/>
                                      </p:to>
                                    </p:set>
                                    <p:animEffect transition="in" filter="fade">
                                      <p:cBhvr>
                                        <p:cTn id="32" dur="1000"/>
                                        <p:tgtEl>
                                          <p:spTgt spid="16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5">
                                            <p:txEl>
                                              <p:pRg st="6" end="6"/>
                                            </p:txEl>
                                          </p:spTgt>
                                        </p:tgtEl>
                                        <p:attrNameLst>
                                          <p:attrName>style.visibility</p:attrName>
                                        </p:attrNameLst>
                                      </p:cBhvr>
                                      <p:to>
                                        <p:strVal val="visible"/>
                                      </p:to>
                                    </p:set>
                                    <p:animEffect transition="in" filter="fade">
                                      <p:cBhvr>
                                        <p:cTn id="37" dur="1000"/>
                                        <p:tgtEl>
                                          <p:spTgt spid="16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8"/>
          <p:cNvSpPr txBox="1">
            <a:spLocks noGrp="1"/>
          </p:cNvSpPr>
          <p:nvPr>
            <p:ph type="body" idx="1"/>
          </p:nvPr>
        </p:nvSpPr>
        <p:spPr>
          <a:xfrm>
            <a:off x="6948600" y="702525"/>
            <a:ext cx="2010600" cy="386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b="1">
                <a:solidFill>
                  <a:srgbClr val="1C4587"/>
                </a:solidFill>
              </a:rPr>
              <a:t>What do you notice?</a:t>
            </a:r>
            <a:endParaRPr sz="2300" b="1">
              <a:solidFill>
                <a:srgbClr val="1C4587"/>
              </a:solidFill>
            </a:endParaRPr>
          </a:p>
          <a:p>
            <a:pPr marL="0" lvl="0" indent="0" algn="ctr" rtl="0">
              <a:spcBef>
                <a:spcPts val="1200"/>
              </a:spcBef>
              <a:spcAft>
                <a:spcPts val="0"/>
              </a:spcAft>
              <a:buNone/>
            </a:pPr>
            <a:r>
              <a:rPr lang="en" sz="2300" b="1">
                <a:solidFill>
                  <a:srgbClr val="1C4587"/>
                </a:solidFill>
              </a:rPr>
              <a:t>What do you wonder?</a:t>
            </a:r>
            <a:endParaRPr sz="2300" b="1">
              <a:solidFill>
                <a:srgbClr val="1C4587"/>
              </a:solidFill>
            </a:endParaRPr>
          </a:p>
          <a:p>
            <a:pPr marL="0" lvl="0" indent="0" algn="ctr" rtl="0">
              <a:spcBef>
                <a:spcPts val="1200"/>
              </a:spcBef>
              <a:spcAft>
                <a:spcPts val="1200"/>
              </a:spcAft>
              <a:buNone/>
            </a:pPr>
            <a:r>
              <a:rPr lang="en" sz="2300" b="1">
                <a:solidFill>
                  <a:srgbClr val="1C4587"/>
                </a:solidFill>
              </a:rPr>
              <a:t>What could this be?</a:t>
            </a:r>
            <a:endParaRPr sz="2300" b="1">
              <a:solidFill>
                <a:srgbClr val="1C4587"/>
              </a:solidFill>
            </a:endParaRPr>
          </a:p>
        </p:txBody>
      </p:sp>
      <p:pic>
        <p:nvPicPr>
          <p:cNvPr id="173" name="Google Shape;173;p28"/>
          <p:cNvPicPr preferRelativeResize="0"/>
          <p:nvPr/>
        </p:nvPicPr>
        <p:blipFill>
          <a:blip r:embed="rId3">
            <a:alphaModFix/>
          </a:blip>
          <a:stretch>
            <a:fillRect/>
          </a:stretch>
        </p:blipFill>
        <p:spPr>
          <a:xfrm rot="-5400000">
            <a:off x="854737" y="-839683"/>
            <a:ext cx="5128451" cy="6837924"/>
          </a:xfrm>
          <a:prstGeom prst="rect">
            <a:avLst/>
          </a:prstGeom>
          <a:noFill/>
          <a:ln>
            <a:noFill/>
          </a:ln>
        </p:spPr>
      </p:pic>
      <p:sp>
        <p:nvSpPr>
          <p:cNvPr id="174" name="Google Shape;174;p28"/>
          <p:cNvSpPr txBox="1"/>
          <p:nvPr/>
        </p:nvSpPr>
        <p:spPr>
          <a:xfrm>
            <a:off x="8363725" y="4804800"/>
            <a:ext cx="78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1.OA.C6</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2">
                                            <p:txEl>
                                              <p:pRg st="0" end="0"/>
                                            </p:txEl>
                                          </p:spTgt>
                                        </p:tgtEl>
                                        <p:attrNameLst>
                                          <p:attrName>style.visibility</p:attrName>
                                        </p:attrNameLst>
                                      </p:cBhvr>
                                      <p:to>
                                        <p:strVal val="visible"/>
                                      </p:to>
                                    </p:set>
                                    <p:animEffect transition="in" filter="fade">
                                      <p:cBhvr>
                                        <p:cTn id="7" dur="1000"/>
                                        <p:tgtEl>
                                          <p:spTgt spid="1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2">
                                            <p:txEl>
                                              <p:pRg st="1" end="1"/>
                                            </p:txEl>
                                          </p:spTgt>
                                        </p:tgtEl>
                                        <p:attrNameLst>
                                          <p:attrName>style.visibility</p:attrName>
                                        </p:attrNameLst>
                                      </p:cBhvr>
                                      <p:to>
                                        <p:strVal val="visible"/>
                                      </p:to>
                                    </p:set>
                                    <p:animEffect transition="in" filter="fade">
                                      <p:cBhvr>
                                        <p:cTn id="12" dur="1000"/>
                                        <p:tgtEl>
                                          <p:spTgt spid="1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2">
                                            <p:txEl>
                                              <p:pRg st="2" end="2"/>
                                            </p:txEl>
                                          </p:spTgt>
                                        </p:tgtEl>
                                        <p:attrNameLst>
                                          <p:attrName>style.visibility</p:attrName>
                                        </p:attrNameLst>
                                      </p:cBhvr>
                                      <p:to>
                                        <p:strVal val="visible"/>
                                      </p:to>
                                    </p:set>
                                    <p:animEffect transition="in" filter="fade">
                                      <p:cBhvr>
                                        <p:cTn id="17" dur="1000"/>
                                        <p:tgtEl>
                                          <p:spTgt spid="17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9"/>
          <p:cNvSpPr txBox="1">
            <a:spLocks noGrp="1"/>
          </p:cNvSpPr>
          <p:nvPr>
            <p:ph type="title"/>
          </p:nvPr>
        </p:nvSpPr>
        <p:spPr>
          <a:xfrm>
            <a:off x="7699850" y="377275"/>
            <a:ext cx="1443900" cy="64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FF9900"/>
                </a:solidFill>
              </a:rPr>
              <a:t>Celebrate India Republic Day!</a:t>
            </a:r>
            <a:endParaRPr sz="1900" b="1">
              <a:solidFill>
                <a:srgbClr val="FF9900"/>
              </a:solidFill>
            </a:endParaRPr>
          </a:p>
        </p:txBody>
      </p:sp>
      <p:sp>
        <p:nvSpPr>
          <p:cNvPr id="180" name="Google Shape;180;p29"/>
          <p:cNvSpPr txBox="1">
            <a:spLocks noGrp="1"/>
          </p:cNvSpPr>
          <p:nvPr>
            <p:ph type="body" idx="1"/>
          </p:nvPr>
        </p:nvSpPr>
        <p:spPr>
          <a:xfrm>
            <a:off x="7791300" y="1766975"/>
            <a:ext cx="1271400" cy="2802000"/>
          </a:xfrm>
          <a:prstGeom prst="rect">
            <a:avLst/>
          </a:prstGeom>
        </p:spPr>
        <p:txBody>
          <a:bodyPr spcFirstLastPara="1" wrap="square" lIns="91425" tIns="91425" rIns="91425" bIns="91425" anchor="t" anchorCtr="0">
            <a:normAutofit/>
          </a:bodyPr>
          <a:lstStyle/>
          <a:p>
            <a:pPr marL="0" lvl="0" indent="0" algn="ctr" rtl="0">
              <a:lnSpc>
                <a:spcPct val="105000"/>
              </a:lnSpc>
              <a:spcBef>
                <a:spcPts val="0"/>
              </a:spcBef>
              <a:spcAft>
                <a:spcPts val="0"/>
              </a:spcAft>
              <a:buSzPts val="1018"/>
              <a:buNone/>
            </a:pPr>
            <a:r>
              <a:rPr lang="en" sz="1565">
                <a:solidFill>
                  <a:srgbClr val="6AA84F"/>
                </a:solidFill>
              </a:rPr>
              <a:t>How many Idlis do we see here?</a:t>
            </a:r>
            <a:endParaRPr sz="1565">
              <a:solidFill>
                <a:srgbClr val="6AA84F"/>
              </a:solidFill>
            </a:endParaRPr>
          </a:p>
          <a:p>
            <a:pPr marL="0" lvl="0" indent="0" algn="ctr" rtl="0">
              <a:lnSpc>
                <a:spcPct val="105000"/>
              </a:lnSpc>
              <a:spcBef>
                <a:spcPts val="1200"/>
              </a:spcBef>
              <a:spcAft>
                <a:spcPts val="1200"/>
              </a:spcAft>
              <a:buSzPts val="1018"/>
              <a:buNone/>
            </a:pPr>
            <a:r>
              <a:rPr lang="en" sz="1565">
                <a:solidFill>
                  <a:srgbClr val="6AA84F"/>
                </a:solidFill>
              </a:rPr>
              <a:t>Let’s create expressions to match our math thinking?</a:t>
            </a:r>
            <a:endParaRPr sz="1565">
              <a:solidFill>
                <a:srgbClr val="6AA84F"/>
              </a:solidFill>
            </a:endParaRPr>
          </a:p>
        </p:txBody>
      </p:sp>
      <p:pic>
        <p:nvPicPr>
          <p:cNvPr id="181" name="Google Shape;181;p29"/>
          <p:cNvPicPr preferRelativeResize="0"/>
          <p:nvPr/>
        </p:nvPicPr>
        <p:blipFill>
          <a:blip r:embed="rId3">
            <a:alphaModFix/>
          </a:blip>
          <a:stretch>
            <a:fillRect/>
          </a:stretch>
        </p:blipFill>
        <p:spPr>
          <a:xfrm>
            <a:off x="0" y="-26"/>
            <a:ext cx="7699851" cy="5143500"/>
          </a:xfrm>
          <a:prstGeom prst="rect">
            <a:avLst/>
          </a:prstGeom>
          <a:noFill/>
          <a:ln>
            <a:noFill/>
          </a:ln>
        </p:spPr>
      </p:pic>
      <p:sp>
        <p:nvSpPr>
          <p:cNvPr id="182" name="Google Shape;182;p29"/>
          <p:cNvSpPr txBox="1"/>
          <p:nvPr/>
        </p:nvSpPr>
        <p:spPr>
          <a:xfrm>
            <a:off x="8441900" y="4804800"/>
            <a:ext cx="702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1.OA.C5</a:t>
            </a:r>
            <a:endParaRPr sz="1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0"/>
          <p:cNvSpPr txBox="1">
            <a:spLocks noGrp="1"/>
          </p:cNvSpPr>
          <p:nvPr>
            <p:ph type="title"/>
          </p:nvPr>
        </p:nvSpPr>
        <p:spPr>
          <a:xfrm>
            <a:off x="4050925" y="445025"/>
            <a:ext cx="478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620" b="1">
                <a:solidFill>
                  <a:srgbClr val="990000"/>
                </a:solidFill>
              </a:rPr>
              <a:t>Happy Lunar New Year!</a:t>
            </a:r>
            <a:endParaRPr sz="2620" b="1">
              <a:solidFill>
                <a:srgbClr val="990000"/>
              </a:solidFill>
            </a:endParaRPr>
          </a:p>
          <a:p>
            <a:pPr marL="0" lvl="0" indent="0" algn="ctr" rtl="0">
              <a:spcBef>
                <a:spcPts val="0"/>
              </a:spcBef>
              <a:spcAft>
                <a:spcPts val="0"/>
              </a:spcAft>
              <a:buSzPts val="990"/>
              <a:buNone/>
            </a:pPr>
            <a:r>
              <a:rPr lang="en" sz="2405" b="1">
                <a:solidFill>
                  <a:srgbClr val="990000"/>
                </a:solidFill>
                <a:highlight>
                  <a:srgbClr val="FFFFFF"/>
                </a:highlight>
                <a:latin typeface="Calibri"/>
                <a:ea typeface="Calibri"/>
                <a:cs typeface="Calibri"/>
                <a:sym typeface="Calibri"/>
              </a:rPr>
              <a:t>恭喜发财</a:t>
            </a:r>
            <a:endParaRPr sz="2405" b="1">
              <a:solidFill>
                <a:srgbClr val="990000"/>
              </a:solidFill>
              <a:highlight>
                <a:srgbClr val="FFFFFF"/>
              </a:highlight>
              <a:latin typeface="Calibri"/>
              <a:ea typeface="Calibri"/>
              <a:cs typeface="Calibri"/>
              <a:sym typeface="Calibri"/>
            </a:endParaRPr>
          </a:p>
          <a:p>
            <a:pPr marL="0" lvl="0" indent="0" algn="ctr" rtl="0">
              <a:spcBef>
                <a:spcPts val="0"/>
              </a:spcBef>
              <a:spcAft>
                <a:spcPts val="0"/>
              </a:spcAft>
              <a:buSzPts val="990"/>
              <a:buNone/>
            </a:pPr>
            <a:r>
              <a:rPr lang="en" sz="2405" b="1">
                <a:solidFill>
                  <a:srgbClr val="990000"/>
                </a:solidFill>
                <a:highlight>
                  <a:srgbClr val="FFFFFF"/>
                </a:highlight>
                <a:latin typeface="Calibri"/>
                <a:ea typeface="Calibri"/>
                <a:cs typeface="Calibri"/>
                <a:sym typeface="Calibri"/>
              </a:rPr>
              <a:t>2025 is the Year of the Snake!</a:t>
            </a:r>
            <a:endParaRPr sz="2405" b="1">
              <a:solidFill>
                <a:srgbClr val="990000"/>
              </a:solidFill>
              <a:highlight>
                <a:srgbClr val="FFFFFF"/>
              </a:highlight>
              <a:latin typeface="Calibri"/>
              <a:ea typeface="Calibri"/>
              <a:cs typeface="Calibri"/>
              <a:sym typeface="Calibri"/>
            </a:endParaRPr>
          </a:p>
        </p:txBody>
      </p:sp>
      <p:sp>
        <p:nvSpPr>
          <p:cNvPr id="188" name="Google Shape;188;p30"/>
          <p:cNvSpPr txBox="1">
            <a:spLocks noGrp="1"/>
          </p:cNvSpPr>
          <p:nvPr>
            <p:ph type="body" idx="1"/>
          </p:nvPr>
        </p:nvSpPr>
        <p:spPr>
          <a:xfrm>
            <a:off x="4050825" y="1967725"/>
            <a:ext cx="4781400" cy="26013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b="1">
                <a:solidFill>
                  <a:srgbClr val="990000"/>
                </a:solidFill>
              </a:rPr>
              <a:t>What interesting shapes do we see here?</a:t>
            </a:r>
            <a:endParaRPr sz="1900" b="1">
              <a:solidFill>
                <a:srgbClr val="990000"/>
              </a:solidFill>
            </a:endParaRPr>
          </a:p>
          <a:p>
            <a:pPr marL="0" lvl="0" indent="0" algn="ctr" rtl="0">
              <a:spcBef>
                <a:spcPts val="1200"/>
              </a:spcBef>
              <a:spcAft>
                <a:spcPts val="0"/>
              </a:spcAft>
              <a:buNone/>
            </a:pPr>
            <a:r>
              <a:rPr lang="en" sz="1900" b="1">
                <a:solidFill>
                  <a:srgbClr val="990000"/>
                </a:solidFill>
              </a:rPr>
              <a:t>What would happen if we </a:t>
            </a:r>
            <a:r>
              <a:rPr lang="en" sz="1900" b="1" i="1">
                <a:solidFill>
                  <a:srgbClr val="990000"/>
                </a:solidFill>
              </a:rPr>
              <a:t>partition </a:t>
            </a:r>
            <a:r>
              <a:rPr lang="en" sz="1900" b="1">
                <a:solidFill>
                  <a:srgbClr val="990000"/>
                </a:solidFill>
              </a:rPr>
              <a:t>some of the shapes?</a:t>
            </a:r>
            <a:endParaRPr sz="1900" b="1">
              <a:solidFill>
                <a:srgbClr val="990000"/>
              </a:solidFill>
            </a:endParaRPr>
          </a:p>
          <a:p>
            <a:pPr marL="0" lvl="0" indent="0" algn="ctr" rtl="0">
              <a:spcBef>
                <a:spcPts val="1200"/>
              </a:spcBef>
              <a:spcAft>
                <a:spcPts val="1200"/>
              </a:spcAft>
              <a:buNone/>
            </a:pPr>
            <a:r>
              <a:rPr lang="en" sz="1900" b="1">
                <a:solidFill>
                  <a:srgbClr val="990000"/>
                </a:solidFill>
              </a:rPr>
              <a:t>What would the shapes look like if we put them together?</a:t>
            </a:r>
            <a:endParaRPr sz="1900" b="1">
              <a:solidFill>
                <a:srgbClr val="990000"/>
              </a:solidFill>
            </a:endParaRPr>
          </a:p>
        </p:txBody>
      </p:sp>
      <p:pic>
        <p:nvPicPr>
          <p:cNvPr id="189" name="Google Shape;189;p30"/>
          <p:cNvPicPr preferRelativeResize="0"/>
          <p:nvPr/>
        </p:nvPicPr>
        <p:blipFill>
          <a:blip r:embed="rId3">
            <a:alphaModFix/>
          </a:blip>
          <a:stretch>
            <a:fillRect/>
          </a:stretch>
        </p:blipFill>
        <p:spPr>
          <a:xfrm>
            <a:off x="0" y="0"/>
            <a:ext cx="3851325" cy="5143500"/>
          </a:xfrm>
          <a:prstGeom prst="rect">
            <a:avLst/>
          </a:prstGeom>
          <a:noFill/>
          <a:ln>
            <a:noFill/>
          </a:ln>
        </p:spPr>
      </p:pic>
      <p:sp>
        <p:nvSpPr>
          <p:cNvPr id="190" name="Google Shape;190;p30"/>
          <p:cNvSpPr txBox="1"/>
          <p:nvPr/>
        </p:nvSpPr>
        <p:spPr>
          <a:xfrm>
            <a:off x="8529600" y="4804800"/>
            <a:ext cx="614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1.G.A3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8">
                                            <p:txEl>
                                              <p:pRg st="0" end="0"/>
                                            </p:txEl>
                                          </p:spTgt>
                                        </p:tgtEl>
                                        <p:attrNameLst>
                                          <p:attrName>style.visibility</p:attrName>
                                        </p:attrNameLst>
                                      </p:cBhvr>
                                      <p:to>
                                        <p:strVal val="visible"/>
                                      </p:to>
                                    </p:set>
                                    <p:animEffect transition="in" filter="fade">
                                      <p:cBhvr>
                                        <p:cTn id="7" dur="1000"/>
                                        <p:tgtEl>
                                          <p:spTgt spid="1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8">
                                            <p:txEl>
                                              <p:pRg st="1" end="1"/>
                                            </p:txEl>
                                          </p:spTgt>
                                        </p:tgtEl>
                                        <p:attrNameLst>
                                          <p:attrName>style.visibility</p:attrName>
                                        </p:attrNameLst>
                                      </p:cBhvr>
                                      <p:to>
                                        <p:strVal val="visible"/>
                                      </p:to>
                                    </p:set>
                                    <p:animEffect transition="in" filter="fade">
                                      <p:cBhvr>
                                        <p:cTn id="12" dur="1000"/>
                                        <p:tgtEl>
                                          <p:spTgt spid="18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8">
                                            <p:txEl>
                                              <p:pRg st="2" end="2"/>
                                            </p:txEl>
                                          </p:spTgt>
                                        </p:tgtEl>
                                        <p:attrNameLst>
                                          <p:attrName>style.visibility</p:attrName>
                                        </p:attrNameLst>
                                      </p:cBhvr>
                                      <p:to>
                                        <p:strVal val="visible"/>
                                      </p:to>
                                    </p:set>
                                    <p:animEffect transition="in" filter="fade">
                                      <p:cBhvr>
                                        <p:cTn id="17" dur="1000"/>
                                        <p:tgtEl>
                                          <p:spTgt spid="18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1"/>
          <p:cNvSpPr txBox="1">
            <a:spLocks noGrp="1"/>
          </p:cNvSpPr>
          <p:nvPr>
            <p:ph type="title"/>
          </p:nvPr>
        </p:nvSpPr>
        <p:spPr>
          <a:xfrm>
            <a:off x="311700" y="207250"/>
            <a:ext cx="8520600" cy="810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38761D"/>
                </a:solidFill>
              </a:rPr>
              <a:t>Would you rather have….</a:t>
            </a:r>
            <a:endParaRPr sz="2920" b="1">
              <a:solidFill>
                <a:srgbClr val="38761D"/>
              </a:solidFill>
            </a:endParaRPr>
          </a:p>
          <a:p>
            <a:pPr marL="0" lvl="0" indent="0" algn="ctr" rtl="0">
              <a:spcBef>
                <a:spcPts val="0"/>
              </a:spcBef>
              <a:spcAft>
                <a:spcPts val="0"/>
              </a:spcAft>
              <a:buSzPts val="990"/>
              <a:buNone/>
            </a:pPr>
            <a:r>
              <a:rPr lang="en" sz="2920" b="1">
                <a:solidFill>
                  <a:srgbClr val="38761D"/>
                </a:solidFill>
              </a:rPr>
              <a:t>2 handfuls of nickels</a:t>
            </a:r>
            <a:endParaRPr sz="2920" b="1">
              <a:solidFill>
                <a:srgbClr val="38761D"/>
              </a:solidFill>
            </a:endParaRPr>
          </a:p>
          <a:p>
            <a:pPr marL="0" lvl="0" indent="0" algn="ctr" rtl="0">
              <a:spcBef>
                <a:spcPts val="0"/>
              </a:spcBef>
              <a:spcAft>
                <a:spcPts val="0"/>
              </a:spcAft>
              <a:buSzPts val="990"/>
              <a:buNone/>
            </a:pPr>
            <a:r>
              <a:rPr lang="en" sz="2920" b="1">
                <a:solidFill>
                  <a:srgbClr val="38761D"/>
                </a:solidFill>
              </a:rPr>
              <a:t>Or 1 handful of dimes?</a:t>
            </a:r>
            <a:endParaRPr sz="2920" b="1">
              <a:solidFill>
                <a:srgbClr val="38761D"/>
              </a:solidFill>
            </a:endParaRPr>
          </a:p>
        </p:txBody>
      </p:sp>
      <p:pic>
        <p:nvPicPr>
          <p:cNvPr id="196" name="Google Shape;196;p31"/>
          <p:cNvPicPr preferRelativeResize="0"/>
          <p:nvPr/>
        </p:nvPicPr>
        <p:blipFill>
          <a:blip r:embed="rId3">
            <a:alphaModFix/>
          </a:blip>
          <a:stretch>
            <a:fillRect/>
          </a:stretch>
        </p:blipFill>
        <p:spPr>
          <a:xfrm>
            <a:off x="78434" y="1852399"/>
            <a:ext cx="4745493" cy="3200400"/>
          </a:xfrm>
          <a:prstGeom prst="rect">
            <a:avLst/>
          </a:prstGeom>
          <a:noFill/>
          <a:ln>
            <a:noFill/>
          </a:ln>
        </p:spPr>
      </p:pic>
      <p:pic>
        <p:nvPicPr>
          <p:cNvPr id="197" name="Google Shape;197;p31"/>
          <p:cNvPicPr preferRelativeResize="0"/>
          <p:nvPr/>
        </p:nvPicPr>
        <p:blipFill>
          <a:blip r:embed="rId4">
            <a:alphaModFix/>
          </a:blip>
          <a:stretch>
            <a:fillRect/>
          </a:stretch>
        </p:blipFill>
        <p:spPr>
          <a:xfrm>
            <a:off x="4917991" y="1852399"/>
            <a:ext cx="4147575" cy="3200400"/>
          </a:xfrm>
          <a:prstGeom prst="rect">
            <a:avLst/>
          </a:prstGeom>
          <a:noFill/>
          <a:ln>
            <a:noFill/>
          </a:ln>
        </p:spPr>
      </p:pic>
      <p:sp>
        <p:nvSpPr>
          <p:cNvPr id="198" name="Google Shape;198;p31"/>
          <p:cNvSpPr txBox="1"/>
          <p:nvPr/>
        </p:nvSpPr>
        <p:spPr>
          <a:xfrm>
            <a:off x="0" y="4804800"/>
            <a:ext cx="78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1.MD.D5</a:t>
            </a:r>
            <a:endParaRPr sz="1000">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2"/>
          <p:cNvSpPr txBox="1">
            <a:spLocks noGrp="1"/>
          </p:cNvSpPr>
          <p:nvPr>
            <p:ph type="title"/>
          </p:nvPr>
        </p:nvSpPr>
        <p:spPr>
          <a:xfrm>
            <a:off x="311700" y="283275"/>
            <a:ext cx="8520600" cy="66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351C75"/>
                </a:solidFill>
              </a:rPr>
              <a:t>Which one does not belong?</a:t>
            </a:r>
            <a:endParaRPr sz="2920" b="1">
              <a:solidFill>
                <a:srgbClr val="351C75"/>
              </a:solidFill>
            </a:endParaRPr>
          </a:p>
        </p:txBody>
      </p:sp>
      <p:pic>
        <p:nvPicPr>
          <p:cNvPr id="204" name="Google Shape;204;p32"/>
          <p:cNvPicPr preferRelativeResize="0"/>
          <p:nvPr/>
        </p:nvPicPr>
        <p:blipFill>
          <a:blip r:embed="rId3">
            <a:alphaModFix/>
          </a:blip>
          <a:stretch>
            <a:fillRect/>
          </a:stretch>
        </p:blipFill>
        <p:spPr>
          <a:xfrm>
            <a:off x="0" y="956749"/>
            <a:ext cx="9144001" cy="3974303"/>
          </a:xfrm>
          <a:prstGeom prst="rect">
            <a:avLst/>
          </a:prstGeom>
          <a:noFill/>
          <a:ln>
            <a:noFill/>
          </a:ln>
        </p:spPr>
      </p:pic>
      <p:sp>
        <p:nvSpPr>
          <p:cNvPr id="205" name="Google Shape;205;p32"/>
          <p:cNvSpPr txBox="1"/>
          <p:nvPr/>
        </p:nvSpPr>
        <p:spPr>
          <a:xfrm>
            <a:off x="65475" y="4843300"/>
            <a:ext cx="78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1.OA.D7</a:t>
            </a:r>
            <a:endParaRPr sz="10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672</Words>
  <Application>Microsoft Macintosh PowerPoint</Application>
  <PresentationFormat>On-screen Show (16:9)</PresentationFormat>
  <Paragraphs>99</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Simple Light</vt:lpstr>
      <vt:lpstr>January is National Braille Literacy Month</vt:lpstr>
      <vt:lpstr>Happy Hot Tea Month!</vt:lpstr>
      <vt:lpstr>Today is Children’s Day in Uruguay</vt:lpstr>
      <vt:lpstr>Which one does not belong?</vt:lpstr>
      <vt:lpstr>PowerPoint Presentation</vt:lpstr>
      <vt:lpstr>PowerPoint Presentation</vt:lpstr>
      <vt:lpstr>What unit of measure would you use to measure the heights of these snow people?  If the snow person on the left is 30” high, estimate the height of the one on the right.</vt:lpstr>
      <vt:lpstr>How many muffins are on these two trays at Brother’s Market?  Let’s create an expression to match our math thinking!</vt:lpstr>
      <vt:lpstr>Today we celebrate Makar Sankranti in India</vt:lpstr>
      <vt:lpstr>Today is National Bagel Day! </vt:lpstr>
      <vt:lpstr>Happy National Boston Day!</vt:lpstr>
      <vt:lpstr>Estimate the height of this mural in Roxbury of Nelson Mandela.</vt:lpstr>
      <vt:lpstr>This new sculpture “Embrace” in Boston is a tribute to  Dr. Martin Luther King and his wife Coretta Scott King. It is 22 feet tall. How many different expression can we create that equal 22?</vt:lpstr>
      <vt:lpstr>What is the same?</vt:lpstr>
      <vt:lpstr>Ten Dollar Bills!</vt:lpstr>
      <vt:lpstr>PowerPoint Presentation</vt:lpstr>
      <vt:lpstr>Celebrate India Republic Day!</vt:lpstr>
      <vt:lpstr>Happy Lunar New Year! 恭喜发财 2025 is the Year of the Snake!</vt:lpstr>
      <vt:lpstr>Would you rather have…. 2 handfuls of nickels Or 1 handful of dimes?</vt:lpstr>
      <vt:lpstr>Which one does not belong?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Manousaridis, Tracy</cp:lastModifiedBy>
  <cp:revision>1</cp:revision>
  <dcterms:modified xsi:type="dcterms:W3CDTF">2025-01-01T21:52:03Z</dcterms:modified>
</cp:coreProperties>
</file>