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E790815-2235-46CE-A97F-816C6DDA6792}">
  <a:tblStyle styleId="{DE790815-2235-46CE-A97F-816C6DDA679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6"/>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185bfc224b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185bfc224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2, 2024</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185bfc224b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185bfc224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185bfc224b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185bfc224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185bfc224b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185bfc224b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185bfc224b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185bfc224b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185bfc224b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185bfc224b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9, 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185bfc224b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185bfc224b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185bfc224b_0_2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185bfc224b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185bfc224b_0_3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185bfc224b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185bfc224b_0_4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185bfc224b_0_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185bfc224b_0_4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185bfc224b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16, 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185bfc224b_0_5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185bfc224b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85bfc224b_0_4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185bfc224b_0_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185bfc224b_0_5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185bfc224b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185bfc224b_0_6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185bfc224b_0_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7500350" y="138650"/>
            <a:ext cx="1539000" cy="443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274E13"/>
                </a:solidFill>
              </a:rPr>
              <a:t>Today we honor Civil Rights Leader </a:t>
            </a:r>
            <a:r>
              <a:rPr lang="en" sz="2300" b="1">
                <a:solidFill>
                  <a:srgbClr val="274E13"/>
                </a:solidFill>
              </a:rPr>
              <a:t>Rosa Parks!</a:t>
            </a:r>
            <a:endParaRPr sz="2300" b="1">
              <a:solidFill>
                <a:srgbClr val="274E13"/>
              </a:solidFill>
            </a:endParaRPr>
          </a:p>
          <a:p>
            <a:pPr marL="0" lvl="0" indent="0" algn="ctr" rtl="0">
              <a:spcBef>
                <a:spcPts val="1200"/>
              </a:spcBef>
              <a:spcAft>
                <a:spcPts val="0"/>
              </a:spcAft>
              <a:buNone/>
            </a:pPr>
            <a:r>
              <a:rPr lang="en" sz="2000" b="1">
                <a:solidFill>
                  <a:srgbClr val="FF9900"/>
                </a:solidFill>
              </a:rPr>
              <a:t>What can we count?</a:t>
            </a:r>
            <a:endParaRPr sz="2000" b="1">
              <a:solidFill>
                <a:srgbClr val="FF9900"/>
              </a:solidFill>
            </a:endParaRPr>
          </a:p>
          <a:p>
            <a:pPr marL="0" lvl="0" indent="0" algn="ctr" rtl="0">
              <a:spcBef>
                <a:spcPts val="1200"/>
              </a:spcBef>
              <a:spcAft>
                <a:spcPts val="1200"/>
              </a:spcAft>
              <a:buNone/>
            </a:pPr>
            <a:r>
              <a:rPr lang="en" sz="2000" b="1">
                <a:solidFill>
                  <a:srgbClr val="7F6000"/>
                </a:solidFill>
              </a:rPr>
              <a:t>How many different ways can we count?</a:t>
            </a:r>
            <a:endParaRPr sz="2000" b="1">
              <a:solidFill>
                <a:srgbClr val="7F6000"/>
              </a:solidFill>
            </a:endParaRPr>
          </a:p>
        </p:txBody>
      </p:sp>
      <p:pic>
        <p:nvPicPr>
          <p:cNvPr id="55" name="Google Shape;55;p13"/>
          <p:cNvPicPr preferRelativeResize="0"/>
          <p:nvPr/>
        </p:nvPicPr>
        <p:blipFill>
          <a:blip r:embed="rId3">
            <a:alphaModFix/>
          </a:blip>
          <a:stretch>
            <a:fillRect/>
          </a:stretch>
        </p:blipFill>
        <p:spPr>
          <a:xfrm>
            <a:off x="0" y="0"/>
            <a:ext cx="7323076" cy="5060326"/>
          </a:xfrm>
          <a:prstGeom prst="rect">
            <a:avLst/>
          </a:prstGeom>
          <a:noFill/>
          <a:ln>
            <a:noFill/>
          </a:ln>
        </p:spPr>
      </p:pic>
      <p:sp>
        <p:nvSpPr>
          <p:cNvPr id="56" name="Google Shape;56;p13"/>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K.CC.B5</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110900"/>
            <a:ext cx="8520600" cy="54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120" b="1">
                <a:solidFill>
                  <a:srgbClr val="0000FF"/>
                </a:solidFill>
              </a:rPr>
              <a:t>Today is GIVING TUESDAY! </a:t>
            </a:r>
            <a:endParaRPr sz="2120" b="1">
              <a:solidFill>
                <a:srgbClr val="0000FF"/>
              </a:solidFill>
            </a:endParaRPr>
          </a:p>
          <a:p>
            <a:pPr marL="0" lvl="0" indent="0" algn="ctr" rtl="0">
              <a:spcBef>
                <a:spcPts val="0"/>
              </a:spcBef>
              <a:spcAft>
                <a:spcPts val="0"/>
              </a:spcAft>
              <a:buSzPts val="990"/>
              <a:buNone/>
            </a:pPr>
            <a:r>
              <a:rPr lang="en" sz="2120" b="1">
                <a:solidFill>
                  <a:srgbClr val="0000FF"/>
                </a:solidFill>
              </a:rPr>
              <a:t>What do we think GIVING TUESDAY is? </a:t>
            </a:r>
            <a:endParaRPr sz="2120" b="1">
              <a:solidFill>
                <a:srgbClr val="0000FF"/>
              </a:solidFill>
            </a:endParaRPr>
          </a:p>
          <a:p>
            <a:pPr marL="0" lvl="0" indent="0" algn="ctr" rtl="0">
              <a:spcBef>
                <a:spcPts val="0"/>
              </a:spcBef>
              <a:spcAft>
                <a:spcPts val="0"/>
              </a:spcAft>
              <a:buSzPts val="990"/>
              <a:buNone/>
            </a:pPr>
            <a:r>
              <a:rPr lang="en" sz="2120" b="1">
                <a:solidFill>
                  <a:srgbClr val="0000FF"/>
                </a:solidFill>
              </a:rPr>
              <a:t>How many dimes are here? How do we see them?</a:t>
            </a:r>
            <a:endParaRPr sz="2120" b="1">
              <a:solidFill>
                <a:srgbClr val="0000FF"/>
              </a:solidFill>
            </a:endParaRPr>
          </a:p>
          <a:p>
            <a:pPr marL="0" lvl="0" indent="0" algn="ctr" rtl="0">
              <a:spcBef>
                <a:spcPts val="0"/>
              </a:spcBef>
              <a:spcAft>
                <a:spcPts val="0"/>
              </a:spcAft>
              <a:buSzPts val="990"/>
              <a:buNone/>
            </a:pPr>
            <a:r>
              <a:rPr lang="en" sz="2120" b="1">
                <a:solidFill>
                  <a:srgbClr val="0000FF"/>
                </a:solidFill>
              </a:rPr>
              <a:t>How many more will make 10? How much money is here?</a:t>
            </a:r>
            <a:endParaRPr sz="2120" b="1">
              <a:solidFill>
                <a:srgbClr val="0000FF"/>
              </a:solidFill>
            </a:endParaRPr>
          </a:p>
        </p:txBody>
      </p:sp>
      <p:graphicFrame>
        <p:nvGraphicFramePr>
          <p:cNvPr id="62" name="Google Shape;62;p14"/>
          <p:cNvGraphicFramePr/>
          <p:nvPr/>
        </p:nvGraphicFramePr>
        <p:xfrm>
          <a:off x="952500" y="1871850"/>
          <a:ext cx="3000000" cy="3000000"/>
        </p:xfrm>
        <a:graphic>
          <a:graphicData uri="http://schemas.openxmlformats.org/drawingml/2006/table">
            <a:tbl>
              <a:tblPr>
                <a:noFill/>
                <a:tableStyleId>{DE790815-2235-46CE-A97F-816C6DDA6792}</a:tableStyleId>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140695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140695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bl>
          </a:graphicData>
        </a:graphic>
      </p:graphicFrame>
      <p:pic>
        <p:nvPicPr>
          <p:cNvPr id="63" name="Google Shape;63;p14"/>
          <p:cNvPicPr preferRelativeResize="0"/>
          <p:nvPr/>
        </p:nvPicPr>
        <p:blipFill>
          <a:blip r:embed="rId3">
            <a:alphaModFix/>
          </a:blip>
          <a:stretch>
            <a:fillRect/>
          </a:stretch>
        </p:blipFill>
        <p:spPr>
          <a:xfrm>
            <a:off x="1095125" y="1961688"/>
            <a:ext cx="1220125" cy="1220125"/>
          </a:xfrm>
          <a:prstGeom prst="rect">
            <a:avLst/>
          </a:prstGeom>
          <a:noFill/>
          <a:ln>
            <a:noFill/>
          </a:ln>
        </p:spPr>
      </p:pic>
      <p:pic>
        <p:nvPicPr>
          <p:cNvPr id="64" name="Google Shape;64;p14"/>
          <p:cNvPicPr preferRelativeResize="0"/>
          <p:nvPr/>
        </p:nvPicPr>
        <p:blipFill>
          <a:blip r:embed="rId3">
            <a:alphaModFix/>
          </a:blip>
          <a:stretch>
            <a:fillRect/>
          </a:stretch>
        </p:blipFill>
        <p:spPr>
          <a:xfrm>
            <a:off x="2550725" y="1961688"/>
            <a:ext cx="1220125" cy="1220125"/>
          </a:xfrm>
          <a:prstGeom prst="rect">
            <a:avLst/>
          </a:prstGeom>
          <a:noFill/>
          <a:ln>
            <a:noFill/>
          </a:ln>
        </p:spPr>
      </p:pic>
      <p:pic>
        <p:nvPicPr>
          <p:cNvPr id="65" name="Google Shape;65;p14"/>
          <p:cNvPicPr preferRelativeResize="0"/>
          <p:nvPr/>
        </p:nvPicPr>
        <p:blipFill>
          <a:blip r:embed="rId3">
            <a:alphaModFix/>
          </a:blip>
          <a:stretch>
            <a:fillRect/>
          </a:stretch>
        </p:blipFill>
        <p:spPr>
          <a:xfrm>
            <a:off x="1039475" y="3361738"/>
            <a:ext cx="1220125" cy="1220125"/>
          </a:xfrm>
          <a:prstGeom prst="rect">
            <a:avLst/>
          </a:prstGeom>
          <a:noFill/>
          <a:ln>
            <a:noFill/>
          </a:ln>
        </p:spPr>
      </p:pic>
      <p:pic>
        <p:nvPicPr>
          <p:cNvPr id="66" name="Google Shape;66;p14"/>
          <p:cNvPicPr preferRelativeResize="0"/>
          <p:nvPr/>
        </p:nvPicPr>
        <p:blipFill>
          <a:blip r:embed="rId3">
            <a:alphaModFix/>
          </a:blip>
          <a:stretch>
            <a:fillRect/>
          </a:stretch>
        </p:blipFill>
        <p:spPr>
          <a:xfrm>
            <a:off x="4006325" y="1961688"/>
            <a:ext cx="1220125" cy="1220125"/>
          </a:xfrm>
          <a:prstGeom prst="rect">
            <a:avLst/>
          </a:prstGeom>
          <a:noFill/>
          <a:ln>
            <a:noFill/>
          </a:ln>
        </p:spPr>
      </p:pic>
      <p:pic>
        <p:nvPicPr>
          <p:cNvPr id="67" name="Google Shape;67;p14"/>
          <p:cNvPicPr preferRelativeResize="0"/>
          <p:nvPr/>
        </p:nvPicPr>
        <p:blipFill>
          <a:blip r:embed="rId3">
            <a:alphaModFix/>
          </a:blip>
          <a:stretch>
            <a:fillRect/>
          </a:stretch>
        </p:blipFill>
        <p:spPr>
          <a:xfrm>
            <a:off x="5392525" y="1961688"/>
            <a:ext cx="1220125" cy="1220125"/>
          </a:xfrm>
          <a:prstGeom prst="rect">
            <a:avLst/>
          </a:prstGeom>
          <a:noFill/>
          <a:ln>
            <a:noFill/>
          </a:ln>
        </p:spPr>
      </p:pic>
      <p:pic>
        <p:nvPicPr>
          <p:cNvPr id="68" name="Google Shape;68;p14"/>
          <p:cNvPicPr preferRelativeResize="0"/>
          <p:nvPr/>
        </p:nvPicPr>
        <p:blipFill>
          <a:blip r:embed="rId3">
            <a:alphaModFix/>
          </a:blip>
          <a:stretch>
            <a:fillRect/>
          </a:stretch>
        </p:blipFill>
        <p:spPr>
          <a:xfrm>
            <a:off x="6848125" y="1961688"/>
            <a:ext cx="1220125" cy="1220125"/>
          </a:xfrm>
          <a:prstGeom prst="rect">
            <a:avLst/>
          </a:prstGeom>
          <a:noFill/>
          <a:ln>
            <a:noFill/>
          </a:ln>
        </p:spPr>
      </p:pic>
      <p:sp>
        <p:nvSpPr>
          <p:cNvPr id="69" name="Google Shape;69;p14"/>
          <p:cNvSpPr txBox="1"/>
          <p:nvPr/>
        </p:nvSpPr>
        <p:spPr>
          <a:xfrm>
            <a:off x="0" y="4804800"/>
            <a:ext cx="1095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K.CC.A1,OA.A2 </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Effect transition="in" filter="fade">
                                      <p:cBhvr>
                                        <p:cTn id="7" dur="1000"/>
                                        <p:tgtEl>
                                          <p:spTgt spid="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
                                            <p:txEl>
                                              <p:pRg st="1" end="1"/>
                                            </p:txEl>
                                          </p:spTgt>
                                        </p:tgtEl>
                                        <p:attrNameLst>
                                          <p:attrName>style.visibility</p:attrName>
                                        </p:attrNameLst>
                                      </p:cBhvr>
                                      <p:to>
                                        <p:strVal val="visible"/>
                                      </p:to>
                                    </p:set>
                                    <p:animEffect transition="in" filter="fade">
                                      <p:cBhvr>
                                        <p:cTn id="12" dur="1000"/>
                                        <p:tgtEl>
                                          <p:spTgt spid="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
                                            <p:txEl>
                                              <p:pRg st="2" end="2"/>
                                            </p:txEl>
                                          </p:spTgt>
                                        </p:tgtEl>
                                        <p:attrNameLst>
                                          <p:attrName>style.visibility</p:attrName>
                                        </p:attrNameLst>
                                      </p:cBhvr>
                                      <p:to>
                                        <p:strVal val="visible"/>
                                      </p:to>
                                    </p:set>
                                    <p:animEffect transition="in" filter="fade">
                                      <p:cBhvr>
                                        <p:cTn id="17" dur="1000"/>
                                        <p:tgtEl>
                                          <p:spTgt spid="6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
                                            <p:txEl>
                                              <p:pRg st="3" end="3"/>
                                            </p:txEl>
                                          </p:spTgt>
                                        </p:tgtEl>
                                        <p:attrNameLst>
                                          <p:attrName>style.visibility</p:attrName>
                                        </p:attrNameLst>
                                      </p:cBhvr>
                                      <p:to>
                                        <p:strVal val="visible"/>
                                      </p:to>
                                    </p:set>
                                    <p:animEffect transition="in" filter="fade">
                                      <p:cBhvr>
                                        <p:cTn id="22" dur="1000"/>
                                        <p:tgtEl>
                                          <p:spTgt spid="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632300" y="1103100"/>
            <a:ext cx="4478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t>What is the same?</a:t>
            </a:r>
            <a:endParaRPr sz="2920" b="1"/>
          </a:p>
        </p:txBody>
      </p:sp>
      <p:pic>
        <p:nvPicPr>
          <p:cNvPr id="75" name="Google Shape;75;p15"/>
          <p:cNvPicPr preferRelativeResize="0"/>
          <p:nvPr/>
        </p:nvPicPr>
        <p:blipFill>
          <a:blip r:embed="rId3">
            <a:alphaModFix/>
          </a:blip>
          <a:stretch>
            <a:fillRect/>
          </a:stretch>
        </p:blipFill>
        <p:spPr>
          <a:xfrm>
            <a:off x="5555700" y="1675800"/>
            <a:ext cx="3276600" cy="2609850"/>
          </a:xfrm>
          <a:prstGeom prst="rect">
            <a:avLst/>
          </a:prstGeom>
          <a:noFill/>
          <a:ln>
            <a:noFill/>
          </a:ln>
        </p:spPr>
      </p:pic>
      <p:sp>
        <p:nvSpPr>
          <p:cNvPr id="76" name="Google Shape;76;p15"/>
          <p:cNvSpPr txBox="1">
            <a:spLocks noGrp="1"/>
          </p:cNvSpPr>
          <p:nvPr>
            <p:ph type="title"/>
          </p:nvPr>
        </p:nvSpPr>
        <p:spPr>
          <a:xfrm>
            <a:off x="3549150" y="4215900"/>
            <a:ext cx="420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38761D"/>
                </a:solidFill>
              </a:rPr>
              <a:t>What is different?</a:t>
            </a:r>
            <a:endParaRPr sz="2920" b="1">
              <a:solidFill>
                <a:srgbClr val="38761D"/>
              </a:solidFill>
            </a:endParaRPr>
          </a:p>
        </p:txBody>
      </p:sp>
      <p:pic>
        <p:nvPicPr>
          <p:cNvPr id="77" name="Google Shape;77;p15"/>
          <p:cNvPicPr preferRelativeResize="0"/>
          <p:nvPr/>
        </p:nvPicPr>
        <p:blipFill>
          <a:blip r:embed="rId4">
            <a:alphaModFix/>
          </a:blip>
          <a:stretch>
            <a:fillRect/>
          </a:stretch>
        </p:blipFill>
        <p:spPr>
          <a:xfrm>
            <a:off x="491925" y="1044625"/>
            <a:ext cx="2781300" cy="3524250"/>
          </a:xfrm>
          <a:prstGeom prst="rect">
            <a:avLst/>
          </a:prstGeom>
          <a:noFill/>
          <a:ln>
            <a:noFill/>
          </a:ln>
        </p:spPr>
      </p:pic>
      <p:sp>
        <p:nvSpPr>
          <p:cNvPr id="78" name="Google Shape;78;p15"/>
          <p:cNvSpPr txBox="1">
            <a:spLocks noGrp="1"/>
          </p:cNvSpPr>
          <p:nvPr>
            <p:ph type="title"/>
          </p:nvPr>
        </p:nvSpPr>
        <p:spPr>
          <a:xfrm>
            <a:off x="311700" y="1553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120" b="1">
                <a:solidFill>
                  <a:srgbClr val="CC0000"/>
                </a:solidFill>
              </a:rPr>
              <a:t>Today is National Dice Day!</a:t>
            </a:r>
            <a:endParaRPr sz="3120" b="1">
              <a:solidFill>
                <a:srgbClr val="CC0000"/>
              </a:solidFill>
            </a:endParaRPr>
          </a:p>
        </p:txBody>
      </p:sp>
      <p:sp>
        <p:nvSpPr>
          <p:cNvPr id="79" name="Google Shape;79;p15"/>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K.CC.C6</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5" name="Google Shape;85;p16"/>
          <p:cNvSpPr txBox="1">
            <a:spLocks noGrp="1"/>
          </p:cNvSpPr>
          <p:nvPr>
            <p:ph type="body" idx="1"/>
          </p:nvPr>
        </p:nvSpPr>
        <p:spPr>
          <a:xfrm>
            <a:off x="311700" y="3432900"/>
            <a:ext cx="8520600" cy="1710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38761D"/>
                </a:solidFill>
              </a:rPr>
              <a:t>What are some of the shapes we see in this mural?</a:t>
            </a:r>
            <a:endParaRPr sz="2300" b="1">
              <a:solidFill>
                <a:srgbClr val="38761D"/>
              </a:solidFill>
            </a:endParaRPr>
          </a:p>
          <a:p>
            <a:pPr marL="0" lvl="0" indent="0" algn="ctr" rtl="0">
              <a:spcBef>
                <a:spcPts val="1200"/>
              </a:spcBef>
              <a:spcAft>
                <a:spcPts val="1200"/>
              </a:spcAft>
              <a:buNone/>
            </a:pPr>
            <a:r>
              <a:rPr lang="en" sz="2300" b="1">
                <a:solidFill>
                  <a:srgbClr val="38761D"/>
                </a:solidFill>
              </a:rPr>
              <a:t>How many different shapes can we find?</a:t>
            </a:r>
            <a:endParaRPr sz="2300" b="1">
              <a:solidFill>
                <a:srgbClr val="38761D"/>
              </a:solidFill>
            </a:endParaRPr>
          </a:p>
        </p:txBody>
      </p:sp>
      <p:pic>
        <p:nvPicPr>
          <p:cNvPr id="86" name="Google Shape;86;p16"/>
          <p:cNvPicPr preferRelativeResize="0"/>
          <p:nvPr/>
        </p:nvPicPr>
        <p:blipFill>
          <a:blip r:embed="rId3">
            <a:alphaModFix/>
          </a:blip>
          <a:stretch>
            <a:fillRect/>
          </a:stretch>
        </p:blipFill>
        <p:spPr>
          <a:xfrm>
            <a:off x="0" y="0"/>
            <a:ext cx="9144002" cy="3048001"/>
          </a:xfrm>
          <a:prstGeom prst="rect">
            <a:avLst/>
          </a:prstGeom>
          <a:noFill/>
          <a:ln>
            <a:noFill/>
          </a:ln>
        </p:spPr>
      </p:pic>
      <p:sp>
        <p:nvSpPr>
          <p:cNvPr id="87" name="Google Shape;87;p16"/>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K.G.A2</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311700" y="445025"/>
            <a:ext cx="3270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a:solidFill>
                  <a:srgbClr val="A61C00"/>
                </a:solidFill>
              </a:rPr>
              <a:t>Today is National Shelter Pets Day!</a:t>
            </a:r>
            <a:endParaRPr sz="2920">
              <a:solidFill>
                <a:srgbClr val="A61C00"/>
              </a:solidFill>
            </a:endParaRPr>
          </a:p>
        </p:txBody>
      </p:sp>
      <p:sp>
        <p:nvSpPr>
          <p:cNvPr id="93" name="Google Shape;93;p17"/>
          <p:cNvSpPr txBox="1">
            <a:spLocks noGrp="1"/>
          </p:cNvSpPr>
          <p:nvPr>
            <p:ph type="body" idx="1"/>
          </p:nvPr>
        </p:nvSpPr>
        <p:spPr>
          <a:xfrm>
            <a:off x="311700" y="1761475"/>
            <a:ext cx="3270000" cy="280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900" b="1">
                <a:solidFill>
                  <a:srgbClr val="CC4125"/>
                </a:solidFill>
              </a:rPr>
              <a:t>These 3 adorable kittens are being adopted today!</a:t>
            </a:r>
            <a:endParaRPr sz="1900" b="1">
              <a:solidFill>
                <a:srgbClr val="CC4125"/>
              </a:solidFill>
            </a:endParaRPr>
          </a:p>
          <a:p>
            <a:pPr marL="0" lvl="0" indent="0" algn="l" rtl="0">
              <a:spcBef>
                <a:spcPts val="1200"/>
              </a:spcBef>
              <a:spcAft>
                <a:spcPts val="0"/>
              </a:spcAft>
              <a:buNone/>
            </a:pPr>
            <a:r>
              <a:rPr lang="en" sz="1900" b="1">
                <a:solidFill>
                  <a:srgbClr val="CC4125"/>
                </a:solidFill>
              </a:rPr>
              <a:t>How many kitten eyes?</a:t>
            </a:r>
            <a:endParaRPr sz="1900" b="1">
              <a:solidFill>
                <a:srgbClr val="CC4125"/>
              </a:solidFill>
            </a:endParaRPr>
          </a:p>
          <a:p>
            <a:pPr marL="0" lvl="0" indent="0" algn="l" rtl="0">
              <a:spcBef>
                <a:spcPts val="1200"/>
              </a:spcBef>
              <a:spcAft>
                <a:spcPts val="0"/>
              </a:spcAft>
              <a:buNone/>
            </a:pPr>
            <a:r>
              <a:rPr lang="en" sz="1900" b="1">
                <a:solidFill>
                  <a:srgbClr val="CC4125"/>
                </a:solidFill>
              </a:rPr>
              <a:t>How many kitten paws?</a:t>
            </a:r>
            <a:endParaRPr sz="1900" b="1">
              <a:solidFill>
                <a:srgbClr val="CC4125"/>
              </a:solidFill>
            </a:endParaRPr>
          </a:p>
          <a:p>
            <a:pPr marL="0" lvl="0" indent="0" algn="l" rtl="0">
              <a:spcBef>
                <a:spcPts val="1200"/>
              </a:spcBef>
              <a:spcAft>
                <a:spcPts val="1200"/>
              </a:spcAft>
              <a:buNone/>
            </a:pPr>
            <a:r>
              <a:rPr lang="en" sz="1900" b="1">
                <a:solidFill>
                  <a:srgbClr val="CC4125"/>
                </a:solidFill>
              </a:rPr>
              <a:t>How do we know?</a:t>
            </a:r>
            <a:endParaRPr sz="1900" b="1">
              <a:solidFill>
                <a:srgbClr val="CC4125"/>
              </a:solidFill>
            </a:endParaRPr>
          </a:p>
        </p:txBody>
      </p:sp>
      <p:pic>
        <p:nvPicPr>
          <p:cNvPr id="94" name="Google Shape;94;p17"/>
          <p:cNvPicPr preferRelativeResize="0"/>
          <p:nvPr/>
        </p:nvPicPr>
        <p:blipFill>
          <a:blip r:embed="rId3">
            <a:alphaModFix/>
          </a:blip>
          <a:stretch>
            <a:fillRect/>
          </a:stretch>
        </p:blipFill>
        <p:spPr>
          <a:xfrm>
            <a:off x="3839914" y="0"/>
            <a:ext cx="5304074" cy="5143502"/>
          </a:xfrm>
          <a:prstGeom prst="rect">
            <a:avLst/>
          </a:prstGeom>
          <a:noFill/>
          <a:ln>
            <a:noFill/>
          </a:ln>
        </p:spPr>
      </p:pic>
      <p:sp>
        <p:nvSpPr>
          <p:cNvPr id="95" name="Google Shape;95;p17"/>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K.OA.A2</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7310475" y="443650"/>
            <a:ext cx="1833600" cy="748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820" b="1">
                <a:solidFill>
                  <a:srgbClr val="1155CC"/>
                </a:solidFill>
              </a:rPr>
              <a:t>Happy Independence Day </a:t>
            </a:r>
            <a:r>
              <a:rPr lang="en" sz="1920" b="1">
                <a:solidFill>
                  <a:srgbClr val="1155CC"/>
                </a:solidFill>
              </a:rPr>
              <a:t>Tanzania!</a:t>
            </a:r>
            <a:endParaRPr sz="1920" b="1">
              <a:solidFill>
                <a:srgbClr val="1155CC"/>
              </a:solidFill>
            </a:endParaRPr>
          </a:p>
        </p:txBody>
      </p:sp>
      <p:sp>
        <p:nvSpPr>
          <p:cNvPr id="101" name="Google Shape;101;p18"/>
          <p:cNvSpPr txBox="1">
            <a:spLocks noGrp="1"/>
          </p:cNvSpPr>
          <p:nvPr>
            <p:ph type="body" idx="1"/>
          </p:nvPr>
        </p:nvSpPr>
        <p:spPr>
          <a:xfrm>
            <a:off x="7417175" y="1719125"/>
            <a:ext cx="1594500" cy="2850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a:solidFill>
                  <a:srgbClr val="3C78D8"/>
                </a:solidFill>
              </a:rPr>
              <a:t>Shape Detectives…</a:t>
            </a:r>
            <a:endParaRPr b="1">
              <a:solidFill>
                <a:srgbClr val="3C78D8"/>
              </a:solidFill>
            </a:endParaRPr>
          </a:p>
          <a:p>
            <a:pPr marL="0" lvl="0" indent="0" algn="ctr" rtl="0">
              <a:spcBef>
                <a:spcPts val="1200"/>
              </a:spcBef>
              <a:spcAft>
                <a:spcPts val="0"/>
              </a:spcAft>
              <a:buNone/>
            </a:pPr>
            <a:r>
              <a:rPr lang="en" b="1">
                <a:solidFill>
                  <a:srgbClr val="3C78D8"/>
                </a:solidFill>
              </a:rPr>
              <a:t>What shapes do we see in this flag?</a:t>
            </a:r>
            <a:endParaRPr b="1">
              <a:solidFill>
                <a:srgbClr val="3C78D8"/>
              </a:solidFill>
            </a:endParaRPr>
          </a:p>
          <a:p>
            <a:pPr marL="0" lvl="0" indent="0" algn="ctr" rtl="0">
              <a:spcBef>
                <a:spcPts val="1200"/>
              </a:spcBef>
              <a:spcAft>
                <a:spcPts val="1200"/>
              </a:spcAft>
              <a:buNone/>
            </a:pPr>
            <a:r>
              <a:rPr lang="en" b="1">
                <a:solidFill>
                  <a:srgbClr val="3C78D8"/>
                </a:solidFill>
              </a:rPr>
              <a:t>How many?</a:t>
            </a:r>
            <a:endParaRPr b="1">
              <a:solidFill>
                <a:srgbClr val="3C78D8"/>
              </a:solidFill>
            </a:endParaRPr>
          </a:p>
        </p:txBody>
      </p:sp>
      <p:pic>
        <p:nvPicPr>
          <p:cNvPr id="102" name="Google Shape;102;p18"/>
          <p:cNvPicPr preferRelativeResize="0"/>
          <p:nvPr/>
        </p:nvPicPr>
        <p:blipFill>
          <a:blip r:embed="rId3">
            <a:alphaModFix/>
          </a:blip>
          <a:stretch>
            <a:fillRect/>
          </a:stretch>
        </p:blipFill>
        <p:spPr>
          <a:xfrm>
            <a:off x="12" y="0"/>
            <a:ext cx="7310475" cy="5143500"/>
          </a:xfrm>
          <a:prstGeom prst="rect">
            <a:avLst/>
          </a:prstGeom>
          <a:noFill/>
          <a:ln>
            <a:noFill/>
          </a:ln>
        </p:spPr>
      </p:pic>
      <p:sp>
        <p:nvSpPr>
          <p:cNvPr id="103" name="Google Shape;103;p18"/>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K.G.A2</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a:solidFill>
                  <a:srgbClr val="7F6000"/>
                </a:solidFill>
              </a:rPr>
              <a:t>How can we compare these farm animals?</a:t>
            </a:r>
            <a:endParaRPr sz="2920">
              <a:solidFill>
                <a:srgbClr val="7F6000"/>
              </a:solidFill>
            </a:endParaRPr>
          </a:p>
        </p:txBody>
      </p:sp>
      <p:pic>
        <p:nvPicPr>
          <p:cNvPr id="109" name="Google Shape;109;p19"/>
          <p:cNvPicPr preferRelativeResize="0"/>
          <p:nvPr/>
        </p:nvPicPr>
        <p:blipFill>
          <a:blip r:embed="rId3">
            <a:alphaModFix/>
          </a:blip>
          <a:stretch>
            <a:fillRect/>
          </a:stretch>
        </p:blipFill>
        <p:spPr>
          <a:xfrm>
            <a:off x="1224450" y="1467925"/>
            <a:ext cx="4993975" cy="3329325"/>
          </a:xfrm>
          <a:prstGeom prst="rect">
            <a:avLst/>
          </a:prstGeom>
          <a:noFill/>
          <a:ln>
            <a:noFill/>
          </a:ln>
        </p:spPr>
      </p:pic>
      <p:pic>
        <p:nvPicPr>
          <p:cNvPr id="110" name="Google Shape;110;p19"/>
          <p:cNvPicPr preferRelativeResize="0"/>
          <p:nvPr/>
        </p:nvPicPr>
        <p:blipFill>
          <a:blip r:embed="rId4">
            <a:alphaModFix/>
          </a:blip>
          <a:stretch>
            <a:fillRect/>
          </a:stretch>
        </p:blipFill>
        <p:spPr>
          <a:xfrm>
            <a:off x="6629074" y="2132550"/>
            <a:ext cx="1915199" cy="2474425"/>
          </a:xfrm>
          <a:prstGeom prst="rect">
            <a:avLst/>
          </a:prstGeom>
          <a:noFill/>
          <a:ln>
            <a:noFill/>
          </a:ln>
        </p:spPr>
      </p:pic>
      <p:pic>
        <p:nvPicPr>
          <p:cNvPr id="111" name="Google Shape;111;p19"/>
          <p:cNvPicPr preferRelativeResize="0"/>
          <p:nvPr/>
        </p:nvPicPr>
        <p:blipFill>
          <a:blip r:embed="rId5">
            <a:alphaModFix/>
          </a:blip>
          <a:stretch>
            <a:fillRect/>
          </a:stretch>
        </p:blipFill>
        <p:spPr>
          <a:xfrm>
            <a:off x="418649" y="3731049"/>
            <a:ext cx="875900" cy="875925"/>
          </a:xfrm>
          <a:prstGeom prst="rect">
            <a:avLst/>
          </a:prstGeom>
          <a:noFill/>
          <a:ln>
            <a:noFill/>
          </a:ln>
        </p:spPr>
      </p:pic>
      <p:sp>
        <p:nvSpPr>
          <p:cNvPr id="112" name="Google Shape;112;p19"/>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K.MD.A2</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txBox="1">
            <a:spLocks noGrp="1"/>
          </p:cNvSpPr>
          <p:nvPr>
            <p:ph type="title"/>
          </p:nvPr>
        </p:nvSpPr>
        <p:spPr>
          <a:xfrm>
            <a:off x="187800" y="152650"/>
            <a:ext cx="1949400" cy="85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b="1">
                <a:solidFill>
                  <a:srgbClr val="E06666"/>
                </a:solidFill>
              </a:rPr>
              <a:t>Look at all of these yummy cupcakes at Market Basket!</a:t>
            </a:r>
            <a:endParaRPr sz="1920" b="1">
              <a:solidFill>
                <a:srgbClr val="E06666"/>
              </a:solidFill>
            </a:endParaRPr>
          </a:p>
        </p:txBody>
      </p:sp>
      <p:sp>
        <p:nvSpPr>
          <p:cNvPr id="118" name="Google Shape;118;p20"/>
          <p:cNvSpPr txBox="1">
            <a:spLocks noGrp="1"/>
          </p:cNvSpPr>
          <p:nvPr>
            <p:ph type="body" idx="1"/>
          </p:nvPr>
        </p:nvSpPr>
        <p:spPr>
          <a:xfrm>
            <a:off x="105700" y="1620550"/>
            <a:ext cx="2113800" cy="29484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688"/>
              <a:buNone/>
            </a:pPr>
            <a:r>
              <a:rPr lang="en" sz="1525" b="1">
                <a:solidFill>
                  <a:srgbClr val="CC4125"/>
                </a:solidFill>
              </a:rPr>
              <a:t>What do we notice?</a:t>
            </a:r>
            <a:endParaRPr sz="1525" b="1">
              <a:solidFill>
                <a:srgbClr val="CC4125"/>
              </a:solidFill>
            </a:endParaRPr>
          </a:p>
          <a:p>
            <a:pPr marL="0" lvl="0" indent="0" algn="ctr" rtl="0">
              <a:lnSpc>
                <a:spcPct val="95000"/>
              </a:lnSpc>
              <a:spcBef>
                <a:spcPts val="1200"/>
              </a:spcBef>
              <a:spcAft>
                <a:spcPts val="0"/>
              </a:spcAft>
              <a:buSzPts val="688"/>
              <a:buNone/>
            </a:pPr>
            <a:r>
              <a:rPr lang="en" sz="1525" b="1">
                <a:solidFill>
                  <a:srgbClr val="CC4125"/>
                </a:solidFill>
              </a:rPr>
              <a:t>Let’s describe the cupcakes using …</a:t>
            </a:r>
            <a:endParaRPr sz="1525" b="1">
              <a:solidFill>
                <a:srgbClr val="CC4125"/>
              </a:solidFill>
            </a:endParaRPr>
          </a:p>
          <a:p>
            <a:pPr marL="0" lvl="0" indent="0" algn="ctr" rtl="0">
              <a:lnSpc>
                <a:spcPct val="95000"/>
              </a:lnSpc>
              <a:spcBef>
                <a:spcPts val="1200"/>
              </a:spcBef>
              <a:spcAft>
                <a:spcPts val="0"/>
              </a:spcAft>
              <a:buSzPts val="688"/>
              <a:buNone/>
            </a:pPr>
            <a:r>
              <a:rPr lang="en" sz="1525" b="1">
                <a:solidFill>
                  <a:srgbClr val="CC4125"/>
                </a:solidFill>
              </a:rPr>
              <a:t>Next to</a:t>
            </a:r>
            <a:endParaRPr sz="1525" b="1">
              <a:solidFill>
                <a:srgbClr val="CC4125"/>
              </a:solidFill>
            </a:endParaRPr>
          </a:p>
          <a:p>
            <a:pPr marL="0" lvl="0" indent="0" algn="ctr" rtl="0">
              <a:lnSpc>
                <a:spcPct val="95000"/>
              </a:lnSpc>
              <a:spcBef>
                <a:spcPts val="1200"/>
              </a:spcBef>
              <a:spcAft>
                <a:spcPts val="0"/>
              </a:spcAft>
              <a:buSzPts val="688"/>
              <a:buNone/>
            </a:pPr>
            <a:r>
              <a:rPr lang="en" sz="1525" b="1">
                <a:solidFill>
                  <a:srgbClr val="CC4125"/>
                </a:solidFill>
              </a:rPr>
              <a:t>Above</a:t>
            </a:r>
            <a:endParaRPr sz="1525" b="1">
              <a:solidFill>
                <a:srgbClr val="CC4125"/>
              </a:solidFill>
            </a:endParaRPr>
          </a:p>
          <a:p>
            <a:pPr marL="0" lvl="0" indent="0" algn="ctr" rtl="0">
              <a:lnSpc>
                <a:spcPct val="95000"/>
              </a:lnSpc>
              <a:spcBef>
                <a:spcPts val="1200"/>
              </a:spcBef>
              <a:spcAft>
                <a:spcPts val="0"/>
              </a:spcAft>
              <a:buSzPts val="688"/>
              <a:buNone/>
            </a:pPr>
            <a:r>
              <a:rPr lang="en" sz="1525" b="1">
                <a:solidFill>
                  <a:srgbClr val="CC4125"/>
                </a:solidFill>
              </a:rPr>
              <a:t>Below</a:t>
            </a:r>
            <a:endParaRPr sz="1525" b="1">
              <a:solidFill>
                <a:srgbClr val="CC4125"/>
              </a:solidFill>
            </a:endParaRPr>
          </a:p>
          <a:p>
            <a:pPr marL="0" lvl="0" indent="0" algn="ctr" rtl="0">
              <a:lnSpc>
                <a:spcPct val="95000"/>
              </a:lnSpc>
              <a:spcBef>
                <a:spcPts val="1200"/>
              </a:spcBef>
              <a:spcAft>
                <a:spcPts val="0"/>
              </a:spcAft>
              <a:buSzPts val="688"/>
              <a:buNone/>
            </a:pPr>
            <a:r>
              <a:rPr lang="en" sz="1525" b="1">
                <a:solidFill>
                  <a:srgbClr val="CC4125"/>
                </a:solidFill>
              </a:rPr>
              <a:t>Beside</a:t>
            </a:r>
            <a:endParaRPr sz="1525" b="1">
              <a:solidFill>
                <a:srgbClr val="CC4125"/>
              </a:solidFill>
            </a:endParaRPr>
          </a:p>
          <a:p>
            <a:pPr marL="0" lvl="0" indent="0" algn="ctr" rtl="0">
              <a:lnSpc>
                <a:spcPct val="95000"/>
              </a:lnSpc>
              <a:spcBef>
                <a:spcPts val="1200"/>
              </a:spcBef>
              <a:spcAft>
                <a:spcPts val="0"/>
              </a:spcAft>
              <a:buSzPts val="688"/>
              <a:buNone/>
            </a:pPr>
            <a:r>
              <a:rPr lang="en" sz="1525" b="1">
                <a:solidFill>
                  <a:srgbClr val="CC4125"/>
                </a:solidFill>
              </a:rPr>
              <a:t>In front of</a:t>
            </a:r>
            <a:endParaRPr sz="1525" b="1">
              <a:solidFill>
                <a:srgbClr val="CC4125"/>
              </a:solidFill>
            </a:endParaRPr>
          </a:p>
          <a:p>
            <a:pPr marL="0" lvl="0" indent="0" algn="ctr" rtl="0">
              <a:lnSpc>
                <a:spcPct val="95000"/>
              </a:lnSpc>
              <a:spcBef>
                <a:spcPts val="1200"/>
              </a:spcBef>
              <a:spcAft>
                <a:spcPts val="1200"/>
              </a:spcAft>
              <a:buSzPts val="688"/>
              <a:buNone/>
            </a:pPr>
            <a:r>
              <a:rPr lang="en" sz="1525" b="1">
                <a:solidFill>
                  <a:srgbClr val="CC4125"/>
                </a:solidFill>
              </a:rPr>
              <a:t>behind</a:t>
            </a:r>
            <a:endParaRPr sz="1525" b="1">
              <a:solidFill>
                <a:srgbClr val="CC4125"/>
              </a:solidFill>
            </a:endParaRPr>
          </a:p>
        </p:txBody>
      </p:sp>
      <p:pic>
        <p:nvPicPr>
          <p:cNvPr id="119" name="Google Shape;119;p20"/>
          <p:cNvPicPr preferRelativeResize="0"/>
          <p:nvPr/>
        </p:nvPicPr>
        <p:blipFill>
          <a:blip r:embed="rId3">
            <a:alphaModFix/>
          </a:blip>
          <a:stretch>
            <a:fillRect/>
          </a:stretch>
        </p:blipFill>
        <p:spPr>
          <a:xfrm>
            <a:off x="2286000" y="0"/>
            <a:ext cx="6858000" cy="5143500"/>
          </a:xfrm>
          <a:prstGeom prst="rect">
            <a:avLst/>
          </a:prstGeom>
          <a:noFill/>
          <a:ln>
            <a:noFill/>
          </a:ln>
        </p:spPr>
      </p:pic>
      <p:sp>
        <p:nvSpPr>
          <p:cNvPr id="120" name="Google Shape;120;p20"/>
          <p:cNvSpPr txBox="1"/>
          <p:nvPr/>
        </p:nvSpPr>
        <p:spPr>
          <a:xfrm>
            <a:off x="0" y="4848025"/>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K.G.A1</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4368450" y="669350"/>
            <a:ext cx="4463700" cy="348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274E13"/>
                </a:solidFill>
              </a:rPr>
              <a:t>Today is Jamhuri Day </a:t>
            </a:r>
            <a:endParaRPr sz="2920" b="1">
              <a:solidFill>
                <a:srgbClr val="274E13"/>
              </a:solidFill>
            </a:endParaRPr>
          </a:p>
          <a:p>
            <a:pPr marL="0" lvl="0" indent="0" algn="ctr" rtl="0">
              <a:spcBef>
                <a:spcPts val="0"/>
              </a:spcBef>
              <a:spcAft>
                <a:spcPts val="0"/>
              </a:spcAft>
              <a:buSzPts val="990"/>
              <a:buNone/>
            </a:pPr>
            <a:r>
              <a:rPr lang="en" sz="2920" b="1">
                <a:solidFill>
                  <a:srgbClr val="274E13"/>
                </a:solidFill>
              </a:rPr>
              <a:t>in Kenya</a:t>
            </a:r>
            <a:endParaRPr sz="2920" b="1">
              <a:solidFill>
                <a:srgbClr val="274E13"/>
              </a:solidFill>
            </a:endParaRPr>
          </a:p>
        </p:txBody>
      </p:sp>
      <p:sp>
        <p:nvSpPr>
          <p:cNvPr id="126" name="Google Shape;126;p21"/>
          <p:cNvSpPr txBox="1">
            <a:spLocks noGrp="1"/>
          </p:cNvSpPr>
          <p:nvPr>
            <p:ph type="body" idx="1"/>
          </p:nvPr>
        </p:nvSpPr>
        <p:spPr>
          <a:xfrm>
            <a:off x="4368600" y="2195975"/>
            <a:ext cx="4463700" cy="23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85200C"/>
                </a:solidFill>
              </a:rPr>
              <a:t>What shapes do we see in this kente cloth from Kenya?</a:t>
            </a:r>
            <a:endParaRPr sz="2300" b="1">
              <a:solidFill>
                <a:srgbClr val="85200C"/>
              </a:solidFill>
            </a:endParaRPr>
          </a:p>
          <a:p>
            <a:pPr marL="0" lvl="0" indent="0" algn="ctr" rtl="0">
              <a:spcBef>
                <a:spcPts val="1200"/>
              </a:spcBef>
              <a:spcAft>
                <a:spcPts val="1200"/>
              </a:spcAft>
              <a:buNone/>
            </a:pPr>
            <a:r>
              <a:rPr lang="en" sz="2300" b="1">
                <a:solidFill>
                  <a:srgbClr val="85200C"/>
                </a:solidFill>
              </a:rPr>
              <a:t>How can we describe them?</a:t>
            </a:r>
            <a:endParaRPr sz="2300" b="1">
              <a:solidFill>
                <a:srgbClr val="85200C"/>
              </a:solidFill>
            </a:endParaRPr>
          </a:p>
        </p:txBody>
      </p:sp>
      <p:pic>
        <p:nvPicPr>
          <p:cNvPr id="127" name="Google Shape;127;p21"/>
          <p:cNvPicPr preferRelativeResize="0"/>
          <p:nvPr/>
        </p:nvPicPr>
        <p:blipFill>
          <a:blip r:embed="rId3">
            <a:alphaModFix/>
          </a:blip>
          <a:stretch>
            <a:fillRect/>
          </a:stretch>
        </p:blipFill>
        <p:spPr>
          <a:xfrm>
            <a:off x="0" y="0"/>
            <a:ext cx="4168825" cy="5143500"/>
          </a:xfrm>
          <a:prstGeom prst="rect">
            <a:avLst/>
          </a:prstGeom>
          <a:noFill/>
          <a:ln>
            <a:noFill/>
          </a:ln>
        </p:spPr>
      </p:pic>
      <p:sp>
        <p:nvSpPr>
          <p:cNvPr id="128" name="Google Shape;128;p21"/>
          <p:cNvSpPr txBox="1"/>
          <p:nvPr/>
        </p:nvSpPr>
        <p:spPr>
          <a:xfrm>
            <a:off x="8526600" y="4804800"/>
            <a:ext cx="617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K.G.A2</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2"/>
          <p:cNvSpPr txBox="1">
            <a:spLocks noGrp="1"/>
          </p:cNvSpPr>
          <p:nvPr>
            <p:ph type="body" idx="1"/>
          </p:nvPr>
        </p:nvSpPr>
        <p:spPr>
          <a:xfrm>
            <a:off x="311700" y="514300"/>
            <a:ext cx="3098400" cy="40545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2300" b="1">
                <a:solidFill>
                  <a:srgbClr val="3D85C6"/>
                </a:solidFill>
              </a:rPr>
              <a:t>What do we notice?</a:t>
            </a:r>
            <a:endParaRPr sz="2300" b="1">
              <a:solidFill>
                <a:srgbClr val="3D85C6"/>
              </a:solidFill>
            </a:endParaRPr>
          </a:p>
          <a:p>
            <a:pPr marL="0" lvl="0" indent="0" algn="ctr" rtl="0">
              <a:spcBef>
                <a:spcPts val="1200"/>
              </a:spcBef>
              <a:spcAft>
                <a:spcPts val="0"/>
              </a:spcAft>
              <a:buNone/>
            </a:pPr>
            <a:r>
              <a:rPr lang="en" sz="2300" b="1">
                <a:solidFill>
                  <a:srgbClr val="FF00FF"/>
                </a:solidFill>
              </a:rPr>
              <a:t>What do we wonder?</a:t>
            </a:r>
            <a:endParaRPr sz="2300" b="1">
              <a:solidFill>
                <a:srgbClr val="FF00FF"/>
              </a:solidFill>
            </a:endParaRPr>
          </a:p>
          <a:p>
            <a:pPr marL="0" lvl="0" indent="0" algn="ctr" rtl="0">
              <a:spcBef>
                <a:spcPts val="1200"/>
              </a:spcBef>
              <a:spcAft>
                <a:spcPts val="0"/>
              </a:spcAft>
              <a:buNone/>
            </a:pPr>
            <a:r>
              <a:rPr lang="en" sz="2300" b="1">
                <a:solidFill>
                  <a:srgbClr val="6AA84F"/>
                </a:solidFill>
              </a:rPr>
              <a:t>How many different ways do we see the cookies?</a:t>
            </a:r>
            <a:endParaRPr sz="2300" b="1">
              <a:solidFill>
                <a:srgbClr val="6AA84F"/>
              </a:solidFill>
            </a:endParaRPr>
          </a:p>
          <a:p>
            <a:pPr marL="0" lvl="0" indent="0" algn="ctr" rtl="0">
              <a:spcBef>
                <a:spcPts val="1200"/>
              </a:spcBef>
              <a:spcAft>
                <a:spcPts val="0"/>
              </a:spcAft>
              <a:buNone/>
            </a:pPr>
            <a:r>
              <a:rPr lang="en" sz="2300" b="1">
                <a:solidFill>
                  <a:srgbClr val="6FA8DC"/>
                </a:solidFill>
              </a:rPr>
              <a:t>How might we sort them?</a:t>
            </a:r>
            <a:endParaRPr sz="2300" b="1">
              <a:solidFill>
                <a:srgbClr val="6FA8DC"/>
              </a:solidFill>
            </a:endParaRPr>
          </a:p>
          <a:p>
            <a:pPr marL="0" lvl="0" indent="0" algn="l" rtl="0">
              <a:spcBef>
                <a:spcPts val="1200"/>
              </a:spcBef>
              <a:spcAft>
                <a:spcPts val="1200"/>
              </a:spcAft>
              <a:buNone/>
            </a:pPr>
            <a:endParaRPr/>
          </a:p>
        </p:txBody>
      </p:sp>
      <p:pic>
        <p:nvPicPr>
          <p:cNvPr id="134" name="Google Shape;134;p22"/>
          <p:cNvPicPr preferRelativeResize="0"/>
          <p:nvPr/>
        </p:nvPicPr>
        <p:blipFill>
          <a:blip r:embed="rId3">
            <a:alphaModFix/>
          </a:blip>
          <a:stretch>
            <a:fillRect/>
          </a:stretch>
        </p:blipFill>
        <p:spPr>
          <a:xfrm>
            <a:off x="3693550" y="0"/>
            <a:ext cx="5450450" cy="5143500"/>
          </a:xfrm>
          <a:prstGeom prst="rect">
            <a:avLst/>
          </a:prstGeom>
          <a:noFill/>
          <a:ln>
            <a:noFill/>
          </a:ln>
        </p:spPr>
      </p:pic>
      <p:sp>
        <p:nvSpPr>
          <p:cNvPr id="135" name="Google Shape;135;p22"/>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K.SMP.3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xEl>
                                              <p:pRg st="0" end="0"/>
                                            </p:txEl>
                                          </p:spTgt>
                                        </p:tgtEl>
                                        <p:attrNameLst>
                                          <p:attrName>style.visibility</p:attrName>
                                        </p:attrNameLst>
                                      </p:cBhvr>
                                      <p:to>
                                        <p:strVal val="visible"/>
                                      </p:to>
                                    </p:set>
                                    <p:animEffect transition="in" filter="fade">
                                      <p:cBhvr>
                                        <p:cTn id="7" dur="1000"/>
                                        <p:tgtEl>
                                          <p:spTgt spid="1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xEl>
                                              <p:pRg st="1" end="1"/>
                                            </p:txEl>
                                          </p:spTgt>
                                        </p:tgtEl>
                                        <p:attrNameLst>
                                          <p:attrName>style.visibility</p:attrName>
                                        </p:attrNameLst>
                                      </p:cBhvr>
                                      <p:to>
                                        <p:strVal val="visible"/>
                                      </p:to>
                                    </p:set>
                                    <p:animEffect transition="in" filter="fade">
                                      <p:cBhvr>
                                        <p:cTn id="12" dur="1000"/>
                                        <p:tgtEl>
                                          <p:spTgt spid="1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3">
                                            <p:txEl>
                                              <p:pRg st="2" end="2"/>
                                            </p:txEl>
                                          </p:spTgt>
                                        </p:tgtEl>
                                        <p:attrNameLst>
                                          <p:attrName>style.visibility</p:attrName>
                                        </p:attrNameLst>
                                      </p:cBhvr>
                                      <p:to>
                                        <p:strVal val="visible"/>
                                      </p:to>
                                    </p:set>
                                    <p:animEffect transition="in" filter="fade">
                                      <p:cBhvr>
                                        <p:cTn id="17" dur="1000"/>
                                        <p:tgtEl>
                                          <p:spTgt spid="1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
                                            <p:txEl>
                                              <p:pRg st="3" end="3"/>
                                            </p:txEl>
                                          </p:spTgt>
                                        </p:tgtEl>
                                        <p:attrNameLst>
                                          <p:attrName>style.visibility</p:attrName>
                                        </p:attrNameLst>
                                      </p:cBhvr>
                                      <p:to>
                                        <p:strVal val="visible"/>
                                      </p:to>
                                    </p:set>
                                    <p:animEffect transition="in" filter="fade">
                                      <p:cBhvr>
                                        <p:cTn id="22" dur="1000"/>
                                        <p:tgtEl>
                                          <p:spTgt spid="13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3">
                                            <p:txEl>
                                              <p:pRg st="4" end="4"/>
                                            </p:txEl>
                                          </p:spTgt>
                                        </p:tgtEl>
                                        <p:attrNameLst>
                                          <p:attrName>style.visibility</p:attrName>
                                        </p:attrNameLst>
                                      </p:cBhvr>
                                      <p:to>
                                        <p:strVal val="visible"/>
                                      </p:to>
                                    </p:set>
                                    <p:animEffect transition="in" filter="fade">
                                      <p:cBhvr>
                                        <p:cTn id="27" dur="1000"/>
                                        <p:tgtEl>
                                          <p:spTgt spid="1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3"/>
          <p:cNvSpPr txBox="1">
            <a:spLocks noGrp="1"/>
          </p:cNvSpPr>
          <p:nvPr>
            <p:ph type="title"/>
          </p:nvPr>
        </p:nvSpPr>
        <p:spPr>
          <a:xfrm>
            <a:off x="79950" y="153875"/>
            <a:ext cx="7201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6AA84F"/>
                </a:solidFill>
              </a:rPr>
              <a:t>Today in India we celebrate Vijay Diwas</a:t>
            </a:r>
            <a:endParaRPr sz="2920" b="1">
              <a:solidFill>
                <a:srgbClr val="6AA84F"/>
              </a:solidFill>
            </a:endParaRPr>
          </a:p>
        </p:txBody>
      </p:sp>
      <p:sp>
        <p:nvSpPr>
          <p:cNvPr id="141" name="Google Shape;141;p23"/>
          <p:cNvSpPr txBox="1">
            <a:spLocks noGrp="1"/>
          </p:cNvSpPr>
          <p:nvPr>
            <p:ph type="body" idx="1"/>
          </p:nvPr>
        </p:nvSpPr>
        <p:spPr>
          <a:xfrm>
            <a:off x="7375575" y="887300"/>
            <a:ext cx="1705200" cy="3681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6AA84F"/>
                </a:solidFill>
              </a:rPr>
              <a:t>How many traditional Indian sweets do we see here?</a:t>
            </a:r>
            <a:endParaRPr sz="2300">
              <a:solidFill>
                <a:srgbClr val="6AA84F"/>
              </a:solidFill>
            </a:endParaRPr>
          </a:p>
          <a:p>
            <a:pPr marL="0" lvl="0" indent="0" algn="ctr" rtl="0">
              <a:spcBef>
                <a:spcPts val="1200"/>
              </a:spcBef>
              <a:spcAft>
                <a:spcPts val="1200"/>
              </a:spcAft>
              <a:buNone/>
            </a:pPr>
            <a:r>
              <a:rPr lang="en" sz="2300">
                <a:solidFill>
                  <a:srgbClr val="6AA84F"/>
                </a:solidFill>
              </a:rPr>
              <a:t>How would you sort them?</a:t>
            </a:r>
            <a:endParaRPr sz="2300">
              <a:solidFill>
                <a:srgbClr val="6AA84F"/>
              </a:solidFill>
            </a:endParaRPr>
          </a:p>
        </p:txBody>
      </p:sp>
      <p:pic>
        <p:nvPicPr>
          <p:cNvPr id="142" name="Google Shape;142;p23"/>
          <p:cNvPicPr preferRelativeResize="0"/>
          <p:nvPr/>
        </p:nvPicPr>
        <p:blipFill>
          <a:blip r:embed="rId3">
            <a:alphaModFix/>
          </a:blip>
          <a:stretch>
            <a:fillRect/>
          </a:stretch>
        </p:blipFill>
        <p:spPr>
          <a:xfrm>
            <a:off x="79950" y="887300"/>
            <a:ext cx="7201625" cy="4161450"/>
          </a:xfrm>
          <a:prstGeom prst="rect">
            <a:avLst/>
          </a:prstGeom>
          <a:noFill/>
          <a:ln>
            <a:noFill/>
          </a:ln>
        </p:spPr>
      </p:pic>
      <p:sp>
        <p:nvSpPr>
          <p:cNvPr id="143" name="Google Shape;143;p23"/>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K.MD.B3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body" idx="1"/>
          </p:nvPr>
        </p:nvSpPr>
        <p:spPr>
          <a:xfrm>
            <a:off x="5817825" y="717800"/>
            <a:ext cx="3014400" cy="3851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CC0000"/>
                </a:solidFill>
              </a:rPr>
              <a:t>What can we say about these trees?</a:t>
            </a:r>
            <a:endParaRPr sz="2300" b="1">
              <a:solidFill>
                <a:srgbClr val="CC0000"/>
              </a:solidFill>
            </a:endParaRPr>
          </a:p>
          <a:p>
            <a:pPr marL="0" lvl="0" indent="0" algn="ctr" rtl="0">
              <a:spcBef>
                <a:spcPts val="1200"/>
              </a:spcBef>
              <a:spcAft>
                <a:spcPts val="0"/>
              </a:spcAft>
              <a:buNone/>
            </a:pPr>
            <a:endParaRPr sz="2300" b="1">
              <a:solidFill>
                <a:srgbClr val="CC0000"/>
              </a:solidFill>
            </a:endParaRPr>
          </a:p>
          <a:p>
            <a:pPr marL="0" lvl="0" indent="0" algn="ctr" rtl="0">
              <a:spcBef>
                <a:spcPts val="1200"/>
              </a:spcBef>
              <a:spcAft>
                <a:spcPts val="0"/>
              </a:spcAft>
              <a:buNone/>
            </a:pPr>
            <a:r>
              <a:rPr lang="en" sz="2300" b="1">
                <a:solidFill>
                  <a:srgbClr val="274E13"/>
                </a:solidFill>
              </a:rPr>
              <a:t>How are they the same?</a:t>
            </a:r>
            <a:endParaRPr sz="2300" b="1">
              <a:solidFill>
                <a:srgbClr val="274E13"/>
              </a:solidFill>
            </a:endParaRPr>
          </a:p>
          <a:p>
            <a:pPr marL="0" lvl="0" indent="0" algn="ctr" rtl="0">
              <a:spcBef>
                <a:spcPts val="1200"/>
              </a:spcBef>
              <a:spcAft>
                <a:spcPts val="1200"/>
              </a:spcAft>
              <a:buNone/>
            </a:pPr>
            <a:r>
              <a:rPr lang="en" sz="2300" b="1">
                <a:solidFill>
                  <a:srgbClr val="274E13"/>
                </a:solidFill>
              </a:rPr>
              <a:t>How are they different?</a:t>
            </a:r>
            <a:endParaRPr sz="2300" b="1">
              <a:solidFill>
                <a:srgbClr val="274E13"/>
              </a:solidFill>
            </a:endParaRPr>
          </a:p>
        </p:txBody>
      </p:sp>
      <p:pic>
        <p:nvPicPr>
          <p:cNvPr id="149" name="Google Shape;149;p24"/>
          <p:cNvPicPr preferRelativeResize="0"/>
          <p:nvPr/>
        </p:nvPicPr>
        <p:blipFill>
          <a:blip r:embed="rId3">
            <a:alphaModFix/>
          </a:blip>
          <a:stretch>
            <a:fillRect/>
          </a:stretch>
        </p:blipFill>
        <p:spPr>
          <a:xfrm>
            <a:off x="-5" y="0"/>
            <a:ext cx="5606310" cy="5143500"/>
          </a:xfrm>
          <a:prstGeom prst="rect">
            <a:avLst/>
          </a:prstGeom>
          <a:noFill/>
          <a:ln>
            <a:noFill/>
          </a:ln>
        </p:spPr>
      </p:pic>
      <p:sp>
        <p:nvSpPr>
          <p:cNvPr id="150" name="Google Shape;150;p24"/>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K.SMP.3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animEffect transition="in" filter="fade">
                                      <p:cBhvr>
                                        <p:cTn id="7" dur="1000"/>
                                        <p:tgtEl>
                                          <p:spTgt spid="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xEl>
                                              <p:pRg st="1" end="1"/>
                                            </p:txEl>
                                          </p:spTgt>
                                        </p:tgtEl>
                                        <p:attrNameLst>
                                          <p:attrName>style.visibility</p:attrName>
                                        </p:attrNameLst>
                                      </p:cBhvr>
                                      <p:to>
                                        <p:strVal val="visible"/>
                                      </p:to>
                                    </p:set>
                                    <p:animEffect transition="in" filter="fade">
                                      <p:cBhvr>
                                        <p:cTn id="12" dur="1000"/>
                                        <p:tgtEl>
                                          <p:spTgt spid="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xEl>
                                              <p:pRg st="2" end="2"/>
                                            </p:txEl>
                                          </p:spTgt>
                                        </p:tgtEl>
                                        <p:attrNameLst>
                                          <p:attrName>style.visibility</p:attrName>
                                        </p:attrNameLst>
                                      </p:cBhvr>
                                      <p:to>
                                        <p:strVal val="visible"/>
                                      </p:to>
                                    </p:set>
                                    <p:animEffect transition="in" filter="fade">
                                      <p:cBhvr>
                                        <p:cTn id="17" dur="1000"/>
                                        <p:tgtEl>
                                          <p:spTgt spid="1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8">
                                            <p:txEl>
                                              <p:pRg st="3" end="3"/>
                                            </p:txEl>
                                          </p:spTgt>
                                        </p:tgtEl>
                                        <p:attrNameLst>
                                          <p:attrName>style.visibility</p:attrName>
                                        </p:attrNameLst>
                                      </p:cBhvr>
                                      <p:to>
                                        <p:strVal val="visible"/>
                                      </p:to>
                                    </p:set>
                                    <p:animEffect transition="in" filter="fade">
                                      <p:cBhvr>
                                        <p:cTn id="22" dur="1000"/>
                                        <p:tgtEl>
                                          <p:spTgt spid="1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44213" y="242050"/>
            <a:ext cx="7842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1155CC"/>
                </a:solidFill>
              </a:rPr>
              <a:t>Next Week We Celebrate Hanukkah!</a:t>
            </a:r>
            <a:endParaRPr sz="2920" b="1">
              <a:solidFill>
                <a:srgbClr val="1155CC"/>
              </a:solidFill>
            </a:endParaRPr>
          </a:p>
        </p:txBody>
      </p:sp>
      <p:sp>
        <p:nvSpPr>
          <p:cNvPr id="156" name="Google Shape;156;p25"/>
          <p:cNvSpPr txBox="1">
            <a:spLocks noGrp="1"/>
          </p:cNvSpPr>
          <p:nvPr>
            <p:ph type="body" idx="1"/>
          </p:nvPr>
        </p:nvSpPr>
        <p:spPr>
          <a:xfrm>
            <a:off x="7953025" y="946800"/>
            <a:ext cx="1115100" cy="362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1155CC"/>
                </a:solidFill>
              </a:rPr>
              <a:t>What do we notice?</a:t>
            </a:r>
            <a:endParaRPr sz="1900">
              <a:solidFill>
                <a:srgbClr val="1155CC"/>
              </a:solidFill>
            </a:endParaRPr>
          </a:p>
          <a:p>
            <a:pPr marL="0" lvl="0" indent="0" algn="ctr" rtl="0">
              <a:spcBef>
                <a:spcPts val="1200"/>
              </a:spcBef>
              <a:spcAft>
                <a:spcPts val="0"/>
              </a:spcAft>
              <a:buNone/>
            </a:pPr>
            <a:r>
              <a:rPr lang="en" sz="1900">
                <a:solidFill>
                  <a:srgbClr val="1155CC"/>
                </a:solidFill>
              </a:rPr>
              <a:t>What do we wonder?</a:t>
            </a:r>
            <a:endParaRPr sz="1900">
              <a:solidFill>
                <a:srgbClr val="1155CC"/>
              </a:solidFill>
            </a:endParaRPr>
          </a:p>
          <a:p>
            <a:pPr marL="0" lvl="0" indent="0" algn="ctr" rtl="0">
              <a:spcBef>
                <a:spcPts val="1200"/>
              </a:spcBef>
              <a:spcAft>
                <a:spcPts val="1200"/>
              </a:spcAft>
              <a:buNone/>
            </a:pPr>
            <a:r>
              <a:rPr lang="en" sz="1900">
                <a:solidFill>
                  <a:srgbClr val="1155CC"/>
                </a:solidFill>
              </a:rPr>
              <a:t>What can we count?</a:t>
            </a:r>
            <a:endParaRPr sz="1900">
              <a:solidFill>
                <a:srgbClr val="1155CC"/>
              </a:solidFill>
            </a:endParaRPr>
          </a:p>
        </p:txBody>
      </p:sp>
      <p:pic>
        <p:nvPicPr>
          <p:cNvPr id="157" name="Google Shape;157;p25"/>
          <p:cNvPicPr preferRelativeResize="0"/>
          <p:nvPr/>
        </p:nvPicPr>
        <p:blipFill>
          <a:blip r:embed="rId3">
            <a:alphaModFix/>
          </a:blip>
          <a:stretch>
            <a:fillRect/>
          </a:stretch>
        </p:blipFill>
        <p:spPr>
          <a:xfrm>
            <a:off x="44225" y="946788"/>
            <a:ext cx="7842876" cy="4104424"/>
          </a:xfrm>
          <a:prstGeom prst="rect">
            <a:avLst/>
          </a:prstGeom>
          <a:noFill/>
          <a:ln>
            <a:noFill/>
          </a:ln>
        </p:spPr>
      </p:pic>
      <p:sp>
        <p:nvSpPr>
          <p:cNvPr id="158" name="Google Shape;158;p25"/>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K.CC.B5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6"/>
          <p:cNvSpPr txBox="1">
            <a:spLocks noGrp="1"/>
          </p:cNvSpPr>
          <p:nvPr>
            <p:ph type="body" idx="1"/>
          </p:nvPr>
        </p:nvSpPr>
        <p:spPr>
          <a:xfrm>
            <a:off x="69225" y="631375"/>
            <a:ext cx="1218900" cy="393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20124D"/>
                </a:solidFill>
              </a:rPr>
              <a:t>We Celebrate KWANZAA Next Week!</a:t>
            </a:r>
            <a:endParaRPr sz="1400" b="1">
              <a:solidFill>
                <a:srgbClr val="20124D"/>
              </a:solidFill>
            </a:endParaRPr>
          </a:p>
          <a:p>
            <a:pPr marL="0" lvl="0" indent="0" algn="l" rtl="0">
              <a:spcBef>
                <a:spcPts val="1200"/>
              </a:spcBef>
              <a:spcAft>
                <a:spcPts val="0"/>
              </a:spcAft>
              <a:buNone/>
            </a:pPr>
            <a:endParaRPr sz="1300"/>
          </a:p>
          <a:p>
            <a:pPr marL="0" lvl="0" indent="0" algn="ctr" rtl="0">
              <a:spcBef>
                <a:spcPts val="1200"/>
              </a:spcBef>
              <a:spcAft>
                <a:spcPts val="0"/>
              </a:spcAft>
              <a:buNone/>
            </a:pPr>
            <a:r>
              <a:rPr lang="en" sz="1500">
                <a:solidFill>
                  <a:srgbClr val="274E13"/>
                </a:solidFill>
              </a:rPr>
              <a:t>What can we count?</a:t>
            </a:r>
            <a:endParaRPr sz="1500">
              <a:solidFill>
                <a:srgbClr val="274E13"/>
              </a:solidFill>
            </a:endParaRPr>
          </a:p>
          <a:p>
            <a:pPr marL="0" lvl="0" indent="0" algn="ctr" rtl="0">
              <a:spcBef>
                <a:spcPts val="1200"/>
              </a:spcBef>
              <a:spcAft>
                <a:spcPts val="0"/>
              </a:spcAft>
              <a:buNone/>
            </a:pPr>
            <a:r>
              <a:rPr lang="en" sz="1500">
                <a:solidFill>
                  <a:srgbClr val="274E13"/>
                </a:solidFill>
              </a:rPr>
              <a:t>How can we count? </a:t>
            </a:r>
            <a:endParaRPr sz="1500">
              <a:solidFill>
                <a:srgbClr val="274E13"/>
              </a:solidFill>
            </a:endParaRPr>
          </a:p>
          <a:p>
            <a:pPr marL="0" lvl="0" indent="0" algn="ctr" rtl="0">
              <a:spcBef>
                <a:spcPts val="1200"/>
              </a:spcBef>
              <a:spcAft>
                <a:spcPts val="1200"/>
              </a:spcAft>
              <a:buNone/>
            </a:pPr>
            <a:r>
              <a:rPr lang="en" sz="1500">
                <a:solidFill>
                  <a:srgbClr val="274E13"/>
                </a:solidFill>
              </a:rPr>
              <a:t>How can we sort?</a:t>
            </a:r>
            <a:endParaRPr sz="1500">
              <a:solidFill>
                <a:srgbClr val="274E13"/>
              </a:solidFill>
            </a:endParaRPr>
          </a:p>
        </p:txBody>
      </p:sp>
      <p:pic>
        <p:nvPicPr>
          <p:cNvPr id="164" name="Google Shape;164;p26"/>
          <p:cNvPicPr preferRelativeResize="0"/>
          <p:nvPr/>
        </p:nvPicPr>
        <p:blipFill>
          <a:blip r:embed="rId3">
            <a:alphaModFix/>
          </a:blip>
          <a:stretch>
            <a:fillRect/>
          </a:stretch>
        </p:blipFill>
        <p:spPr>
          <a:xfrm>
            <a:off x="1348600" y="255050"/>
            <a:ext cx="7717600" cy="4715575"/>
          </a:xfrm>
          <a:prstGeom prst="rect">
            <a:avLst/>
          </a:prstGeom>
          <a:noFill/>
          <a:ln>
            <a:noFill/>
          </a:ln>
        </p:spPr>
      </p:pic>
      <p:sp>
        <p:nvSpPr>
          <p:cNvPr id="165" name="Google Shape;165;p26"/>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K.MD.B3</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7"/>
          <p:cNvSpPr txBox="1">
            <a:spLocks noGrp="1"/>
          </p:cNvSpPr>
          <p:nvPr>
            <p:ph type="title"/>
          </p:nvPr>
        </p:nvSpPr>
        <p:spPr>
          <a:xfrm>
            <a:off x="67875" y="86750"/>
            <a:ext cx="6858000" cy="48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0B5394"/>
                </a:solidFill>
              </a:rPr>
              <a:t>Tomorrow is the Winter Solstice!</a:t>
            </a:r>
            <a:endParaRPr sz="2920" b="1">
              <a:solidFill>
                <a:srgbClr val="0B5394"/>
              </a:solidFill>
            </a:endParaRPr>
          </a:p>
        </p:txBody>
      </p:sp>
      <p:sp>
        <p:nvSpPr>
          <p:cNvPr id="171" name="Google Shape;171;p27"/>
          <p:cNvSpPr txBox="1">
            <a:spLocks noGrp="1"/>
          </p:cNvSpPr>
          <p:nvPr>
            <p:ph type="body" idx="1"/>
          </p:nvPr>
        </p:nvSpPr>
        <p:spPr>
          <a:xfrm>
            <a:off x="7054000" y="786975"/>
            <a:ext cx="1944900" cy="3781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0B5394"/>
                </a:solidFill>
              </a:rPr>
              <a:t>It is the shortest day of the year!</a:t>
            </a:r>
            <a:endParaRPr sz="1900">
              <a:solidFill>
                <a:srgbClr val="0B5394"/>
              </a:solidFill>
            </a:endParaRPr>
          </a:p>
          <a:p>
            <a:pPr marL="0" lvl="0" indent="0" algn="ctr" rtl="0">
              <a:spcBef>
                <a:spcPts val="1200"/>
              </a:spcBef>
              <a:spcAft>
                <a:spcPts val="0"/>
              </a:spcAft>
              <a:buNone/>
            </a:pPr>
            <a:r>
              <a:rPr lang="en" sz="1900">
                <a:solidFill>
                  <a:srgbClr val="0B5394"/>
                </a:solidFill>
              </a:rPr>
              <a:t>We will have </a:t>
            </a:r>
            <a:r>
              <a:rPr lang="en" sz="2300" b="1">
                <a:solidFill>
                  <a:srgbClr val="0B5394"/>
                </a:solidFill>
              </a:rPr>
              <a:t>9 </a:t>
            </a:r>
            <a:r>
              <a:rPr lang="en" sz="1900">
                <a:solidFill>
                  <a:srgbClr val="0B5394"/>
                </a:solidFill>
              </a:rPr>
              <a:t>hours of daylight and </a:t>
            </a:r>
            <a:r>
              <a:rPr lang="en" sz="2300" b="1">
                <a:solidFill>
                  <a:srgbClr val="0B5394"/>
                </a:solidFill>
              </a:rPr>
              <a:t>15 </a:t>
            </a:r>
            <a:r>
              <a:rPr lang="en" sz="1900">
                <a:solidFill>
                  <a:srgbClr val="0B5394"/>
                </a:solidFill>
              </a:rPr>
              <a:t>hours of night.</a:t>
            </a:r>
            <a:endParaRPr sz="1900">
              <a:solidFill>
                <a:srgbClr val="0B5394"/>
              </a:solidFill>
            </a:endParaRPr>
          </a:p>
          <a:p>
            <a:pPr marL="0" lvl="0" indent="0" algn="ctr" rtl="0">
              <a:spcBef>
                <a:spcPts val="1200"/>
              </a:spcBef>
              <a:spcAft>
                <a:spcPts val="1200"/>
              </a:spcAft>
              <a:buNone/>
            </a:pPr>
            <a:r>
              <a:rPr lang="en" sz="1900">
                <a:solidFill>
                  <a:srgbClr val="0B5394"/>
                </a:solidFill>
              </a:rPr>
              <a:t>What can we say about these two numbers?</a:t>
            </a:r>
            <a:endParaRPr sz="1900">
              <a:solidFill>
                <a:srgbClr val="0B5394"/>
              </a:solidFill>
            </a:endParaRPr>
          </a:p>
        </p:txBody>
      </p:sp>
      <p:pic>
        <p:nvPicPr>
          <p:cNvPr id="172" name="Google Shape;172;p27"/>
          <p:cNvPicPr preferRelativeResize="0"/>
          <p:nvPr/>
        </p:nvPicPr>
        <p:blipFill>
          <a:blip r:embed="rId3">
            <a:alphaModFix/>
          </a:blip>
          <a:stretch>
            <a:fillRect/>
          </a:stretch>
        </p:blipFill>
        <p:spPr>
          <a:xfrm>
            <a:off x="67875" y="688975"/>
            <a:ext cx="6858000" cy="4343400"/>
          </a:xfrm>
          <a:prstGeom prst="rect">
            <a:avLst/>
          </a:prstGeom>
          <a:noFill/>
          <a:ln>
            <a:noFill/>
          </a:ln>
        </p:spPr>
      </p:pic>
      <p:sp>
        <p:nvSpPr>
          <p:cNvPr id="173" name="Google Shape;173;p27"/>
          <p:cNvSpPr txBox="1"/>
          <p:nvPr/>
        </p:nvSpPr>
        <p:spPr>
          <a:xfrm>
            <a:off x="8393900" y="4804800"/>
            <a:ext cx="75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K.NBT.A1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Effect transition="in" filter="fade">
                                      <p:cBhvr>
                                        <p:cTn id="7" dur="1000"/>
                                        <p:tgtEl>
                                          <p:spTgt spid="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xEl>
                                              <p:pRg st="1" end="1"/>
                                            </p:txEl>
                                          </p:spTgt>
                                        </p:tgtEl>
                                        <p:attrNameLst>
                                          <p:attrName>style.visibility</p:attrName>
                                        </p:attrNameLst>
                                      </p:cBhvr>
                                      <p:to>
                                        <p:strVal val="visible"/>
                                      </p:to>
                                    </p:set>
                                    <p:animEffect transition="in" filter="fade">
                                      <p:cBhvr>
                                        <p:cTn id="12" dur="1000"/>
                                        <p:tgtEl>
                                          <p:spTgt spid="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
                                            <p:txEl>
                                              <p:pRg st="2" end="2"/>
                                            </p:txEl>
                                          </p:spTgt>
                                        </p:tgtEl>
                                        <p:attrNameLst>
                                          <p:attrName>style.visibility</p:attrName>
                                        </p:attrNameLst>
                                      </p:cBhvr>
                                      <p:to>
                                        <p:strVal val="visible"/>
                                      </p:to>
                                    </p:set>
                                    <p:animEffect transition="in" filter="fade">
                                      <p:cBhvr>
                                        <p:cTn id="17" dur="1000"/>
                                        <p:tgtEl>
                                          <p:spTgt spid="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453</Words>
  <Application>Microsoft Macintosh PowerPoint</Application>
  <PresentationFormat>On-screen Show (16:9)</PresentationFormat>
  <Paragraphs>77</Paragraphs>
  <Slides>15</Slides>
  <Notes>15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Simple Light</vt:lpstr>
      <vt:lpstr>PowerPoint Presentation</vt:lpstr>
      <vt:lpstr>Today is GIVING TUESDAY!  What do we think GIVING TUESDAY is?  How many dimes are here? How do we see them? How many more will make 10? How much money is here?</vt:lpstr>
      <vt:lpstr>What is the same?</vt:lpstr>
      <vt:lpstr>PowerPoint Presentation</vt:lpstr>
      <vt:lpstr>Today is National Shelter Pets Day!</vt:lpstr>
      <vt:lpstr>Happy Independence Day Tanzania!</vt:lpstr>
      <vt:lpstr>How can we compare these farm animals?</vt:lpstr>
      <vt:lpstr>Look at all of these yummy cupcakes at Market Basket!</vt:lpstr>
      <vt:lpstr>Today is Jamhuri Day  in Kenya</vt:lpstr>
      <vt:lpstr>PowerPoint Presentation</vt:lpstr>
      <vt:lpstr>Today in India we celebrate Vijay Diwas</vt:lpstr>
      <vt:lpstr>PowerPoint Presentation</vt:lpstr>
      <vt:lpstr>Next Week We Celebrate Hanukkah!</vt:lpstr>
      <vt:lpstr>PowerPoint Presentation</vt:lpstr>
      <vt:lpstr>Tomorrow is the Winter Solstice!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Manousaridis, Tracy</cp:lastModifiedBy>
  <cp:revision>1</cp:revision>
  <dcterms:modified xsi:type="dcterms:W3CDTF">2024-11-29T18:32:50Z</dcterms:modified>
</cp:coreProperties>
</file>