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6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19dc9112e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19dc9112e6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December 2, 2024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19dc9112e6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19dc9112e6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19dc9112e6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19dc9112e6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19dc9112e6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19dc9112e6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left: only one with the same addend (five addends)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not 250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only one with base ten block model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only number line representation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19dc9112e6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19dc9112e6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19dc9112e6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19dc9112e6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December 9, 2024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19dc9112e6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19dc9112e6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19dc9112e6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19dc9112e6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19dc9112e6_0_3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19dc9112e6_0_3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19dc9112e6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19dc9112e6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19dc9112e6_0_4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19dc9112e6_0_4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December 16, 2024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19dc9112e6_0_4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19dc9112e6_0_4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19dc9112e6_0_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19dc9112e6_0_5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19dc9112e6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19dc9112e6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19dc9112e6_0_6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19dc9112e6_0_6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118775" y="0"/>
            <a:ext cx="6771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BF9000"/>
                </a:solidFill>
              </a:rPr>
              <a:t>Today is Rosa Parks Day!</a:t>
            </a:r>
            <a:endParaRPr sz="2920" b="1">
              <a:solidFill>
                <a:srgbClr val="BF9000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6959675" y="650800"/>
            <a:ext cx="2093400" cy="43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BF9000"/>
                </a:solidFill>
              </a:rPr>
              <a:t>Rosa Parks was a civil rights leader.</a:t>
            </a:r>
            <a:endParaRPr sz="17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BF9000"/>
                </a:solidFill>
              </a:rPr>
              <a:t>This is the bus she rode in 1955 where she refused to move her seat.</a:t>
            </a:r>
            <a:endParaRPr sz="17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BF9000"/>
                </a:solidFill>
              </a:rPr>
              <a:t>How long ago was 1955?</a:t>
            </a:r>
            <a:endParaRPr sz="17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BF9000"/>
                </a:solidFill>
              </a:rPr>
              <a:t>Is that a long time?</a:t>
            </a:r>
            <a:endParaRPr sz="17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BF9000"/>
                </a:solidFill>
              </a:rPr>
              <a:t>Why does it matter?</a:t>
            </a:r>
            <a:endParaRPr sz="1700" b="1">
              <a:solidFill>
                <a:srgbClr val="BF9000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775" y="650812"/>
            <a:ext cx="6771577" cy="4419724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118775" y="4731825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2.NBT.B7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138650" y="70700"/>
            <a:ext cx="698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A64D79"/>
                </a:solidFill>
              </a:rPr>
              <a:t>Today is GIVING TUESDAY</a:t>
            </a:r>
            <a:endParaRPr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A64D79"/>
                </a:solidFill>
              </a:rPr>
              <a:t>What do we think that means?</a:t>
            </a:r>
            <a:endParaRPr b="1">
              <a:solidFill>
                <a:srgbClr val="A64D79"/>
              </a:solidFill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7190700" y="845700"/>
            <a:ext cx="1876200" cy="408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A64D79"/>
                </a:solidFill>
              </a:rPr>
              <a:t>If we donated a nickel to our favorite charity EVERY DAY for a week, how much money would that be?</a:t>
            </a:r>
            <a:endParaRPr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A64D79"/>
                </a:solidFill>
              </a:rPr>
              <a:t>What about 2 weeks?</a:t>
            </a:r>
            <a:endParaRPr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A64D79"/>
                </a:solidFill>
              </a:rPr>
              <a:t>3 weeks?</a:t>
            </a:r>
            <a:endParaRPr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A64D79"/>
                </a:solidFill>
              </a:rPr>
              <a:t>4 weeks?</a:t>
            </a:r>
            <a:endParaRPr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b="1">
                <a:solidFill>
                  <a:srgbClr val="A64D79"/>
                </a:solidFill>
              </a:rPr>
              <a:t>Do we see any patterns?</a:t>
            </a:r>
            <a:endParaRPr b="1">
              <a:solidFill>
                <a:srgbClr val="A64D79"/>
              </a:solidFill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650" y="970475"/>
            <a:ext cx="7052051" cy="39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2.MD.C8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5088050" y="445025"/>
            <a:ext cx="3744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674EA7"/>
                </a:solidFill>
              </a:rPr>
              <a:t>Happy National Dice Day!</a:t>
            </a:r>
            <a:endParaRPr sz="2920" b="1">
              <a:solidFill>
                <a:srgbClr val="674EA7"/>
              </a:solidFill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5088000" y="1719125"/>
            <a:ext cx="3744300" cy="28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674EA7"/>
                </a:solidFill>
              </a:rPr>
              <a:t>What do we notice?</a:t>
            </a:r>
            <a:endParaRPr sz="23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674EA7"/>
                </a:solidFill>
              </a:rPr>
              <a:t>What do we wonder?</a:t>
            </a:r>
            <a:endParaRPr sz="23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674EA7"/>
                </a:solidFill>
              </a:rPr>
              <a:t>What mathematical statements can we make about this dice pyramid?</a:t>
            </a:r>
            <a:endParaRPr sz="2300" b="1">
              <a:solidFill>
                <a:srgbClr val="674EA7"/>
              </a:solidFill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" y="0"/>
            <a:ext cx="503086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841140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 C4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 not belong?</a:t>
            </a:r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41866"/>
            <a:ext cx="9144000" cy="3495317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8411400" y="48564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2.NBT.A1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7840525" y="59275"/>
            <a:ext cx="1171500" cy="9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38761D"/>
                </a:solidFill>
              </a:rPr>
              <a:t>Look at this amazing mural in South Boston!</a:t>
            </a:r>
            <a:endParaRPr sz="1700" b="1">
              <a:solidFill>
                <a:srgbClr val="38761D"/>
              </a:solidFill>
            </a:endParaRPr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7803675" y="2078350"/>
            <a:ext cx="1260000" cy="24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What do we think the height of this mural is?</a:t>
            </a:r>
            <a:endParaRPr sz="17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Estimate!</a:t>
            </a:r>
            <a:endParaRPr sz="1700">
              <a:solidFill>
                <a:srgbClr val="38761D"/>
              </a:solidFill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" y="0"/>
            <a:ext cx="77171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841140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4739275" y="445025"/>
            <a:ext cx="4092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CC0000"/>
                </a:solidFill>
              </a:rPr>
              <a:t>Yes, it’s gnome season!</a:t>
            </a:r>
            <a:endParaRPr sz="2920" b="1">
              <a:solidFill>
                <a:srgbClr val="CC0000"/>
              </a:solidFill>
            </a:endParaRPr>
          </a:p>
        </p:txBody>
      </p:sp>
      <p:sp>
        <p:nvSpPr>
          <p:cNvPr id="94" name="Google Shape;94;p18"/>
          <p:cNvSpPr txBox="1">
            <a:spLocks noGrp="1"/>
          </p:cNvSpPr>
          <p:nvPr>
            <p:ph type="body" idx="1"/>
          </p:nvPr>
        </p:nvSpPr>
        <p:spPr>
          <a:xfrm>
            <a:off x="4739400" y="1940050"/>
            <a:ext cx="4092900" cy="26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dirty="0">
                <a:solidFill>
                  <a:srgbClr val="274E13"/>
                </a:solidFill>
              </a:rPr>
              <a:t>If the Al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dirty="0">
                <a:solidFill>
                  <a:srgbClr val="274E13"/>
                </a:solidFill>
              </a:rPr>
              <a:t>(the little </a:t>
            </a:r>
            <a:r>
              <a:rPr lang="en" sz="2300" b="1" dirty="0">
                <a:solidFill>
                  <a:srgbClr val="999999"/>
                </a:solidFill>
              </a:rPr>
              <a:t>gray gnome</a:t>
            </a:r>
            <a:r>
              <a:rPr lang="en" sz="2300" b="1" dirty="0">
                <a:solidFill>
                  <a:srgbClr val="274E13"/>
                </a:solidFill>
              </a:rPr>
              <a:t>)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dirty="0">
                <a:solidFill>
                  <a:srgbClr val="274E13"/>
                </a:solidFill>
              </a:rPr>
              <a:t>is 14 inches tall,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dirty="0">
                <a:solidFill>
                  <a:srgbClr val="274E13"/>
                </a:solidFill>
              </a:rPr>
              <a:t>how tall do you think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dirty="0">
                <a:solidFill>
                  <a:srgbClr val="274E13"/>
                </a:solidFill>
              </a:rPr>
              <a:t>the tree is?</a:t>
            </a:r>
            <a:endParaRPr sz="2300" b="1" dirty="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 dirty="0">
                <a:solidFill>
                  <a:srgbClr val="274E13"/>
                </a:solidFill>
              </a:rPr>
              <a:t>How tall would both trees be?</a:t>
            </a:r>
            <a:endParaRPr sz="2300" b="1" dirty="0">
              <a:solidFill>
                <a:srgbClr val="274E13"/>
              </a:solidFill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" y="0"/>
            <a:ext cx="444062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841140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2.MD.A3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body" idx="1"/>
          </p:nvPr>
        </p:nvSpPr>
        <p:spPr>
          <a:xfrm>
            <a:off x="191700" y="206650"/>
            <a:ext cx="2343300" cy="436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A64D79"/>
                </a:solidFill>
              </a:rPr>
              <a:t>What </a:t>
            </a:r>
            <a:r>
              <a:rPr lang="en" sz="1700" b="1" i="1">
                <a:solidFill>
                  <a:srgbClr val="A64D79"/>
                </a:solidFill>
              </a:rPr>
              <a:t>math</a:t>
            </a:r>
            <a:r>
              <a:rPr lang="en" sz="1700" b="1">
                <a:solidFill>
                  <a:srgbClr val="A64D79"/>
                </a:solidFill>
              </a:rPr>
              <a:t> do we notice in this painting by South End artist </a:t>
            </a:r>
            <a:r>
              <a:rPr lang="en" sz="1700" b="1">
                <a:solidFill>
                  <a:srgbClr val="A64D79"/>
                </a:solidFill>
                <a:highlight>
                  <a:srgbClr val="FFFFFF"/>
                </a:highlight>
              </a:rPr>
              <a:t>Marilyn Jan Casey?</a:t>
            </a:r>
            <a:endParaRPr sz="1700" b="1">
              <a:solidFill>
                <a:srgbClr val="A64D7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A64D79"/>
                </a:solidFill>
                <a:highlight>
                  <a:srgbClr val="FFFFFF"/>
                </a:highlight>
              </a:rPr>
              <a:t>Sketch one of the shapes you see.</a:t>
            </a:r>
            <a:endParaRPr sz="1700" b="1">
              <a:solidFill>
                <a:srgbClr val="A64D7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A64D79"/>
                </a:solidFill>
                <a:highlight>
                  <a:srgbClr val="FFFFFF"/>
                </a:highlight>
              </a:rPr>
              <a:t>What does HALF of that shape look like?</a:t>
            </a:r>
            <a:endParaRPr sz="1700" b="1">
              <a:solidFill>
                <a:srgbClr val="A64D7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A64D79"/>
                </a:solidFill>
                <a:highlight>
                  <a:srgbClr val="FFFFFF"/>
                </a:highlight>
              </a:rPr>
              <a:t>What does a THIRD of the shape look like?</a:t>
            </a:r>
            <a:endParaRPr sz="1700" b="1">
              <a:solidFill>
                <a:srgbClr val="A64D79"/>
              </a:solidFill>
              <a:highlight>
                <a:srgbClr val="FFFFFF"/>
              </a:highlight>
            </a:endParaRPr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1160" y="0"/>
            <a:ext cx="644282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/>
        </p:nvSpPr>
        <p:spPr>
          <a:xfrm>
            <a:off x="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2.G.A3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>
            <a:spLocks noGrp="1"/>
          </p:cNvSpPr>
          <p:nvPr>
            <p:ph type="title"/>
          </p:nvPr>
        </p:nvSpPr>
        <p:spPr>
          <a:xfrm>
            <a:off x="5327725" y="1520875"/>
            <a:ext cx="3541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111" b="1">
                <a:solidFill>
                  <a:srgbClr val="1C4587"/>
                </a:solidFill>
              </a:rPr>
              <a:t>Which one doesn’t belong?</a:t>
            </a:r>
            <a:endParaRPr sz="3111" b="1">
              <a:solidFill>
                <a:srgbClr val="1C4587"/>
              </a:solidFill>
            </a:endParaRPr>
          </a:p>
        </p:txBody>
      </p:sp>
      <p:pic>
        <p:nvPicPr>
          <p:cNvPr id="109" name="Google Shape;1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" y="0"/>
            <a:ext cx="484628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 txBox="1"/>
          <p:nvPr/>
        </p:nvSpPr>
        <p:spPr>
          <a:xfrm>
            <a:off x="8363725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2.SMP.3</a:t>
            </a: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>
            <a:spLocks noGrp="1"/>
          </p:cNvSpPr>
          <p:nvPr>
            <p:ph type="title"/>
          </p:nvPr>
        </p:nvSpPr>
        <p:spPr>
          <a:xfrm>
            <a:off x="86075" y="854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990000"/>
                </a:solidFill>
              </a:rPr>
              <a:t>It’s Independence (Jamhuri) Day in Kenya!</a:t>
            </a:r>
            <a:endParaRPr sz="2320" b="1">
              <a:solidFill>
                <a:srgbClr val="990000"/>
              </a:solidFill>
            </a:endParaRPr>
          </a:p>
        </p:txBody>
      </p:sp>
      <p:sp>
        <p:nvSpPr>
          <p:cNvPr id="116" name="Google Shape;116;p21"/>
          <p:cNvSpPr txBox="1">
            <a:spLocks noGrp="1"/>
          </p:cNvSpPr>
          <p:nvPr>
            <p:ph type="body" idx="1"/>
          </p:nvPr>
        </p:nvSpPr>
        <p:spPr>
          <a:xfrm>
            <a:off x="6975125" y="946350"/>
            <a:ext cx="2016000" cy="36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On this day in 1964 Kenya became a republic!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How long ago was that?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Is that surprising to you?</a:t>
            </a:r>
            <a:endParaRPr sz="1900" b="1">
              <a:solidFill>
                <a:srgbClr val="38761D"/>
              </a:solidFill>
            </a:endParaRPr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075" y="658113"/>
            <a:ext cx="6607699" cy="4405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/>
        </p:nvSpPr>
        <p:spPr>
          <a:xfrm>
            <a:off x="841140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2.NBT.B7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>
            <a:spLocks noGrp="1"/>
          </p:cNvSpPr>
          <p:nvPr>
            <p:ph type="body" idx="1"/>
          </p:nvPr>
        </p:nvSpPr>
        <p:spPr>
          <a:xfrm>
            <a:off x="4844400" y="640575"/>
            <a:ext cx="3987900" cy="392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145 + 200 = 199 + 146</a:t>
            </a:r>
            <a:endParaRPr sz="2900" b="1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900" b="1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900" b="1"/>
              <a:t>351 = 200 + 150 + 1</a:t>
            </a:r>
            <a:endParaRPr sz="2900" b="1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900" b="1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900" b="1"/>
              <a:t>34 tens + 13 = 343</a:t>
            </a:r>
            <a:endParaRPr sz="2900" b="1"/>
          </a:p>
        </p:txBody>
      </p:sp>
      <p:pic>
        <p:nvPicPr>
          <p:cNvPr id="124" name="Google Shape;12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57250"/>
            <a:ext cx="428625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2"/>
          <p:cNvSpPr txBox="1"/>
          <p:nvPr/>
        </p:nvSpPr>
        <p:spPr>
          <a:xfrm>
            <a:off x="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32" name="Google Shape;13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400"/>
            <a:ext cx="9144000" cy="513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3"/>
          <p:cNvSpPr/>
          <p:nvPr/>
        </p:nvSpPr>
        <p:spPr>
          <a:xfrm>
            <a:off x="1001700" y="272950"/>
            <a:ext cx="7140600" cy="1879200"/>
          </a:xfrm>
          <a:prstGeom prst="wave">
            <a:avLst>
              <a:gd name="adj1" fmla="val 12500"/>
              <a:gd name="adj2" fmla="val 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CC0000"/>
                </a:solidFill>
              </a:rPr>
              <a:t>There are </a:t>
            </a:r>
            <a:r>
              <a:rPr lang="en" sz="2300" i="1">
                <a:solidFill>
                  <a:srgbClr val="CC0000"/>
                </a:solidFill>
              </a:rPr>
              <a:t>about</a:t>
            </a:r>
            <a:r>
              <a:rPr lang="en" sz="2300">
                <a:solidFill>
                  <a:srgbClr val="CC0000"/>
                </a:solidFill>
              </a:rPr>
              <a:t> 480 m&amp;m’s per pound.</a:t>
            </a:r>
            <a:endParaRPr sz="23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If there are 2 pounds of m&amp;m’s here, what is possible?</a:t>
            </a:r>
            <a:r>
              <a:rPr lang="en" sz="2300"/>
              <a:t> </a:t>
            </a:r>
            <a:endParaRPr sz="2300"/>
          </a:p>
        </p:txBody>
      </p:sp>
      <p:sp>
        <p:nvSpPr>
          <p:cNvPr id="134" name="Google Shape;134;p23"/>
          <p:cNvSpPr txBox="1"/>
          <p:nvPr/>
        </p:nvSpPr>
        <p:spPr>
          <a:xfrm>
            <a:off x="841140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2.NBT.B7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>
            <a:spLocks noGrp="1"/>
          </p:cNvSpPr>
          <p:nvPr>
            <p:ph type="title"/>
          </p:nvPr>
        </p:nvSpPr>
        <p:spPr>
          <a:xfrm>
            <a:off x="66348" y="35725"/>
            <a:ext cx="6735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1155CC"/>
                </a:solidFill>
              </a:rPr>
              <a:t>Hanukkah is next week!</a:t>
            </a:r>
            <a:endParaRPr sz="2920" b="1">
              <a:solidFill>
                <a:srgbClr val="1155CC"/>
              </a:solidFill>
            </a:endParaRPr>
          </a:p>
        </p:txBody>
      </p:sp>
      <p:sp>
        <p:nvSpPr>
          <p:cNvPr id="140" name="Google Shape;140;p24"/>
          <p:cNvSpPr txBox="1">
            <a:spLocks noGrp="1"/>
          </p:cNvSpPr>
          <p:nvPr>
            <p:ph type="body" idx="1"/>
          </p:nvPr>
        </p:nvSpPr>
        <p:spPr>
          <a:xfrm>
            <a:off x="7052050" y="946800"/>
            <a:ext cx="2016000" cy="362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155CC"/>
                </a:solidFill>
              </a:rPr>
              <a:t>What do we notice?</a:t>
            </a:r>
            <a:endParaRPr sz="17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155CC"/>
                </a:solidFill>
              </a:rPr>
              <a:t>What do we wonder?</a:t>
            </a:r>
            <a:endParaRPr sz="17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155CC"/>
                </a:solidFill>
              </a:rPr>
              <a:t>How many potato latkes would be on 2 plates?</a:t>
            </a:r>
            <a:endParaRPr sz="17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155CC"/>
                </a:solidFill>
              </a:rPr>
              <a:t>3 plates? 4?</a:t>
            </a:r>
            <a:endParaRPr sz="17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155CC"/>
                </a:solidFill>
              </a:rPr>
              <a:t>Do we see a pattern?</a:t>
            </a:r>
            <a:endParaRPr sz="17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sz="1900">
              <a:solidFill>
                <a:srgbClr val="1155CC"/>
              </a:solidFill>
            </a:endParaRPr>
          </a:p>
        </p:txBody>
      </p:sp>
      <p:pic>
        <p:nvPicPr>
          <p:cNvPr id="141" name="Google Shape;14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400" y="608425"/>
            <a:ext cx="6693939" cy="4464798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4"/>
          <p:cNvSpPr txBox="1"/>
          <p:nvPr/>
        </p:nvSpPr>
        <p:spPr>
          <a:xfrm>
            <a:off x="107400" y="4734525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body" idx="1"/>
          </p:nvPr>
        </p:nvSpPr>
        <p:spPr>
          <a:xfrm>
            <a:off x="7029975" y="648775"/>
            <a:ext cx="1938000" cy="392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Estimate the height of one of these candy canes.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How do you know you’re close?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What strategy did you use?</a:t>
            </a:r>
            <a:endParaRPr sz="1900" b="1">
              <a:solidFill>
                <a:srgbClr val="CC0000"/>
              </a:solidFill>
            </a:endParaRPr>
          </a:p>
        </p:txBody>
      </p:sp>
      <p:pic>
        <p:nvPicPr>
          <p:cNvPr id="148" name="Google Shape;14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" y="0"/>
            <a:ext cx="681540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5"/>
          <p:cNvSpPr txBox="1"/>
          <p:nvPr/>
        </p:nvSpPr>
        <p:spPr>
          <a:xfrm>
            <a:off x="841140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>
            <a:spLocks noGrp="1"/>
          </p:cNvSpPr>
          <p:nvPr>
            <p:ph type="title"/>
          </p:nvPr>
        </p:nvSpPr>
        <p:spPr>
          <a:xfrm>
            <a:off x="4045525" y="445025"/>
            <a:ext cx="478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990000"/>
                </a:solidFill>
              </a:rPr>
              <a:t>Happy Kwanzaa </a:t>
            </a:r>
            <a:endParaRPr sz="292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990000"/>
                </a:solidFill>
              </a:rPr>
              <a:t>(next week!)</a:t>
            </a:r>
            <a:endParaRPr sz="2920" b="1">
              <a:solidFill>
                <a:srgbClr val="990000"/>
              </a:solidFill>
            </a:endParaRPr>
          </a:p>
        </p:txBody>
      </p:sp>
      <p:pic>
        <p:nvPicPr>
          <p:cNvPr id="155" name="Google Shape;15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" y="0"/>
            <a:ext cx="383190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6"/>
          <p:cNvSpPr txBox="1"/>
          <p:nvPr/>
        </p:nvSpPr>
        <p:spPr>
          <a:xfrm>
            <a:off x="4023475" y="1968675"/>
            <a:ext cx="4830900" cy="28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95959"/>
                </a:solidFill>
              </a:rPr>
              <a:t>Kwanzaa is celebrated for 7 nights.</a:t>
            </a:r>
            <a:endParaRPr sz="1900">
              <a:solidFill>
                <a:srgbClr val="595959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95959"/>
                </a:solidFill>
              </a:rPr>
              <a:t>To light the kinara, we will need:</a:t>
            </a:r>
            <a:endParaRPr sz="1900">
              <a:solidFill>
                <a:srgbClr val="595959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00"/>
                </a:solidFill>
              </a:rPr>
              <a:t>7 black</a:t>
            </a:r>
            <a:r>
              <a:rPr lang="en" sz="1900">
                <a:solidFill>
                  <a:srgbClr val="595959"/>
                </a:solidFill>
              </a:rPr>
              <a:t> candles</a:t>
            </a:r>
            <a:endParaRPr sz="1900">
              <a:solidFill>
                <a:srgbClr val="595959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15 red</a:t>
            </a:r>
            <a:r>
              <a:rPr lang="en" sz="1900">
                <a:solidFill>
                  <a:srgbClr val="CC0000"/>
                </a:solidFill>
              </a:rPr>
              <a:t> </a:t>
            </a:r>
            <a:r>
              <a:rPr lang="en" sz="1900">
                <a:solidFill>
                  <a:srgbClr val="595959"/>
                </a:solidFill>
              </a:rPr>
              <a:t>candles</a:t>
            </a:r>
            <a:endParaRPr sz="1900">
              <a:solidFill>
                <a:srgbClr val="595959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6 green</a:t>
            </a:r>
            <a:r>
              <a:rPr lang="en" sz="1900">
                <a:solidFill>
                  <a:srgbClr val="595959"/>
                </a:solidFill>
              </a:rPr>
              <a:t> candles</a:t>
            </a:r>
            <a:endParaRPr sz="1900">
              <a:solidFill>
                <a:srgbClr val="595959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595959"/>
                </a:solidFill>
              </a:rPr>
              <a:t>How many candles is that altogether?</a:t>
            </a:r>
            <a:endParaRPr sz="1900">
              <a:solidFill>
                <a:srgbClr val="595959"/>
              </a:solidFill>
            </a:endParaRPr>
          </a:p>
        </p:txBody>
      </p:sp>
      <p:sp>
        <p:nvSpPr>
          <p:cNvPr id="157" name="Google Shape;157;p26"/>
          <p:cNvSpPr txBox="1"/>
          <p:nvPr/>
        </p:nvSpPr>
        <p:spPr>
          <a:xfrm>
            <a:off x="841140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2.NBT.B6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7"/>
          <p:cNvSpPr txBox="1">
            <a:spLocks noGrp="1"/>
          </p:cNvSpPr>
          <p:nvPr>
            <p:ph type="title"/>
          </p:nvPr>
        </p:nvSpPr>
        <p:spPr>
          <a:xfrm>
            <a:off x="152400" y="153075"/>
            <a:ext cx="6858000" cy="4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073763"/>
                </a:solidFill>
              </a:rPr>
              <a:t>          Tomorrow is the winter solstice!</a:t>
            </a:r>
            <a:endParaRPr sz="2920">
              <a:solidFill>
                <a:srgbClr val="073763"/>
              </a:solidFill>
            </a:endParaRPr>
          </a:p>
        </p:txBody>
      </p:sp>
      <p:sp>
        <p:nvSpPr>
          <p:cNvPr id="163" name="Google Shape;163;p27"/>
          <p:cNvSpPr txBox="1">
            <a:spLocks noGrp="1"/>
          </p:cNvSpPr>
          <p:nvPr>
            <p:ph type="body" idx="1"/>
          </p:nvPr>
        </p:nvSpPr>
        <p:spPr>
          <a:xfrm>
            <a:off x="7707875" y="990700"/>
            <a:ext cx="1291200" cy="357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73763"/>
                </a:solidFill>
              </a:rPr>
              <a:t>It is the longest night of the year!</a:t>
            </a:r>
            <a:endParaRPr sz="190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73763"/>
                </a:solidFill>
              </a:rPr>
              <a:t>Today we have </a:t>
            </a:r>
            <a:r>
              <a:rPr lang="en" sz="2300" b="1">
                <a:solidFill>
                  <a:srgbClr val="073763"/>
                </a:solidFill>
              </a:rPr>
              <a:t>15 </a:t>
            </a:r>
            <a:r>
              <a:rPr lang="en" sz="1900">
                <a:solidFill>
                  <a:srgbClr val="073763"/>
                </a:solidFill>
              </a:rPr>
              <a:t>hours of darkness!</a:t>
            </a:r>
            <a:endParaRPr sz="190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073763"/>
                </a:solidFill>
              </a:rPr>
              <a:t>So how many hours of daylight will we have?</a:t>
            </a:r>
            <a:endParaRPr sz="1900">
              <a:solidFill>
                <a:srgbClr val="073763"/>
              </a:solidFill>
            </a:endParaRPr>
          </a:p>
        </p:txBody>
      </p:sp>
      <p:pic>
        <p:nvPicPr>
          <p:cNvPr id="164" name="Google Shape;16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175" y="990701"/>
            <a:ext cx="7540074" cy="381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7"/>
          <p:cNvSpPr txBox="1"/>
          <p:nvPr/>
        </p:nvSpPr>
        <p:spPr>
          <a:xfrm>
            <a:off x="841140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2.OA.B2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570</Words>
  <Application>Microsoft Macintosh PowerPoint</Application>
  <PresentationFormat>On-screen Show (16:9)</PresentationFormat>
  <Paragraphs>87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Simple Light</vt:lpstr>
      <vt:lpstr>Today is Rosa Parks Day!</vt:lpstr>
      <vt:lpstr>Today is GIVING TUESDAY What do we think that means?</vt:lpstr>
      <vt:lpstr>Happy National Dice Day!</vt:lpstr>
      <vt:lpstr>Which one does not belong?</vt:lpstr>
      <vt:lpstr>Look at this amazing mural in South Boston!</vt:lpstr>
      <vt:lpstr>Yes, it’s gnome season!</vt:lpstr>
      <vt:lpstr>PowerPoint Presentation</vt:lpstr>
      <vt:lpstr>Which one doesn’t belong?</vt:lpstr>
      <vt:lpstr>It’s Independence (Jamhuri) Day in Kenya!</vt:lpstr>
      <vt:lpstr>PowerPoint Presentation</vt:lpstr>
      <vt:lpstr>PowerPoint Presentation</vt:lpstr>
      <vt:lpstr>Hanukkah is next week!</vt:lpstr>
      <vt:lpstr>PowerPoint Presentation</vt:lpstr>
      <vt:lpstr>Happy Kwanzaa  (next week!)</vt:lpstr>
      <vt:lpstr>          Tomorrow is the winter solstice!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Manousaridis, Tracy</cp:lastModifiedBy>
  <cp:revision>1</cp:revision>
  <dcterms:modified xsi:type="dcterms:W3CDTF">2024-11-29T18:37:49Z</dcterms:modified>
</cp:coreProperties>
</file>