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9cd8d937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9cd8d937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2,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19cd8d9379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19cd8d9379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19cd8d9379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19cd8d9379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19cd8d9379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19cd8d9379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19cd8d9379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19cd8d9379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19cd8d9379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19cd8d9379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9,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19cd8d9379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19cd8d9379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19cd8d9379_0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19cd8d9379_0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19cd8d9379_0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19cd8d9379_0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19cd8d9379_0_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19cd8d9379_0_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9cd8d9379_0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19cd8d9379_0_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16,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9cd8d9379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19cd8d9379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19cd8d9379_0_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19cd8d9379_0_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19cd8d9379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19cd8d9379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19cd8d9379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19cd8d9379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7500350" y="138650"/>
            <a:ext cx="1539000" cy="44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274E13"/>
                </a:solidFill>
              </a:rPr>
              <a:t>Today we honor Civil Rights Leader </a:t>
            </a:r>
            <a:r>
              <a:rPr lang="en" sz="2300" b="1">
                <a:solidFill>
                  <a:srgbClr val="274E13"/>
                </a:solidFill>
              </a:rPr>
              <a:t>Rosa Parks!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9900"/>
                </a:solidFill>
              </a:rPr>
              <a:t>What can we count?</a:t>
            </a:r>
            <a:endParaRPr sz="20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 b="1">
                <a:solidFill>
                  <a:srgbClr val="7F6000"/>
                </a:solidFill>
              </a:rPr>
              <a:t>How many different ways can we count?</a:t>
            </a:r>
            <a:endParaRPr sz="2000" b="1">
              <a:solidFill>
                <a:srgbClr val="7F6000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323076" cy="506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04800"/>
            <a:ext cx="85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80225"/>
            <a:ext cx="8520600" cy="4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908" b="1">
                <a:solidFill>
                  <a:srgbClr val="351C75"/>
                </a:solidFill>
              </a:rPr>
              <a:t>Today is GIVING TUESDAY! </a:t>
            </a:r>
            <a:endParaRPr sz="2908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308" b="1">
                <a:solidFill>
                  <a:srgbClr val="351C75"/>
                </a:solidFill>
              </a:rPr>
              <a:t>What do we think GIVING TUESDAY is? </a:t>
            </a:r>
            <a:endParaRPr sz="2308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232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750" y="1316450"/>
            <a:ext cx="1781750" cy="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750" y="2207325"/>
            <a:ext cx="1781750" cy="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750" y="3322850"/>
            <a:ext cx="1781750" cy="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750" y="4213725"/>
            <a:ext cx="1781750" cy="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500" y="1316450"/>
            <a:ext cx="1781749" cy="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500" y="2207325"/>
            <a:ext cx="1781749" cy="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500" y="3322850"/>
            <a:ext cx="1781749" cy="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2250" y="1316450"/>
            <a:ext cx="915225" cy="183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2250" y="3322850"/>
            <a:ext cx="915225" cy="18304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5351350" y="1316450"/>
            <a:ext cx="3549300" cy="3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How many nickels are here? 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How do we see them?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How many more will make 20? 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What is the value of these nickels?</a:t>
            </a:r>
            <a:endParaRPr sz="2300">
              <a:solidFill>
                <a:srgbClr val="20124D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7943700" y="4874125"/>
            <a:ext cx="120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1.NBT.B2, MD.D5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152500" y="250950"/>
            <a:ext cx="4824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chemeClr val="accent5"/>
                </a:solidFill>
              </a:rPr>
              <a:t>Happy National Dice Day</a:t>
            </a:r>
            <a:endParaRPr sz="2920" b="1">
              <a:solidFill>
                <a:schemeClr val="accent5"/>
              </a:solidFill>
            </a:endParaRPr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4977125" y="1525025"/>
            <a:ext cx="3855300" cy="304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5"/>
                </a:solidFill>
              </a:rPr>
              <a:t>What do we notice?</a:t>
            </a:r>
            <a:endParaRPr sz="23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5"/>
                </a:solidFill>
              </a:rPr>
              <a:t>What do we wonder?</a:t>
            </a:r>
            <a:endParaRPr sz="23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5"/>
                </a:solidFill>
              </a:rPr>
              <a:t>How many dice are here?</a:t>
            </a:r>
            <a:endParaRPr sz="23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chemeClr val="accent5"/>
                </a:solidFill>
              </a:rPr>
              <a:t>How many dots do we see?</a:t>
            </a:r>
            <a:endParaRPr sz="2300" b="1">
              <a:solidFill>
                <a:schemeClr val="accent5"/>
              </a:solidFill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28875"/>
            <a:ext cx="4155225" cy="40922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8415375" y="4804800"/>
            <a:ext cx="72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69225" y="60825"/>
            <a:ext cx="1296600" cy="45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This is the courtyard in the Boston Public Library.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windows do we see?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don’t we see?</a:t>
            </a:r>
            <a:endParaRPr sz="1900">
              <a:solidFill>
                <a:srgbClr val="38761D"/>
              </a:solidFill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498" y="0"/>
            <a:ext cx="77075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8363725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1.NBT.A1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7780150" y="104050"/>
            <a:ext cx="12795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00" b="1">
                <a:solidFill>
                  <a:srgbClr val="0C343D"/>
                </a:solidFill>
              </a:rPr>
              <a:t>Today is National Shelter Pets Day!</a:t>
            </a:r>
            <a:endParaRPr sz="1800" b="1">
              <a:solidFill>
                <a:srgbClr val="0C343D"/>
              </a:solidFill>
            </a:endParaRPr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7840650" y="1400725"/>
            <a:ext cx="1218900" cy="31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C343D"/>
                </a:solidFill>
              </a:rPr>
              <a:t>These 5 adorable kittens are being adopted today!</a:t>
            </a:r>
            <a:endParaRPr sz="13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C343D"/>
                </a:solidFill>
              </a:rPr>
              <a:t>How many kitten eyes?</a:t>
            </a:r>
            <a:endParaRPr sz="13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C343D"/>
                </a:solidFill>
              </a:rPr>
              <a:t>How many kitten paws?</a:t>
            </a:r>
            <a:endParaRPr sz="13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C343D"/>
                </a:solidFill>
              </a:rPr>
              <a:t>How do we know?</a:t>
            </a:r>
            <a:endParaRPr sz="1300" b="1">
              <a:solidFill>
                <a:srgbClr val="0C343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8448300" y="4804800"/>
            <a:ext cx="695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7310475" y="443650"/>
            <a:ext cx="1833600" cy="7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b="1">
                <a:solidFill>
                  <a:srgbClr val="1155CC"/>
                </a:solidFill>
              </a:rPr>
              <a:t>Happy Independence Day </a:t>
            </a:r>
            <a:r>
              <a:rPr lang="en" sz="1920" b="1">
                <a:solidFill>
                  <a:srgbClr val="1155CC"/>
                </a:solidFill>
              </a:rPr>
              <a:t>Tanzania!</a:t>
            </a:r>
            <a:endParaRPr sz="1920" b="1">
              <a:solidFill>
                <a:srgbClr val="1155CC"/>
              </a:solidFill>
            </a:endParaRPr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1"/>
          </p:nvPr>
        </p:nvSpPr>
        <p:spPr>
          <a:xfrm>
            <a:off x="7417175" y="1719125"/>
            <a:ext cx="1594500" cy="31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C78D8"/>
                </a:solidFill>
              </a:rPr>
              <a:t>Shape Detectives…</a:t>
            </a:r>
            <a:endParaRPr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C78D8"/>
                </a:solidFill>
              </a:rPr>
              <a:t>What shapes do we see in this flag?</a:t>
            </a:r>
            <a:endParaRPr b="1">
              <a:solidFill>
                <a:srgbClr val="3C78D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rgbClr val="3C78D8"/>
                </a:solidFill>
              </a:rPr>
              <a:t>Can we combine some of them to make a new shape?</a:t>
            </a:r>
            <a:endParaRPr b="1">
              <a:solidFill>
                <a:srgbClr val="3C78D8"/>
              </a:solidFill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73104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0" y="4804800"/>
            <a:ext cx="85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311700" y="133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9900FF"/>
                </a:solidFill>
              </a:rPr>
              <a:t>What is the </a:t>
            </a:r>
            <a:r>
              <a:rPr lang="en" sz="2920" b="1">
                <a:solidFill>
                  <a:srgbClr val="9900FF"/>
                </a:solidFill>
              </a:rPr>
              <a:t>same</a:t>
            </a:r>
            <a:r>
              <a:rPr lang="en" sz="2920">
                <a:solidFill>
                  <a:srgbClr val="9900FF"/>
                </a:solidFill>
              </a:rPr>
              <a:t>?</a:t>
            </a:r>
            <a:endParaRPr sz="2920">
              <a:solidFill>
                <a:srgbClr val="9900FF"/>
              </a:solidFill>
            </a:endParaRPr>
          </a:p>
        </p:txBody>
      </p:sp>
      <p:sp>
        <p:nvSpPr>
          <p:cNvPr id="109" name="Google Shape;109;p19"/>
          <p:cNvSpPr txBox="1">
            <a:spLocks noGrp="1"/>
          </p:cNvSpPr>
          <p:nvPr>
            <p:ph type="body" idx="1"/>
          </p:nvPr>
        </p:nvSpPr>
        <p:spPr>
          <a:xfrm>
            <a:off x="5421300" y="4076525"/>
            <a:ext cx="3411000" cy="7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20">
                <a:solidFill>
                  <a:srgbClr val="9900FF"/>
                </a:solidFill>
              </a:rPr>
              <a:t>What is </a:t>
            </a:r>
            <a:r>
              <a:rPr lang="en" sz="2920" b="1">
                <a:solidFill>
                  <a:srgbClr val="9900FF"/>
                </a:solidFill>
              </a:rPr>
              <a:t>different</a:t>
            </a:r>
            <a:r>
              <a:rPr lang="en" sz="2920">
                <a:solidFill>
                  <a:srgbClr val="9900FF"/>
                </a:solidFill>
              </a:rPr>
              <a:t>?</a:t>
            </a:r>
            <a:endParaRPr/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1700" y="1017725"/>
            <a:ext cx="2965375" cy="297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2881" y="1088625"/>
            <a:ext cx="841294" cy="220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7085" y="1044313"/>
            <a:ext cx="495790" cy="229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216" y="774712"/>
            <a:ext cx="1610759" cy="64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216" y="1488587"/>
            <a:ext cx="1610759" cy="64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216" y="2194225"/>
            <a:ext cx="1610759" cy="64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216" y="2916337"/>
            <a:ext cx="1610759" cy="64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216" y="3613012"/>
            <a:ext cx="1610759" cy="64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216" y="4309687"/>
            <a:ext cx="1610759" cy="64538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/>
          <p:nvPr/>
        </p:nvSpPr>
        <p:spPr>
          <a:xfrm>
            <a:off x="2223525" y="864650"/>
            <a:ext cx="233400" cy="2253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9"/>
          <p:cNvSpPr/>
          <p:nvPr/>
        </p:nvSpPr>
        <p:spPr>
          <a:xfrm>
            <a:off x="2531275" y="864650"/>
            <a:ext cx="233400" cy="2253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9"/>
          <p:cNvSpPr/>
          <p:nvPr/>
        </p:nvSpPr>
        <p:spPr>
          <a:xfrm>
            <a:off x="2839025" y="864650"/>
            <a:ext cx="233400" cy="225300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9"/>
          <p:cNvSpPr txBox="1"/>
          <p:nvPr/>
        </p:nvSpPr>
        <p:spPr>
          <a:xfrm>
            <a:off x="8363725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1.NBT.B3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7777625" y="124775"/>
            <a:ext cx="1303200" cy="47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45818E"/>
                </a:solidFill>
              </a:rPr>
              <a:t>What do we notice?</a:t>
            </a:r>
            <a:endParaRPr b="1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45818E"/>
                </a:solidFill>
              </a:rPr>
              <a:t>What are some shapes we see in this mural?</a:t>
            </a:r>
            <a:endParaRPr b="1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rgbClr val="45818E"/>
                </a:solidFill>
              </a:rPr>
              <a:t>What would happen if we cut some of the shapes in half?</a:t>
            </a:r>
            <a:endParaRPr b="1">
              <a:solidFill>
                <a:srgbClr val="45818E"/>
              </a:solidFill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/>
          <p:nvPr/>
        </p:nvSpPr>
        <p:spPr>
          <a:xfrm>
            <a:off x="0" y="4804800"/>
            <a:ext cx="85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1.G.A2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52500" y="556975"/>
            <a:ext cx="4463700" cy="3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00FF"/>
                </a:solidFill>
              </a:rPr>
              <a:t>Today is Jamhuri Day </a:t>
            </a:r>
            <a:endParaRPr sz="292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00FF"/>
                </a:solidFill>
              </a:rPr>
              <a:t>in Kenya</a:t>
            </a:r>
            <a:endParaRPr sz="2920" b="1">
              <a:solidFill>
                <a:srgbClr val="FF00FF"/>
              </a:solidFill>
            </a:endParaRPr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452500" y="2112250"/>
            <a:ext cx="4060500" cy="23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What shapes do we see in this kente cloth?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How can we describe them?</a:t>
            </a:r>
            <a:endParaRPr sz="2300" b="1">
              <a:solidFill>
                <a:srgbClr val="FF9900"/>
              </a:solidFill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300" y="0"/>
            <a:ext cx="4463700" cy="515440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 txBox="1"/>
          <p:nvPr/>
        </p:nvSpPr>
        <p:spPr>
          <a:xfrm>
            <a:off x="0" y="48157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5327725" y="1520875"/>
            <a:ext cx="354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111" b="1">
                <a:solidFill>
                  <a:srgbClr val="1C4587"/>
                </a:solidFill>
              </a:rPr>
              <a:t>Which one doesn’t belong?</a:t>
            </a:r>
            <a:endParaRPr sz="3111" b="1">
              <a:solidFill>
                <a:srgbClr val="1C4587"/>
              </a:solidFill>
            </a:endParaRPr>
          </a:p>
        </p:txBody>
      </p:sp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48462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8363725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1.SMP.3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>
            <a:spLocks noGrp="1"/>
          </p:cNvSpPr>
          <p:nvPr>
            <p:ph type="title"/>
          </p:nvPr>
        </p:nvSpPr>
        <p:spPr>
          <a:xfrm>
            <a:off x="311700" y="618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274E13"/>
                </a:solidFill>
              </a:rPr>
              <a:t>Would you rather . . . </a:t>
            </a:r>
            <a:endParaRPr sz="232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274E13"/>
                </a:solidFill>
              </a:rPr>
              <a:t>18 giant candy canes, 2 boxes of regular candy canes, </a:t>
            </a:r>
            <a:endParaRPr sz="232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274E13"/>
                </a:solidFill>
              </a:rPr>
              <a:t>or a case of tiny ones?</a:t>
            </a:r>
            <a:endParaRPr sz="2320" b="1">
              <a:solidFill>
                <a:srgbClr val="274E13"/>
              </a:solidFill>
            </a:endParaRPr>
          </a:p>
        </p:txBody>
      </p:sp>
      <p:pic>
        <p:nvPicPr>
          <p:cNvPr id="150" name="Google Shape;15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475" y="1270975"/>
            <a:ext cx="7620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/>
        </p:nvSpPr>
        <p:spPr>
          <a:xfrm>
            <a:off x="8363725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1.SMP.3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>
            <a:spLocks noGrp="1"/>
          </p:cNvSpPr>
          <p:nvPr>
            <p:ph type="title"/>
          </p:nvPr>
        </p:nvSpPr>
        <p:spPr>
          <a:xfrm>
            <a:off x="44213" y="242050"/>
            <a:ext cx="784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155CC"/>
                </a:solidFill>
              </a:rPr>
              <a:t>Hanukkah is next week!</a:t>
            </a:r>
            <a:endParaRPr sz="2920" b="1">
              <a:solidFill>
                <a:srgbClr val="1155CC"/>
              </a:solidFill>
            </a:endParaRPr>
          </a:p>
        </p:txBody>
      </p:sp>
      <p:sp>
        <p:nvSpPr>
          <p:cNvPr id="157" name="Google Shape;157;p24"/>
          <p:cNvSpPr txBox="1">
            <a:spLocks noGrp="1"/>
          </p:cNvSpPr>
          <p:nvPr>
            <p:ph type="body" idx="1"/>
          </p:nvPr>
        </p:nvSpPr>
        <p:spPr>
          <a:xfrm>
            <a:off x="7398375" y="946800"/>
            <a:ext cx="1669800" cy="36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What do we notice?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What do we wonder?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How many potato latkes would be on 2 plates?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3 plates? 4?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Do we see a pattern?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900">
              <a:solidFill>
                <a:srgbClr val="1155CC"/>
              </a:solidFill>
            </a:endParaRPr>
          </a:p>
        </p:txBody>
      </p:sp>
      <p:pic>
        <p:nvPicPr>
          <p:cNvPr id="158" name="Google Shape;15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67150"/>
            <a:ext cx="7153690" cy="402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4"/>
          <p:cNvSpPr txBox="1"/>
          <p:nvPr/>
        </p:nvSpPr>
        <p:spPr>
          <a:xfrm>
            <a:off x="0" y="4885875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>
            <a:spLocks noGrp="1"/>
          </p:cNvSpPr>
          <p:nvPr>
            <p:ph type="body" idx="1"/>
          </p:nvPr>
        </p:nvSpPr>
        <p:spPr>
          <a:xfrm>
            <a:off x="311700" y="796150"/>
            <a:ext cx="4116900" cy="37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274E13"/>
                </a:solidFill>
              </a:rPr>
              <a:t>These 3 gifts weigh </a:t>
            </a:r>
            <a:r>
              <a:rPr lang="en" sz="3100" b="1">
                <a:solidFill>
                  <a:srgbClr val="CC0000"/>
                </a:solidFill>
              </a:rPr>
              <a:t>20</a:t>
            </a:r>
            <a:r>
              <a:rPr lang="en" sz="3100" b="1">
                <a:solidFill>
                  <a:srgbClr val="274E13"/>
                </a:solidFill>
              </a:rPr>
              <a:t> pounds altogether.</a:t>
            </a:r>
            <a:endParaRPr sz="31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100" b="1">
                <a:solidFill>
                  <a:srgbClr val="274E13"/>
                </a:solidFill>
              </a:rPr>
              <a:t>What is possible?</a:t>
            </a:r>
            <a:endParaRPr sz="3100" b="1">
              <a:solidFill>
                <a:srgbClr val="274E13"/>
              </a:solidFill>
            </a:endParaRPr>
          </a:p>
        </p:txBody>
      </p:sp>
      <p:pic>
        <p:nvPicPr>
          <p:cNvPr id="165" name="Google Shape;16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6100" y="0"/>
            <a:ext cx="442790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 txBox="1"/>
          <p:nvPr/>
        </p:nvSpPr>
        <p:spPr>
          <a:xfrm>
            <a:off x="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1.OA.A2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>
            <a:spLocks noGrp="1"/>
          </p:cNvSpPr>
          <p:nvPr>
            <p:ph type="title"/>
          </p:nvPr>
        </p:nvSpPr>
        <p:spPr>
          <a:xfrm>
            <a:off x="4001325" y="291150"/>
            <a:ext cx="4934100" cy="72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We Celebrate Kwanzaa next week!</a:t>
            </a:r>
            <a:endParaRPr sz="292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820" b="1">
              <a:solidFill>
                <a:srgbClr val="CC0000"/>
              </a:solidFill>
            </a:endParaRPr>
          </a:p>
        </p:txBody>
      </p:sp>
      <p:sp>
        <p:nvSpPr>
          <p:cNvPr id="172" name="Google Shape;172;p26"/>
          <p:cNvSpPr txBox="1">
            <a:spLocks noGrp="1"/>
          </p:cNvSpPr>
          <p:nvPr>
            <p:ph type="body" idx="1"/>
          </p:nvPr>
        </p:nvSpPr>
        <p:spPr>
          <a:xfrm>
            <a:off x="4001325" y="1552750"/>
            <a:ext cx="4830900" cy="30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Kwanzaa is celebrated for 7 nights.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To light the kinara, we will need: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7 black</a:t>
            </a:r>
            <a:r>
              <a:rPr lang="en" sz="1900"/>
              <a:t> candles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15 red</a:t>
            </a:r>
            <a:r>
              <a:rPr lang="en" sz="1900">
                <a:solidFill>
                  <a:srgbClr val="CC0000"/>
                </a:solidFill>
              </a:rPr>
              <a:t> </a:t>
            </a:r>
            <a:r>
              <a:rPr lang="en" sz="1900"/>
              <a:t>candles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6 green</a:t>
            </a:r>
            <a:r>
              <a:rPr lang="en" sz="1900"/>
              <a:t> candles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/>
              <a:t>How many candles is that altogether?</a:t>
            </a:r>
            <a:endParaRPr sz="1900"/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374740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8363725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1.NBT.A4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>
            <a:off x="152400" y="153075"/>
            <a:ext cx="6858000" cy="4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0000FF"/>
                </a:solidFill>
              </a:rPr>
              <a:t>Tomorrow is the winter solstice!</a:t>
            </a:r>
            <a:endParaRPr sz="2920">
              <a:solidFill>
                <a:srgbClr val="0000FF"/>
              </a:solidFill>
            </a:endParaRPr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1"/>
          </p:nvPr>
        </p:nvSpPr>
        <p:spPr>
          <a:xfrm>
            <a:off x="7125725" y="870275"/>
            <a:ext cx="1873200" cy="3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It is the longest night of the year!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Today we have </a:t>
            </a:r>
            <a:r>
              <a:rPr lang="en" sz="2300" b="1">
                <a:solidFill>
                  <a:srgbClr val="0000FF"/>
                </a:solidFill>
              </a:rPr>
              <a:t>15 </a:t>
            </a:r>
            <a:r>
              <a:rPr lang="en" sz="1900">
                <a:solidFill>
                  <a:srgbClr val="0000FF"/>
                </a:solidFill>
              </a:rPr>
              <a:t>hours of darkness!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So how many hours of daylight will we have?</a:t>
            </a:r>
            <a:endParaRPr sz="1900">
              <a:solidFill>
                <a:srgbClr val="0000FF"/>
              </a:solidFill>
            </a:endParaRPr>
          </a:p>
        </p:txBody>
      </p:sp>
      <p:pic>
        <p:nvPicPr>
          <p:cNvPr id="181" name="Google Shape;18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70275"/>
            <a:ext cx="6857999" cy="385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7"/>
          <p:cNvSpPr txBox="1"/>
          <p:nvPr/>
        </p:nvSpPr>
        <p:spPr>
          <a:xfrm>
            <a:off x="8363725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Macintosh PowerPoint</Application>
  <PresentationFormat>On-screen Show (16:9)</PresentationFormat>
  <Paragraphs>80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PowerPoint Presentation</vt:lpstr>
      <vt:lpstr>Today is GIVING TUESDAY!  What do we think GIVING TUESDAY is?  </vt:lpstr>
      <vt:lpstr>Happy National Dice Day</vt:lpstr>
      <vt:lpstr>PowerPoint Presentation</vt:lpstr>
      <vt:lpstr>Today is National Shelter Pets Day!</vt:lpstr>
      <vt:lpstr>Happy Independence Day Tanzania!</vt:lpstr>
      <vt:lpstr>What is the same?</vt:lpstr>
      <vt:lpstr>PowerPoint Presentation</vt:lpstr>
      <vt:lpstr>Today is Jamhuri Day  in Kenya</vt:lpstr>
      <vt:lpstr>Which one doesn’t belong?</vt:lpstr>
      <vt:lpstr>Would you rather . . .  18 giant candy canes, 2 boxes of regular candy canes,  or a case of tiny ones?</vt:lpstr>
      <vt:lpstr>Hanukkah is next week!</vt:lpstr>
      <vt:lpstr>PowerPoint Presentation</vt:lpstr>
      <vt:lpstr>We Celebrate Kwanzaa next week! </vt:lpstr>
      <vt:lpstr>Tomorrow is the winter solstice!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2024-11-29T18:35:16Z</dcterms:modified>
</cp:coreProperties>
</file>