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7"/>
  </p:normalViewPr>
  <p:slideViewPr>
    <p:cSldViewPr snapToGrid="0">
      <p:cViewPr varScale="1">
        <p:scale>
          <a:sx n="139" d="100"/>
          <a:sy n="139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f1fa5906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0f1fa5906a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4, 2024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f1fa5906a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0f1fa5906a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f1fa5906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0f1fa5906a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f1fa5906a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0f1fa5906a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f1fa5906a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0f1fa5906a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left: only regular polygon, all four sides and angles are equal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Top right: not a quadrilateral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left: 4 sides, none them equal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Bottom right: only concave quadrilateral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f1fa5906a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0f1fa5906a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of November 12, 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f1fa5906a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0f1fa5906a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0f1fa5906a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0f1fa5906a_0_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f1fa5906a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0f1fa5906a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f1fa5906a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0f1fa5906a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f1fa5906a_0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0f1fa5906a_0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November 18, 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f1fa5906a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0f1fa5906a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f1fa5906a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f1fa5906a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0f1fa5906a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0f1fa5906a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f1fa5906a_0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0f1fa5906a_0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f1fa5906a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0f1fa5906a_0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Week of November 25, 2024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0f1fa5906a_0_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0f1fa5906a_0_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0f1fa5906a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0f1fa5906a_0_6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80900" y="4223800"/>
            <a:ext cx="582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FA8DC"/>
                </a:solidFill>
              </a:rPr>
              <a:t>Today is the National Day of Community Service</a:t>
            </a:r>
            <a:endParaRPr b="1">
              <a:solidFill>
                <a:srgbClr val="6FA8DC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6251325" y="113803"/>
            <a:ext cx="2782800" cy="48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</a:rPr>
              <a:t>These students spent an entire school day packing boxes to donate to the food pantry.</a:t>
            </a:r>
            <a:endParaRPr sz="19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</a:rPr>
              <a:t>They packed over 100 boxes.</a:t>
            </a:r>
            <a:endParaRPr sz="19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</a:rPr>
              <a:t>Each box weighed more than 20 pounds.</a:t>
            </a:r>
            <a:endParaRPr sz="19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</a:rPr>
              <a:t>How many pounds of food might that be altogether? </a:t>
            </a:r>
            <a:endParaRPr sz="19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chemeClr val="accent1"/>
                </a:solidFill>
              </a:rPr>
              <a:t>Why does it matter?</a:t>
            </a:r>
            <a:endParaRPr sz="1900">
              <a:solidFill>
                <a:schemeClr val="accen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00" y="82400"/>
            <a:ext cx="6088174" cy="40587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5.NBT.A2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14275" y="3690488"/>
            <a:ext cx="5785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 dirty="0">
                <a:solidFill>
                  <a:srgbClr val="0000FF"/>
                </a:solidFill>
              </a:rPr>
              <a:t>Today is Election Day!</a:t>
            </a:r>
            <a:endParaRPr sz="2920" b="1" dirty="0">
              <a:solidFill>
                <a:srgbClr val="0000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300" dirty="0">
                <a:solidFill>
                  <a:srgbClr val="0000FF"/>
                </a:solidFill>
                <a:highlight>
                  <a:schemeClr val="lt1"/>
                </a:highlight>
              </a:rPr>
              <a:t>Americans first began the custom of weekday voting in 1845, when Congress passed a federal law designating the first Tuesday following the first Monday in November as Election Day. </a:t>
            </a:r>
            <a:endParaRPr sz="1300" dirty="0">
              <a:solidFill>
                <a:srgbClr val="0000FF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2300"/>
              </a:spcBef>
              <a:spcAft>
                <a:spcPts val="0"/>
              </a:spcAft>
              <a:buSzPts val="990"/>
              <a:buNone/>
            </a:pPr>
            <a:endParaRPr sz="2920" b="1" dirty="0">
              <a:solidFill>
                <a:srgbClr val="0000FF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7227275" y="55025"/>
            <a:ext cx="1851600" cy="44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23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  <a:highlight>
                  <a:srgbClr val="FFFFFF"/>
                </a:highlight>
              </a:rPr>
              <a:t>Before then, states were allowed to hold elections any time they pleased within a 34-day window before the first Wednesday in December.</a:t>
            </a:r>
            <a:endParaRPr sz="16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CC0000"/>
                </a:solidFill>
                <a:highlight>
                  <a:srgbClr val="FFFFFF"/>
                </a:highlight>
              </a:rPr>
              <a:t>What is a 34-day window?</a:t>
            </a:r>
            <a:endParaRPr sz="1600" b="1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CC0000"/>
                </a:solidFill>
                <a:highlight>
                  <a:srgbClr val="FFFFFF"/>
                </a:highlight>
              </a:rPr>
              <a:t>When did people vote before 1845?</a:t>
            </a:r>
            <a:endParaRPr sz="1600">
              <a:solidFill>
                <a:srgbClr val="CC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2300"/>
              </a:spcBef>
              <a:spcAft>
                <a:spcPts val="1200"/>
              </a:spcAft>
              <a:buNone/>
            </a:pPr>
            <a:endParaRPr sz="1300"/>
          </a:p>
        </p:txBody>
      </p:sp>
      <p:sp>
        <p:nvSpPr>
          <p:cNvPr id="64" name="Google Shape;64;p14"/>
          <p:cNvSpPr txBox="1"/>
          <p:nvPr/>
        </p:nvSpPr>
        <p:spPr>
          <a:xfrm>
            <a:off x="-1" y="4804800"/>
            <a:ext cx="814275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dk1"/>
                </a:solidFill>
              </a:rPr>
              <a:t>5.NBT.B7</a:t>
            </a:r>
            <a:endParaRPr sz="1000" dirty="0">
              <a:solidFill>
                <a:schemeClr val="dk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7151394" cy="36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4152900"/>
            <a:ext cx="8520600" cy="8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980000"/>
                </a:solidFill>
              </a:rPr>
              <a:t>It’s National Basketball Day!</a:t>
            </a:r>
            <a:br>
              <a:rPr lang="en" sz="1900" b="1">
                <a:solidFill>
                  <a:srgbClr val="980000"/>
                </a:solidFill>
              </a:rPr>
            </a:br>
            <a:r>
              <a:rPr lang="en" sz="1900" b="1">
                <a:solidFill>
                  <a:srgbClr val="980000"/>
                </a:solidFill>
              </a:rPr>
              <a:t>How can we figure out how many balls are here, without counting them?</a:t>
            </a:r>
            <a:endParaRPr sz="1900" b="1">
              <a:solidFill>
                <a:srgbClr val="980000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0"/>
            <a:ext cx="7772400" cy="41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8317200" y="488395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 5.OA.B3</a:t>
            </a: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249150" y="156425"/>
            <a:ext cx="8632500" cy="11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</a:rPr>
              <a:t>Celebrate Benjamin Banneker Week</a:t>
            </a:r>
            <a:endParaRPr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>
                <a:solidFill>
                  <a:srgbClr val="980000"/>
                </a:solidFill>
              </a:rPr>
              <a:t>Benjamin Banneker was a mathematician, astronomer, almanac compiler, inventor, and writer who was one of the first prominent African American thinkers.</a:t>
            </a:r>
            <a:endParaRPr sz="1650">
              <a:solidFill>
                <a:srgbClr val="980000"/>
              </a:solidFill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5829300" y="1582625"/>
            <a:ext cx="3314700" cy="43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</a:rPr>
              <a:t>The Banneker clock was the first clock built in America in </a:t>
            </a:r>
            <a:r>
              <a:rPr lang="en" sz="1900" b="1">
                <a:solidFill>
                  <a:srgbClr val="980000"/>
                </a:solidFill>
              </a:rPr>
              <a:t>1753</a:t>
            </a:r>
            <a:r>
              <a:rPr lang="en" sz="1900">
                <a:solidFill>
                  <a:srgbClr val="980000"/>
                </a:solidFill>
              </a:rPr>
              <a:t>.</a:t>
            </a:r>
            <a:endParaRPr sz="1900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</a:rPr>
              <a:t>How long ago was that?</a:t>
            </a:r>
            <a:endParaRPr sz="1900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980000"/>
                </a:solidFill>
              </a:rPr>
              <a:t>How can we figure it out?</a:t>
            </a:r>
            <a:endParaRPr sz="1900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80000"/>
                </a:solidFill>
              </a:rPr>
              <a:t>If Banneker was born in </a:t>
            </a:r>
            <a:r>
              <a:rPr lang="en" sz="1900" b="1">
                <a:solidFill>
                  <a:srgbClr val="980000"/>
                </a:solidFill>
              </a:rPr>
              <a:t>1731</a:t>
            </a:r>
            <a:r>
              <a:rPr lang="en" sz="1900">
                <a:solidFill>
                  <a:srgbClr val="980000"/>
                </a:solidFill>
              </a:rPr>
              <a:t>, how old was he when he invented this clock?</a:t>
            </a:r>
            <a:endParaRPr sz="1900">
              <a:solidFill>
                <a:srgbClr val="980000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79425"/>
            <a:ext cx="2138658" cy="3511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1058" y="1803313"/>
            <a:ext cx="3233443" cy="286390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8317200" y="487075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5.NBT.B7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1772025"/>
            <a:ext cx="3243600" cy="24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Which one doesn’t belong?</a:t>
            </a:r>
            <a:endParaRPr sz="2900"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6394" y="0"/>
            <a:ext cx="529761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5.G.B3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195625" y="359400"/>
            <a:ext cx="3992700" cy="478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Veteran’s Day, originally Armistice Day (1921), began as a universal recognition to the ending of World War I fighting at                              11 a.m., November 11, 1918.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The 11th hour of the 11th day of the 11th month.</a:t>
            </a:r>
            <a:endParaRPr sz="19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B5394"/>
                </a:solidFill>
              </a:rPr>
              <a:t>What can we say about 11? </a:t>
            </a:r>
            <a:endParaRPr sz="19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 b="1">
                <a:solidFill>
                  <a:srgbClr val="0B5394"/>
                </a:solidFill>
              </a:rPr>
              <a:t>Is there a divisibility rule for 11? How and why does it work?</a:t>
            </a:r>
            <a:endParaRPr sz="1900" b="1">
              <a:solidFill>
                <a:srgbClr val="0B5394"/>
              </a:solidFill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0075" y="0"/>
            <a:ext cx="47139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5.NBT.B6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764" y="0"/>
            <a:ext cx="837047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6805125" y="3310300"/>
            <a:ext cx="24180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C1130"/>
                </a:solidFill>
              </a:rPr>
              <a:t>What can we say about the perimeter of this park?</a:t>
            </a:r>
            <a:endParaRPr sz="18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C113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C1130"/>
                </a:solidFill>
              </a:rPr>
              <a:t>How about the area?</a:t>
            </a:r>
            <a:endParaRPr sz="1800" b="1">
              <a:solidFill>
                <a:srgbClr val="4C1130"/>
              </a:solidFill>
            </a:endParaRPr>
          </a:p>
        </p:txBody>
      </p:sp>
      <p:sp>
        <p:nvSpPr>
          <p:cNvPr id="102" name="Google Shape;102;p19"/>
          <p:cNvSpPr txBox="1"/>
          <p:nvPr/>
        </p:nvSpPr>
        <p:spPr>
          <a:xfrm rot="403250">
            <a:off x="3151136" y="4090287"/>
            <a:ext cx="1186856" cy="477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C1130"/>
                </a:solidFill>
              </a:rPr>
              <a:t>35 feet</a:t>
            </a:r>
            <a:endParaRPr sz="1900" b="1">
              <a:solidFill>
                <a:srgbClr val="4C1130"/>
              </a:solidFill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5.MD.C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6739300" y="276950"/>
            <a:ext cx="22815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38761D"/>
                </a:solidFill>
              </a:rPr>
              <a:t>Happy Puzzle Week!</a:t>
            </a:r>
            <a:endParaRPr sz="2920" b="1">
              <a:solidFill>
                <a:srgbClr val="38761D"/>
              </a:solidFill>
            </a:endParaRPr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6739300" y="2096975"/>
            <a:ext cx="2281500" cy="24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What’s possible here?</a:t>
            </a:r>
            <a:endParaRPr sz="23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38761D"/>
                </a:solidFill>
              </a:rPr>
              <a:t>What arrays could this puzzle be?</a:t>
            </a:r>
            <a:endParaRPr sz="2300">
              <a:solidFill>
                <a:srgbClr val="38761D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66428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 5.NBT.B5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6846500" y="138075"/>
            <a:ext cx="2197800" cy="8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It’s Native Corn Season!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6898250" y="1279050"/>
            <a:ext cx="2094300" cy="35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Estimate how many kernels on one ear of corn!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How many on seven ears?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100 ears?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200 ears?</a:t>
            </a:r>
            <a:endParaRPr sz="1900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741B47"/>
                </a:solidFill>
              </a:rPr>
              <a:t>Do we see any patterns here?</a:t>
            </a:r>
            <a:endParaRPr sz="1900">
              <a:solidFill>
                <a:srgbClr val="741B47"/>
              </a:solidFill>
            </a:endParaRPr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" y="0"/>
            <a:ext cx="67382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8455875" y="4855950"/>
            <a:ext cx="734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5.NBT.A2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79125" y="65950"/>
            <a:ext cx="1266000" cy="9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728" b="1">
                <a:solidFill>
                  <a:srgbClr val="CC0000"/>
                </a:solidFill>
              </a:rPr>
              <a:t>Today is the Yi Peng Lantern Festival in Thailand</a:t>
            </a:r>
            <a:endParaRPr sz="2320">
              <a:solidFill>
                <a:srgbClr val="CC0000"/>
              </a:solidFill>
            </a:endParaRPr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79125" y="2004650"/>
            <a:ext cx="1266000" cy="29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4125"/>
                </a:solidFill>
              </a:rPr>
              <a:t>Estimate the number of lanterns.</a:t>
            </a:r>
            <a:endParaRPr>
              <a:solidFill>
                <a:srgbClr val="CC4125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CC4125"/>
                </a:solidFill>
              </a:rPr>
              <a:t>How can we use math to come really close?</a:t>
            </a:r>
            <a:endParaRPr>
              <a:solidFill>
                <a:srgbClr val="CC4125"/>
              </a:solidFill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0495" y="0"/>
            <a:ext cx="774351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831720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5.NBT.A2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1689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/>
              <a:t>Bats are totally awesome!</a:t>
            </a:r>
            <a:endParaRPr sz="2920"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101700" y="4000200"/>
            <a:ext cx="894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Did you know … there are over 1,400 species of bats worldwide?</a:t>
            </a:r>
            <a:endParaRPr sz="23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/>
              <a:t>Let’s find factor pairs of 1,400! Can we find all of them?</a:t>
            </a:r>
            <a:endParaRPr sz="2300"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52200"/>
            <a:ext cx="91440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0" y="36615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5.NBT.B6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87575" y="4203725"/>
            <a:ext cx="705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/>
              <a:t>Happy Discovery of Puerto Rico Day!</a:t>
            </a:r>
            <a:endParaRPr sz="2920" b="1"/>
          </a:p>
        </p:txBody>
      </p:sp>
      <p:sp>
        <p:nvSpPr>
          <p:cNvPr id="141" name="Google Shape;141;p24"/>
          <p:cNvSpPr txBox="1"/>
          <p:nvPr/>
        </p:nvSpPr>
        <p:spPr>
          <a:xfrm>
            <a:off x="7227275" y="86125"/>
            <a:ext cx="1833300" cy="4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1493, Christopher Columbus embarked on his second voyage to the New World, taking with him over </a:t>
            </a:r>
            <a:r>
              <a:rPr lang="en" sz="1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1,200 soldiers and 17 ships.</a:t>
            </a:r>
            <a:endParaRPr sz="19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About how many soldiers were on each ship?</a:t>
            </a:r>
            <a:endParaRPr sz="1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563" y="86113"/>
            <a:ext cx="7058025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5.NBT.B6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4982400" y="445025"/>
            <a:ext cx="3849900" cy="41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086D69"/>
                </a:solidFill>
                <a:highlight>
                  <a:srgbClr val="FFFFFF"/>
                </a:highlight>
              </a:rPr>
              <a:t>Love Thyself,</a:t>
            </a: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 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by Victor "Marka27" Quiñonez 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is painted on the side of 4-story building in Dorchester.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How high is this building? Estimate.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The mural is 43.5 feet high!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How many inches would that be?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086D69"/>
                </a:solidFill>
                <a:highlight>
                  <a:srgbClr val="FFFFFF"/>
                </a:highlight>
              </a:rPr>
              <a:t>About </a:t>
            </a:r>
            <a:r>
              <a:rPr lang="en" sz="1900">
                <a:solidFill>
                  <a:srgbClr val="086D69"/>
                </a:solidFill>
                <a:highlight>
                  <a:srgbClr val="FFFFFF"/>
                </a:highlight>
              </a:rPr>
              <a:t>how many meters is that?</a:t>
            </a:r>
            <a:endParaRPr sz="1900">
              <a:solidFill>
                <a:srgbClr val="086D69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50">
              <a:solidFill>
                <a:srgbClr val="888F95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50">
              <a:solidFill>
                <a:srgbClr val="888F95"/>
              </a:solidFill>
              <a:highlight>
                <a:srgbClr val="FFFFFF"/>
              </a:highlight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46598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8490575" y="4804800"/>
            <a:ext cx="72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5.MD.A1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311700" y="209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you rather have a birthday cake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is 1    ft. x     ft.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              8    in. x 12 in.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6262"/>
            <a:ext cx="4572000" cy="3047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095500"/>
            <a:ext cx="4572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6050" y="644375"/>
            <a:ext cx="211900" cy="43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7625" y="644363"/>
            <a:ext cx="161775" cy="43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1100" y="1443925"/>
            <a:ext cx="211900" cy="43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5.NF.B6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5397775" y="312075"/>
            <a:ext cx="3560100" cy="42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38761D"/>
                </a:solidFill>
              </a:rPr>
              <a:t>Would you rather…</a:t>
            </a: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900" b="1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Which is the better foil buy?</a:t>
            </a:r>
            <a:endParaRPr sz="2900">
              <a:solidFill>
                <a:srgbClr val="38761D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rgbClr val="38761D"/>
                </a:solidFill>
              </a:rPr>
              <a:t>How do we know?</a:t>
            </a:r>
            <a:endParaRPr sz="2900">
              <a:solidFill>
                <a:srgbClr val="38761D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513450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8503200" y="4804800"/>
            <a:ext cx="64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5.NF.B5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84136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8"/>
          <p:cNvSpPr txBox="1"/>
          <p:nvPr/>
        </p:nvSpPr>
        <p:spPr>
          <a:xfrm>
            <a:off x="0" y="4878850"/>
            <a:ext cx="1542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/>
              <a:t>Source: New York Times</a:t>
            </a:r>
            <a:endParaRPr sz="900" i="1"/>
          </a:p>
        </p:txBody>
      </p:sp>
      <p:sp>
        <p:nvSpPr>
          <p:cNvPr id="175" name="Google Shape;175;p28"/>
          <p:cNvSpPr/>
          <p:nvPr/>
        </p:nvSpPr>
        <p:spPr>
          <a:xfrm>
            <a:off x="7088125" y="2934225"/>
            <a:ext cx="1967700" cy="1081500"/>
          </a:xfrm>
          <a:prstGeom prst="wedgeEllipseCallout">
            <a:avLst>
              <a:gd name="adj1" fmla="val -49416"/>
              <a:gd name="adj2" fmla="val -41489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What’s going on in this data visualization</a:t>
            </a:r>
            <a:r>
              <a:rPr lang="en">
                <a:solidFill>
                  <a:schemeClr val="lt1"/>
                </a:solidFill>
              </a:rPr>
              <a:t>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6" name="Google Shape;176;p28"/>
          <p:cNvSpPr/>
          <p:nvPr/>
        </p:nvSpPr>
        <p:spPr>
          <a:xfrm rot="-1541659">
            <a:off x="1259750" y="1660397"/>
            <a:ext cx="4767400" cy="1979951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434343"/>
                </a:solidFill>
              </a:rPr>
              <a:t>This map shows the most “distinct” Thanksgiving side dish by state as determined by the number of Google searches during the week of Thanksgiving.</a:t>
            </a:r>
            <a:endParaRPr b="1">
              <a:solidFill>
                <a:srgbClr val="434343"/>
              </a:solidFill>
            </a:endParaRPr>
          </a:p>
        </p:txBody>
      </p:sp>
      <p:sp>
        <p:nvSpPr>
          <p:cNvPr id="177" name="Google Shape;177;p28"/>
          <p:cNvSpPr txBox="1"/>
          <p:nvPr/>
        </p:nvSpPr>
        <p:spPr>
          <a:xfrm>
            <a:off x="8514900" y="4804800"/>
            <a:ext cx="62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5.MD.B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2145" y="0"/>
            <a:ext cx="618185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/>
          <p:nvPr/>
        </p:nvSpPr>
        <p:spPr>
          <a:xfrm>
            <a:off x="254275" y="1652850"/>
            <a:ext cx="2473500" cy="1444800"/>
          </a:xfrm>
          <a:prstGeom prst="wedgeEllipseCallout">
            <a:avLst>
              <a:gd name="adj1" fmla="val 58943"/>
              <a:gd name="adj2" fmla="val -34875"/>
            </a:avLst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</a:rPr>
              <a:t>If this “pie” chart could talk, what would it say?</a:t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0" y="4804800"/>
            <a:ext cx="82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5.NF.A</a:t>
            </a: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3941425" y="248525"/>
            <a:ext cx="489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 b="1">
                <a:solidFill>
                  <a:srgbClr val="073763"/>
                </a:solidFill>
              </a:rPr>
              <a:t>“Guardian Owl”</a:t>
            </a:r>
            <a:endParaRPr sz="2577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>
                <a:solidFill>
                  <a:srgbClr val="073763"/>
                </a:solidFill>
              </a:rPr>
              <a:t>Jake Ginga</a:t>
            </a:r>
            <a:endParaRPr sz="2133">
              <a:solidFill>
                <a:srgbClr val="073763"/>
              </a:solidFill>
            </a:endParaRPr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3941425" y="1421675"/>
            <a:ext cx="4890900" cy="31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Let’s talk about the geometry we see here.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Do we see any symmetry?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Choose an interesting shape in this piece.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Sketch it.</a:t>
            </a:r>
            <a:endParaRPr sz="1900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73763"/>
                </a:solidFill>
              </a:rPr>
              <a:t>Now sketch a shape that shares ONE attribute, </a:t>
            </a:r>
            <a:r>
              <a:rPr lang="en" sz="1900" i="1">
                <a:solidFill>
                  <a:srgbClr val="073763"/>
                </a:solidFill>
              </a:rPr>
              <a:t>and</a:t>
            </a:r>
            <a:r>
              <a:rPr lang="en" sz="1900">
                <a:solidFill>
                  <a:srgbClr val="073763"/>
                </a:solidFill>
              </a:rPr>
              <a:t> is different in another way.</a:t>
            </a:r>
            <a:endParaRPr sz="1900">
              <a:solidFill>
                <a:srgbClr val="073763"/>
              </a:solidFill>
            </a:endParaRPr>
          </a:p>
        </p:txBody>
      </p:sp>
      <p:pic>
        <p:nvPicPr>
          <p:cNvPr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378709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8514900" y="4804800"/>
            <a:ext cx="62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5.G.B3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800</Words>
  <Application>Microsoft Macintosh PowerPoint</Application>
  <PresentationFormat>On-screen Show (16:9)</PresentationFormat>
  <Paragraphs>102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Roboto</vt:lpstr>
      <vt:lpstr>Simple Light</vt:lpstr>
      <vt:lpstr>Today is the National Day of Community Service</vt:lpstr>
      <vt:lpstr>Today is Election Day! Americans first began the custom of weekday voting in 1845, when Congress passed a federal law designating the first Tuesday following the first Monday in November as Election Day.  </vt:lpstr>
      <vt:lpstr>PowerPoint Presentation</vt:lpstr>
      <vt:lpstr>Celebrate Benjamin Banneker Week Benjamin Banneker was a mathematician, astronomer, almanac compiler, inventor, and writer who was one of the first prominent African American thinkers.</vt:lpstr>
      <vt:lpstr>Which one doesn’t belong?</vt:lpstr>
      <vt:lpstr>PowerPoint Presentation</vt:lpstr>
      <vt:lpstr>PowerPoint Presentation</vt:lpstr>
      <vt:lpstr>Happy Puzzle Week!</vt:lpstr>
      <vt:lpstr>It’s Native Corn Season!</vt:lpstr>
      <vt:lpstr>Today is the Yi Peng Lantern Festival in Thailand</vt:lpstr>
      <vt:lpstr>Bats are totally awesome!</vt:lpstr>
      <vt:lpstr>Happy Discovery of Puerto Rico Day!</vt:lpstr>
      <vt:lpstr>Love Thyself,  by Victor "Marka27" Quiñonez  is painted on the side of 4-story building in Dorchester.  How high is this building? Estimate.  The mural is 43.5 feet high!  How many inches would that be?  About how many meters is that?  </vt:lpstr>
      <vt:lpstr>Would you rather have a birthday cake that is 1    ft. x     ft.  Or                                         8    in. x 12 in.  </vt:lpstr>
      <vt:lpstr>PowerPoint Presentation</vt:lpstr>
      <vt:lpstr>PowerPoint Presentation</vt:lpstr>
      <vt:lpstr>PowerPoint Presentation</vt:lpstr>
      <vt:lpstr>“Guardian Owl” Jake Ginga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Manousaridis, Tracy</cp:lastModifiedBy>
  <cp:revision>1</cp:revision>
  <dcterms:modified xsi:type="dcterms:W3CDTF">2024-10-28T13:44:26Z</dcterms:modified>
</cp:coreProperties>
</file>