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Roboto" panose="02000000000000000000"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7"/>
  </p:normalViewPr>
  <p:slideViewPr>
    <p:cSldViewPr snapToGrid="0">
      <p:cViewPr varScale="1">
        <p:scale>
          <a:sx n="139" d="100"/>
          <a:sy n="139" d="100"/>
        </p:scale>
        <p:origin x="84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0ec30e592b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0ec30e592b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November 4, 2024</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0ec30e592b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0ec30e592b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0ec30e592b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0ec30e592b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0ec30e592b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0ec30e592b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0ec30e592b_0_2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0ec30e592b_0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only coins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only addends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one-fourth, three-fourths missing</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right: only equivalent fraction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0ec30e592b_0_3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0ec30e592b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November 12, 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0ec30e592b_0_3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0ec30e592b_0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0ec30e592b_0_3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0ec30e592b_0_3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0ec30e592b_0_4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0ec30e592b_0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0ec30e592b_0_4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0ec30e592b_0_4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November 18, 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0ec30e592b_0_4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0ec30e592b_0_4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0ec30e592b_0_5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30ec30e592b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not even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not square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not 2-digits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right: not a multiple of 9</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0ec30e592b_0_5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0ec30e592b_0_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0ec30e592b_0_6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0ec30e592b_0_6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0ec30e592b_0_6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0ec30e592b_0_6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0ec30e592b_0_7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0ec30e592b_0_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November 25, 2024</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0ec30e592b_0_7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0ec30e592b_0_7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0ec30e592b_0_8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0ec30e592b_0_8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holidayscalendar.com/months/november/"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84238" y="0"/>
            <a:ext cx="60180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solidFill>
                  <a:srgbClr val="134F5C"/>
                </a:solidFill>
              </a:rPr>
              <a:t>Today is the National Day of Community Service</a:t>
            </a:r>
            <a:endParaRPr b="1">
              <a:solidFill>
                <a:srgbClr val="134F5C"/>
              </a:solidFill>
            </a:endParaRPr>
          </a:p>
        </p:txBody>
      </p:sp>
      <p:sp>
        <p:nvSpPr>
          <p:cNvPr id="55" name="Google Shape;55;p13"/>
          <p:cNvSpPr txBox="1">
            <a:spLocks noGrp="1"/>
          </p:cNvSpPr>
          <p:nvPr>
            <p:ph type="body" idx="1"/>
          </p:nvPr>
        </p:nvSpPr>
        <p:spPr>
          <a:xfrm>
            <a:off x="6435975" y="923200"/>
            <a:ext cx="2571900" cy="4088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134F5C"/>
                </a:solidFill>
              </a:rPr>
              <a:t>These students spent an entire school day cleaning Revere Beach.</a:t>
            </a:r>
            <a:endParaRPr sz="1900" b="1">
              <a:solidFill>
                <a:srgbClr val="134F5C"/>
              </a:solidFill>
            </a:endParaRPr>
          </a:p>
          <a:p>
            <a:pPr marL="0" lvl="0" indent="0" algn="ctr" rtl="0">
              <a:spcBef>
                <a:spcPts val="1200"/>
              </a:spcBef>
              <a:spcAft>
                <a:spcPts val="0"/>
              </a:spcAft>
              <a:buNone/>
            </a:pPr>
            <a:r>
              <a:rPr lang="en" sz="1900" b="1">
                <a:solidFill>
                  <a:srgbClr val="134F5C"/>
                </a:solidFill>
              </a:rPr>
              <a:t>The classes collected about 75 pounds of trash each hour.</a:t>
            </a:r>
            <a:endParaRPr sz="1900" b="1">
              <a:solidFill>
                <a:srgbClr val="134F5C"/>
              </a:solidFill>
            </a:endParaRPr>
          </a:p>
          <a:p>
            <a:pPr marL="0" lvl="0" indent="0" algn="ctr" rtl="0">
              <a:spcBef>
                <a:spcPts val="1200"/>
              </a:spcBef>
              <a:spcAft>
                <a:spcPts val="0"/>
              </a:spcAft>
              <a:buNone/>
            </a:pPr>
            <a:r>
              <a:rPr lang="en" sz="1900" b="1">
                <a:solidFill>
                  <a:srgbClr val="134F5C"/>
                </a:solidFill>
              </a:rPr>
              <a:t>What is possible?</a:t>
            </a:r>
            <a:endParaRPr sz="1900" b="1">
              <a:solidFill>
                <a:srgbClr val="134F5C"/>
              </a:solidFill>
            </a:endParaRPr>
          </a:p>
          <a:p>
            <a:pPr marL="0" lvl="0" indent="0" algn="ctr" rtl="0">
              <a:spcBef>
                <a:spcPts val="1200"/>
              </a:spcBef>
              <a:spcAft>
                <a:spcPts val="1200"/>
              </a:spcAft>
              <a:buNone/>
            </a:pPr>
            <a:r>
              <a:rPr lang="en" sz="1900" b="1">
                <a:solidFill>
                  <a:srgbClr val="134F5C"/>
                </a:solidFill>
              </a:rPr>
              <a:t>Why does it matter?</a:t>
            </a:r>
            <a:endParaRPr sz="1900" b="1">
              <a:solidFill>
                <a:srgbClr val="134F5C"/>
              </a:solidFill>
            </a:endParaRPr>
          </a:p>
        </p:txBody>
      </p:sp>
      <p:pic>
        <p:nvPicPr>
          <p:cNvPr id="56" name="Google Shape;56;p13"/>
          <p:cNvPicPr preferRelativeResize="0"/>
          <p:nvPr/>
        </p:nvPicPr>
        <p:blipFill>
          <a:blip r:embed="rId3">
            <a:alphaModFix/>
          </a:blip>
          <a:stretch>
            <a:fillRect/>
          </a:stretch>
        </p:blipFill>
        <p:spPr>
          <a:xfrm>
            <a:off x="54525" y="923200"/>
            <a:ext cx="6215874" cy="4143900"/>
          </a:xfrm>
          <a:prstGeom prst="rect">
            <a:avLst/>
          </a:prstGeom>
          <a:noFill/>
          <a:ln>
            <a:noFill/>
          </a:ln>
        </p:spPr>
      </p:pic>
      <p:sp>
        <p:nvSpPr>
          <p:cNvPr id="57" name="Google Shape;57;p13"/>
          <p:cNvSpPr txBox="1"/>
          <p:nvPr/>
        </p:nvSpPr>
        <p:spPr>
          <a:xfrm>
            <a:off x="84250" y="4728400"/>
            <a:ext cx="789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rgbClr val="FFFFFF"/>
                </a:solidFill>
              </a:rPr>
              <a:t>4.NBT.B5</a:t>
            </a:r>
            <a:endParaRPr sz="10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814275" y="3690488"/>
            <a:ext cx="5785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dirty="0">
                <a:solidFill>
                  <a:srgbClr val="0000FF"/>
                </a:solidFill>
              </a:rPr>
              <a:t>Today is Election Day!</a:t>
            </a:r>
            <a:endParaRPr sz="2920" b="1" dirty="0">
              <a:solidFill>
                <a:srgbClr val="0000FF"/>
              </a:solidFill>
            </a:endParaRPr>
          </a:p>
          <a:p>
            <a:pPr marL="0" lvl="0" indent="0" algn="ctr" rtl="0">
              <a:lnSpc>
                <a:spcPct val="115000"/>
              </a:lnSpc>
              <a:spcBef>
                <a:spcPts val="0"/>
              </a:spcBef>
              <a:spcAft>
                <a:spcPts val="0"/>
              </a:spcAft>
              <a:buClr>
                <a:schemeClr val="dk1"/>
              </a:buClr>
              <a:buSzPts val="1100"/>
              <a:buFont typeface="Arial"/>
              <a:buNone/>
            </a:pPr>
            <a:r>
              <a:rPr lang="en" sz="1300" dirty="0">
                <a:solidFill>
                  <a:srgbClr val="0000FF"/>
                </a:solidFill>
                <a:highlight>
                  <a:schemeClr val="lt1"/>
                </a:highlight>
              </a:rPr>
              <a:t>Americans first began the custom of weekday voting in 1845, when Congress passed a federal law designating the first Tuesday following the first Monday in November as Election Day. </a:t>
            </a:r>
            <a:endParaRPr sz="1300" dirty="0">
              <a:solidFill>
                <a:srgbClr val="0000FF"/>
              </a:solidFill>
              <a:highlight>
                <a:schemeClr val="lt1"/>
              </a:highlight>
            </a:endParaRPr>
          </a:p>
          <a:p>
            <a:pPr marL="0" lvl="0" indent="0" algn="ctr" rtl="0">
              <a:spcBef>
                <a:spcPts val="2300"/>
              </a:spcBef>
              <a:spcAft>
                <a:spcPts val="0"/>
              </a:spcAft>
              <a:buSzPts val="990"/>
              <a:buNone/>
            </a:pPr>
            <a:endParaRPr sz="2920" b="1" dirty="0">
              <a:solidFill>
                <a:srgbClr val="0000FF"/>
              </a:solidFill>
            </a:endParaRPr>
          </a:p>
        </p:txBody>
      </p:sp>
      <p:sp>
        <p:nvSpPr>
          <p:cNvPr id="63" name="Google Shape;63;p14"/>
          <p:cNvSpPr txBox="1">
            <a:spLocks noGrp="1"/>
          </p:cNvSpPr>
          <p:nvPr>
            <p:ph type="body" idx="1"/>
          </p:nvPr>
        </p:nvSpPr>
        <p:spPr>
          <a:xfrm>
            <a:off x="7227275" y="55025"/>
            <a:ext cx="1851600" cy="4435800"/>
          </a:xfrm>
          <a:prstGeom prst="rect">
            <a:avLst/>
          </a:prstGeom>
        </p:spPr>
        <p:txBody>
          <a:bodyPr spcFirstLastPara="1" wrap="square" lIns="91425" tIns="91425" rIns="91425" bIns="91425" anchor="t" anchorCtr="0">
            <a:noAutofit/>
          </a:bodyPr>
          <a:lstStyle/>
          <a:p>
            <a:pPr marL="0" lvl="0" indent="0" algn="ctr" rtl="0">
              <a:spcBef>
                <a:spcPts val="2300"/>
              </a:spcBef>
              <a:spcAft>
                <a:spcPts val="0"/>
              </a:spcAft>
              <a:buNone/>
            </a:pPr>
            <a:r>
              <a:rPr lang="en" sz="1600">
                <a:solidFill>
                  <a:srgbClr val="CC0000"/>
                </a:solidFill>
                <a:highlight>
                  <a:srgbClr val="FFFFFF"/>
                </a:highlight>
              </a:rPr>
              <a:t>Before then, states were allowed to hold elections any time they pleased within a 34-day window before the first Wednesday in December.</a:t>
            </a:r>
            <a:endParaRPr sz="1600">
              <a:solidFill>
                <a:srgbClr val="CC0000"/>
              </a:solidFill>
              <a:highlight>
                <a:srgbClr val="FFFFFF"/>
              </a:highlight>
            </a:endParaRPr>
          </a:p>
          <a:p>
            <a:pPr marL="0" lvl="0" indent="0" algn="ctr" rtl="0">
              <a:spcBef>
                <a:spcPts val="2300"/>
              </a:spcBef>
              <a:spcAft>
                <a:spcPts val="0"/>
              </a:spcAft>
              <a:buClr>
                <a:schemeClr val="dk1"/>
              </a:buClr>
              <a:buSzPts val="1100"/>
              <a:buFont typeface="Arial"/>
              <a:buNone/>
            </a:pPr>
            <a:r>
              <a:rPr lang="en" sz="1600" b="1">
                <a:solidFill>
                  <a:srgbClr val="CC0000"/>
                </a:solidFill>
                <a:highlight>
                  <a:srgbClr val="FFFFFF"/>
                </a:highlight>
              </a:rPr>
              <a:t>What is a 34-day window?</a:t>
            </a:r>
            <a:endParaRPr sz="1600" b="1">
              <a:solidFill>
                <a:srgbClr val="CC0000"/>
              </a:solidFill>
              <a:highlight>
                <a:srgbClr val="FFFFFF"/>
              </a:highlight>
            </a:endParaRPr>
          </a:p>
          <a:p>
            <a:pPr marL="0" lvl="0" indent="0" algn="ctr" rtl="0">
              <a:spcBef>
                <a:spcPts val="2300"/>
              </a:spcBef>
              <a:spcAft>
                <a:spcPts val="0"/>
              </a:spcAft>
              <a:buClr>
                <a:schemeClr val="dk1"/>
              </a:buClr>
              <a:buSzPts val="1100"/>
              <a:buFont typeface="Arial"/>
              <a:buNone/>
            </a:pPr>
            <a:r>
              <a:rPr lang="en" sz="1600">
                <a:solidFill>
                  <a:srgbClr val="CC0000"/>
                </a:solidFill>
                <a:highlight>
                  <a:srgbClr val="FFFFFF"/>
                </a:highlight>
              </a:rPr>
              <a:t>When did people vote before 1845?</a:t>
            </a:r>
            <a:endParaRPr sz="1600">
              <a:solidFill>
                <a:srgbClr val="CC0000"/>
              </a:solidFill>
              <a:highlight>
                <a:srgbClr val="FFFFFF"/>
              </a:highlight>
            </a:endParaRPr>
          </a:p>
          <a:p>
            <a:pPr marL="0" lvl="0" indent="0" algn="l" rtl="0">
              <a:spcBef>
                <a:spcPts val="2300"/>
              </a:spcBef>
              <a:spcAft>
                <a:spcPts val="1200"/>
              </a:spcAft>
              <a:buNone/>
            </a:pPr>
            <a:endParaRPr sz="1300"/>
          </a:p>
        </p:txBody>
      </p:sp>
      <p:sp>
        <p:nvSpPr>
          <p:cNvPr id="64" name="Google Shape;64;p14"/>
          <p:cNvSpPr txBox="1"/>
          <p:nvPr/>
        </p:nvSpPr>
        <p:spPr>
          <a:xfrm>
            <a:off x="-1" y="4804800"/>
            <a:ext cx="814275"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dk1"/>
                </a:solidFill>
              </a:rPr>
              <a:t>4.NBT.B4</a:t>
            </a:r>
            <a:endParaRPr sz="1000" dirty="0">
              <a:solidFill>
                <a:schemeClr val="dk1"/>
              </a:solidFill>
            </a:endParaRPr>
          </a:p>
        </p:txBody>
      </p:sp>
      <p:pic>
        <p:nvPicPr>
          <p:cNvPr id="65" name="Google Shape;65;p14"/>
          <p:cNvPicPr preferRelativeResize="0"/>
          <p:nvPr/>
        </p:nvPicPr>
        <p:blipFill>
          <a:blip r:embed="rId3">
            <a:alphaModFix/>
          </a:blip>
          <a:stretch>
            <a:fillRect/>
          </a:stretch>
        </p:blipFill>
        <p:spPr>
          <a:xfrm>
            <a:off x="0" y="-3"/>
            <a:ext cx="7151394" cy="3690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
                                            <p:txEl>
                                              <p:pRg st="0" end="0"/>
                                            </p:txEl>
                                          </p:spTgt>
                                        </p:tgtEl>
                                        <p:attrNameLst>
                                          <p:attrName>style.visibility</p:attrName>
                                        </p:attrNameLst>
                                      </p:cBhvr>
                                      <p:to>
                                        <p:strVal val="visible"/>
                                      </p:to>
                                    </p:set>
                                    <p:animEffect transition="in" filter="fade">
                                      <p:cBhvr>
                                        <p:cTn id="7" dur="1000"/>
                                        <p:tgtEl>
                                          <p:spTgt spid="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
                                            <p:txEl>
                                              <p:pRg st="1" end="1"/>
                                            </p:txEl>
                                          </p:spTgt>
                                        </p:tgtEl>
                                        <p:attrNameLst>
                                          <p:attrName>style.visibility</p:attrName>
                                        </p:attrNameLst>
                                      </p:cBhvr>
                                      <p:to>
                                        <p:strVal val="visible"/>
                                      </p:to>
                                    </p:set>
                                    <p:animEffect transition="in" filter="fade">
                                      <p:cBhvr>
                                        <p:cTn id="12" dur="1000"/>
                                        <p:tgtEl>
                                          <p:spTgt spid="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3">
                                            <p:txEl>
                                              <p:pRg st="2" end="2"/>
                                            </p:txEl>
                                          </p:spTgt>
                                        </p:tgtEl>
                                        <p:attrNameLst>
                                          <p:attrName>style.visibility</p:attrName>
                                        </p:attrNameLst>
                                      </p:cBhvr>
                                      <p:to>
                                        <p:strVal val="visible"/>
                                      </p:to>
                                    </p:set>
                                    <p:animEffect transition="in" filter="fade">
                                      <p:cBhvr>
                                        <p:cTn id="17" dur="1000"/>
                                        <p:tgtEl>
                                          <p:spTgt spid="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3">
                                            <p:txEl>
                                              <p:pRg st="3" end="3"/>
                                            </p:txEl>
                                          </p:spTgt>
                                        </p:tgtEl>
                                        <p:attrNameLst>
                                          <p:attrName>style.visibility</p:attrName>
                                        </p:attrNameLst>
                                      </p:cBhvr>
                                      <p:to>
                                        <p:strVal val="visible"/>
                                      </p:to>
                                    </p:set>
                                    <p:animEffect transition="in" filter="fade">
                                      <p:cBhvr>
                                        <p:cTn id="22" dur="1000"/>
                                        <p:tgtEl>
                                          <p:spTgt spid="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161575" y="113900"/>
            <a:ext cx="3702600" cy="877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B45F06"/>
                </a:solidFill>
              </a:rPr>
              <a:t>Happy National Basketball Day!</a:t>
            </a:r>
            <a:endParaRPr sz="2920" b="1">
              <a:solidFill>
                <a:srgbClr val="B45F06"/>
              </a:solidFill>
            </a:endParaRPr>
          </a:p>
        </p:txBody>
      </p:sp>
      <p:sp>
        <p:nvSpPr>
          <p:cNvPr id="71" name="Google Shape;71;p15"/>
          <p:cNvSpPr txBox="1">
            <a:spLocks noGrp="1"/>
          </p:cNvSpPr>
          <p:nvPr>
            <p:ph type="body" idx="1"/>
          </p:nvPr>
        </p:nvSpPr>
        <p:spPr>
          <a:xfrm>
            <a:off x="161575" y="1400300"/>
            <a:ext cx="3702600" cy="35190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sz="2300">
                <a:solidFill>
                  <a:srgbClr val="B45F06"/>
                </a:solidFill>
              </a:rPr>
              <a:t>What do we notice?</a:t>
            </a:r>
            <a:endParaRPr sz="2300">
              <a:solidFill>
                <a:srgbClr val="B45F06"/>
              </a:solidFill>
            </a:endParaRPr>
          </a:p>
          <a:p>
            <a:pPr marL="0" lvl="0" indent="0" algn="ctr" rtl="0">
              <a:spcBef>
                <a:spcPts val="1200"/>
              </a:spcBef>
              <a:spcAft>
                <a:spcPts val="0"/>
              </a:spcAft>
              <a:buNone/>
            </a:pPr>
            <a:r>
              <a:rPr lang="en" sz="2300">
                <a:solidFill>
                  <a:srgbClr val="B45F06"/>
                </a:solidFill>
              </a:rPr>
              <a:t>What do we wonder?</a:t>
            </a:r>
            <a:endParaRPr sz="2300">
              <a:solidFill>
                <a:srgbClr val="B45F06"/>
              </a:solidFill>
            </a:endParaRPr>
          </a:p>
          <a:p>
            <a:pPr marL="0" lvl="0" indent="0" algn="ctr" rtl="0">
              <a:spcBef>
                <a:spcPts val="1200"/>
              </a:spcBef>
              <a:spcAft>
                <a:spcPts val="0"/>
              </a:spcAft>
              <a:buNone/>
            </a:pPr>
            <a:r>
              <a:rPr lang="en" sz="2300">
                <a:solidFill>
                  <a:srgbClr val="B45F06"/>
                </a:solidFill>
              </a:rPr>
              <a:t>Where do we see a pattern?</a:t>
            </a:r>
            <a:endParaRPr sz="2300">
              <a:solidFill>
                <a:srgbClr val="B45F06"/>
              </a:solidFill>
            </a:endParaRPr>
          </a:p>
          <a:p>
            <a:pPr marL="0" lvl="0" indent="0" algn="ctr" rtl="0">
              <a:spcBef>
                <a:spcPts val="1200"/>
              </a:spcBef>
              <a:spcAft>
                <a:spcPts val="1200"/>
              </a:spcAft>
              <a:buNone/>
            </a:pPr>
            <a:r>
              <a:rPr lang="en" sz="2300">
                <a:solidFill>
                  <a:srgbClr val="B45F06"/>
                </a:solidFill>
              </a:rPr>
              <a:t>Use this pattern to determine how many basketballs are in the pyramid.</a:t>
            </a:r>
            <a:endParaRPr sz="2300">
              <a:solidFill>
                <a:srgbClr val="B45F06"/>
              </a:solidFill>
            </a:endParaRPr>
          </a:p>
        </p:txBody>
      </p:sp>
      <p:pic>
        <p:nvPicPr>
          <p:cNvPr id="72" name="Google Shape;72;p15"/>
          <p:cNvPicPr preferRelativeResize="0"/>
          <p:nvPr/>
        </p:nvPicPr>
        <p:blipFill>
          <a:blip r:embed="rId3">
            <a:alphaModFix/>
          </a:blip>
          <a:stretch>
            <a:fillRect/>
          </a:stretch>
        </p:blipFill>
        <p:spPr>
          <a:xfrm>
            <a:off x="4024135" y="0"/>
            <a:ext cx="5100816" cy="5143500"/>
          </a:xfrm>
          <a:prstGeom prst="rect">
            <a:avLst/>
          </a:prstGeom>
          <a:noFill/>
          <a:ln>
            <a:noFill/>
          </a:ln>
        </p:spPr>
      </p:pic>
      <p:sp>
        <p:nvSpPr>
          <p:cNvPr id="73" name="Google Shape;73;p15"/>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dk1"/>
                </a:solidFill>
              </a:rPr>
              <a:t>4.OA.C5</a:t>
            </a:r>
            <a:endParaRPr sz="10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
                                            <p:txEl>
                                              <p:pRg st="0" end="0"/>
                                            </p:txEl>
                                          </p:spTgt>
                                        </p:tgtEl>
                                        <p:attrNameLst>
                                          <p:attrName>style.visibility</p:attrName>
                                        </p:attrNameLst>
                                      </p:cBhvr>
                                      <p:to>
                                        <p:strVal val="visible"/>
                                      </p:to>
                                    </p:set>
                                    <p:animEffect transition="in" filter="fade">
                                      <p:cBhvr>
                                        <p:cTn id="7" dur="1000"/>
                                        <p:tgtEl>
                                          <p:spTgt spid="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
                                            <p:txEl>
                                              <p:pRg st="1" end="1"/>
                                            </p:txEl>
                                          </p:spTgt>
                                        </p:tgtEl>
                                        <p:attrNameLst>
                                          <p:attrName>style.visibility</p:attrName>
                                        </p:attrNameLst>
                                      </p:cBhvr>
                                      <p:to>
                                        <p:strVal val="visible"/>
                                      </p:to>
                                    </p:set>
                                    <p:animEffect transition="in" filter="fade">
                                      <p:cBhvr>
                                        <p:cTn id="12" dur="1000"/>
                                        <p:tgtEl>
                                          <p:spTgt spid="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
                                            <p:txEl>
                                              <p:pRg st="2" end="2"/>
                                            </p:txEl>
                                          </p:spTgt>
                                        </p:tgtEl>
                                        <p:attrNameLst>
                                          <p:attrName>style.visibility</p:attrName>
                                        </p:attrNameLst>
                                      </p:cBhvr>
                                      <p:to>
                                        <p:strVal val="visible"/>
                                      </p:to>
                                    </p:set>
                                    <p:animEffect transition="in" filter="fade">
                                      <p:cBhvr>
                                        <p:cTn id="17" dur="1000"/>
                                        <p:tgtEl>
                                          <p:spTgt spid="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1">
                                            <p:txEl>
                                              <p:pRg st="3" end="3"/>
                                            </p:txEl>
                                          </p:spTgt>
                                        </p:tgtEl>
                                        <p:attrNameLst>
                                          <p:attrName>style.visibility</p:attrName>
                                        </p:attrNameLst>
                                      </p:cBhvr>
                                      <p:to>
                                        <p:strVal val="visible"/>
                                      </p:to>
                                    </p:set>
                                    <p:animEffect transition="in" filter="fade">
                                      <p:cBhvr>
                                        <p:cTn id="22" dur="1000"/>
                                        <p:tgtEl>
                                          <p:spTgt spid="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249150" y="156425"/>
            <a:ext cx="8632500" cy="1170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rgbClr val="980000"/>
                </a:solidFill>
              </a:rPr>
              <a:t>Celebrate Benjamin Banneker Week</a:t>
            </a:r>
            <a:endParaRPr>
              <a:solidFill>
                <a:srgbClr val="980000"/>
              </a:solidFill>
            </a:endParaRPr>
          </a:p>
          <a:p>
            <a:pPr marL="0" lvl="0" indent="0" algn="ctr" rtl="0">
              <a:spcBef>
                <a:spcPts val="0"/>
              </a:spcBef>
              <a:spcAft>
                <a:spcPts val="0"/>
              </a:spcAft>
              <a:buNone/>
            </a:pPr>
            <a:r>
              <a:rPr lang="en" sz="1650">
                <a:solidFill>
                  <a:srgbClr val="980000"/>
                </a:solidFill>
              </a:rPr>
              <a:t>Benjamin Banneker was a mathematician, astronomer, almanac compiler, inventor, and writer who was one of the first prominent African American thinkers.</a:t>
            </a:r>
            <a:endParaRPr sz="1650">
              <a:solidFill>
                <a:srgbClr val="980000"/>
              </a:solidFill>
            </a:endParaRPr>
          </a:p>
        </p:txBody>
      </p:sp>
      <p:sp>
        <p:nvSpPr>
          <p:cNvPr id="79" name="Google Shape;79;p16"/>
          <p:cNvSpPr txBox="1">
            <a:spLocks noGrp="1"/>
          </p:cNvSpPr>
          <p:nvPr>
            <p:ph type="body" idx="1"/>
          </p:nvPr>
        </p:nvSpPr>
        <p:spPr>
          <a:xfrm>
            <a:off x="5829300" y="1582625"/>
            <a:ext cx="3314700" cy="4333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a:solidFill>
                  <a:srgbClr val="980000"/>
                </a:solidFill>
              </a:rPr>
              <a:t>The Banneker clock was the first clock built in America in </a:t>
            </a:r>
            <a:r>
              <a:rPr lang="en" sz="1900" b="1">
                <a:solidFill>
                  <a:srgbClr val="980000"/>
                </a:solidFill>
              </a:rPr>
              <a:t>1753</a:t>
            </a:r>
            <a:r>
              <a:rPr lang="en" sz="1900">
                <a:solidFill>
                  <a:srgbClr val="980000"/>
                </a:solidFill>
              </a:rPr>
              <a:t>.</a:t>
            </a:r>
            <a:endParaRPr sz="1900">
              <a:solidFill>
                <a:srgbClr val="980000"/>
              </a:solidFill>
            </a:endParaRPr>
          </a:p>
          <a:p>
            <a:pPr marL="0" lvl="0" indent="0" algn="ctr" rtl="0">
              <a:spcBef>
                <a:spcPts val="1200"/>
              </a:spcBef>
              <a:spcAft>
                <a:spcPts val="0"/>
              </a:spcAft>
              <a:buNone/>
            </a:pPr>
            <a:r>
              <a:rPr lang="en" sz="1900">
                <a:solidFill>
                  <a:srgbClr val="980000"/>
                </a:solidFill>
              </a:rPr>
              <a:t>How long ago was that?</a:t>
            </a:r>
            <a:endParaRPr sz="1900">
              <a:solidFill>
                <a:srgbClr val="980000"/>
              </a:solidFill>
            </a:endParaRPr>
          </a:p>
          <a:p>
            <a:pPr marL="0" lvl="0" indent="0" algn="ctr" rtl="0">
              <a:spcBef>
                <a:spcPts val="1200"/>
              </a:spcBef>
              <a:spcAft>
                <a:spcPts val="0"/>
              </a:spcAft>
              <a:buNone/>
            </a:pPr>
            <a:r>
              <a:rPr lang="en" sz="1900">
                <a:solidFill>
                  <a:srgbClr val="980000"/>
                </a:solidFill>
              </a:rPr>
              <a:t>How can we figure it out?</a:t>
            </a:r>
            <a:endParaRPr sz="1900">
              <a:solidFill>
                <a:srgbClr val="980000"/>
              </a:solidFill>
            </a:endParaRPr>
          </a:p>
          <a:p>
            <a:pPr marL="0" lvl="0" indent="0" algn="ctr" rtl="0">
              <a:spcBef>
                <a:spcPts val="1200"/>
              </a:spcBef>
              <a:spcAft>
                <a:spcPts val="1200"/>
              </a:spcAft>
              <a:buNone/>
            </a:pPr>
            <a:r>
              <a:rPr lang="en" sz="1900">
                <a:solidFill>
                  <a:srgbClr val="980000"/>
                </a:solidFill>
              </a:rPr>
              <a:t>If Banneker was born in </a:t>
            </a:r>
            <a:r>
              <a:rPr lang="en" sz="1900" b="1">
                <a:solidFill>
                  <a:srgbClr val="980000"/>
                </a:solidFill>
              </a:rPr>
              <a:t>1731</a:t>
            </a:r>
            <a:r>
              <a:rPr lang="en" sz="1900">
                <a:solidFill>
                  <a:srgbClr val="980000"/>
                </a:solidFill>
              </a:rPr>
              <a:t>, how old was he when he invented this clock?</a:t>
            </a:r>
            <a:endParaRPr sz="1900">
              <a:solidFill>
                <a:srgbClr val="980000"/>
              </a:solidFill>
            </a:endParaRPr>
          </a:p>
        </p:txBody>
      </p:sp>
      <p:pic>
        <p:nvPicPr>
          <p:cNvPr id="80" name="Google Shape;80;p16"/>
          <p:cNvPicPr preferRelativeResize="0"/>
          <p:nvPr/>
        </p:nvPicPr>
        <p:blipFill>
          <a:blip r:embed="rId3">
            <a:alphaModFix/>
          </a:blip>
          <a:stretch>
            <a:fillRect/>
          </a:stretch>
        </p:blipFill>
        <p:spPr>
          <a:xfrm>
            <a:off x="118700" y="1667550"/>
            <a:ext cx="5710600" cy="3212199"/>
          </a:xfrm>
          <a:prstGeom prst="rect">
            <a:avLst/>
          </a:prstGeom>
          <a:noFill/>
          <a:ln>
            <a:noFill/>
          </a:ln>
        </p:spPr>
      </p:pic>
      <p:sp>
        <p:nvSpPr>
          <p:cNvPr id="81" name="Google Shape;81;p16"/>
          <p:cNvSpPr txBox="1"/>
          <p:nvPr/>
        </p:nvSpPr>
        <p:spPr>
          <a:xfrm>
            <a:off x="0" y="4804800"/>
            <a:ext cx="82296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dk1"/>
                </a:solidFill>
              </a:rPr>
              <a:t>4.NBT.B4</a:t>
            </a:r>
            <a:endParaRPr sz="1000" dirty="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
                                            <p:txEl>
                                              <p:pRg st="0" end="0"/>
                                            </p:txEl>
                                          </p:spTgt>
                                        </p:tgtEl>
                                        <p:attrNameLst>
                                          <p:attrName>style.visibility</p:attrName>
                                        </p:attrNameLst>
                                      </p:cBhvr>
                                      <p:to>
                                        <p:strVal val="visible"/>
                                      </p:to>
                                    </p:set>
                                    <p:animEffect transition="in" filter="fade">
                                      <p:cBhvr>
                                        <p:cTn id="7" dur="1000"/>
                                        <p:tgtEl>
                                          <p:spTgt spid="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
                                            <p:txEl>
                                              <p:pRg st="1" end="1"/>
                                            </p:txEl>
                                          </p:spTgt>
                                        </p:tgtEl>
                                        <p:attrNameLst>
                                          <p:attrName>style.visibility</p:attrName>
                                        </p:attrNameLst>
                                      </p:cBhvr>
                                      <p:to>
                                        <p:strVal val="visible"/>
                                      </p:to>
                                    </p:set>
                                    <p:animEffect transition="in" filter="fade">
                                      <p:cBhvr>
                                        <p:cTn id="12" dur="1000"/>
                                        <p:tgtEl>
                                          <p:spTgt spid="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9">
                                            <p:txEl>
                                              <p:pRg st="2" end="2"/>
                                            </p:txEl>
                                          </p:spTgt>
                                        </p:tgtEl>
                                        <p:attrNameLst>
                                          <p:attrName>style.visibility</p:attrName>
                                        </p:attrNameLst>
                                      </p:cBhvr>
                                      <p:to>
                                        <p:strVal val="visible"/>
                                      </p:to>
                                    </p:set>
                                    <p:animEffect transition="in" filter="fade">
                                      <p:cBhvr>
                                        <p:cTn id="17" dur="1000"/>
                                        <p:tgtEl>
                                          <p:spTgt spid="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9">
                                            <p:txEl>
                                              <p:pRg st="3" end="3"/>
                                            </p:txEl>
                                          </p:spTgt>
                                        </p:tgtEl>
                                        <p:attrNameLst>
                                          <p:attrName>style.visibility</p:attrName>
                                        </p:attrNameLst>
                                      </p:cBhvr>
                                      <p:to>
                                        <p:strVal val="visible"/>
                                      </p:to>
                                    </p:set>
                                    <p:animEffect transition="in" filter="fade">
                                      <p:cBhvr>
                                        <p:cTn id="22" dur="1000"/>
                                        <p:tgtEl>
                                          <p:spTgt spid="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7306750" y="770950"/>
            <a:ext cx="1703100" cy="246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b="1">
                <a:solidFill>
                  <a:srgbClr val="274E13"/>
                </a:solidFill>
              </a:rPr>
              <a:t>Which one doesn’t belong?</a:t>
            </a:r>
            <a:endParaRPr sz="2300" b="1">
              <a:solidFill>
                <a:srgbClr val="274E13"/>
              </a:solidFill>
            </a:endParaRPr>
          </a:p>
          <a:p>
            <a:pPr marL="0" lvl="0" indent="0" algn="ctr" rtl="0">
              <a:spcBef>
                <a:spcPts val="0"/>
              </a:spcBef>
              <a:spcAft>
                <a:spcPts val="0"/>
              </a:spcAft>
              <a:buNone/>
            </a:pPr>
            <a:endParaRPr sz="2300" b="1">
              <a:solidFill>
                <a:srgbClr val="274E13"/>
              </a:solidFill>
            </a:endParaRPr>
          </a:p>
          <a:p>
            <a:pPr marL="0" lvl="0" indent="0" algn="ctr" rtl="0">
              <a:spcBef>
                <a:spcPts val="0"/>
              </a:spcBef>
              <a:spcAft>
                <a:spcPts val="0"/>
              </a:spcAft>
              <a:buNone/>
            </a:pPr>
            <a:endParaRPr sz="2300" b="1">
              <a:solidFill>
                <a:srgbClr val="274E13"/>
              </a:solidFill>
            </a:endParaRPr>
          </a:p>
          <a:p>
            <a:pPr marL="0" lvl="0" indent="0" algn="ctr" rtl="0">
              <a:lnSpc>
                <a:spcPct val="115000"/>
              </a:lnSpc>
              <a:spcBef>
                <a:spcPts val="0"/>
              </a:spcBef>
              <a:spcAft>
                <a:spcPts val="0"/>
              </a:spcAft>
              <a:buClr>
                <a:schemeClr val="dk1"/>
              </a:buClr>
              <a:buSzPts val="1100"/>
              <a:buFont typeface="Arial"/>
              <a:buNone/>
            </a:pPr>
            <a:r>
              <a:rPr lang="en" sz="2300" b="1">
                <a:solidFill>
                  <a:srgbClr val="274E13"/>
                </a:solidFill>
              </a:rPr>
              <a:t>What do they all have in common?</a:t>
            </a:r>
            <a:endParaRPr sz="2300" b="1">
              <a:solidFill>
                <a:srgbClr val="274E13"/>
              </a:solidFill>
            </a:endParaRPr>
          </a:p>
          <a:p>
            <a:pPr marL="0" lvl="0" indent="0" algn="l" rtl="0">
              <a:spcBef>
                <a:spcPts val="1200"/>
              </a:spcBef>
              <a:spcAft>
                <a:spcPts val="0"/>
              </a:spcAft>
              <a:buNone/>
            </a:pPr>
            <a:endParaRPr/>
          </a:p>
        </p:txBody>
      </p:sp>
      <p:pic>
        <p:nvPicPr>
          <p:cNvPr id="87" name="Google Shape;87;p17"/>
          <p:cNvPicPr preferRelativeResize="0"/>
          <p:nvPr/>
        </p:nvPicPr>
        <p:blipFill>
          <a:blip r:embed="rId3">
            <a:alphaModFix/>
          </a:blip>
          <a:stretch>
            <a:fillRect/>
          </a:stretch>
        </p:blipFill>
        <p:spPr>
          <a:xfrm>
            <a:off x="-11" y="0"/>
            <a:ext cx="7173571" cy="5143499"/>
          </a:xfrm>
          <a:prstGeom prst="rect">
            <a:avLst/>
          </a:prstGeom>
          <a:noFill/>
          <a:ln>
            <a:noFill/>
          </a:ln>
        </p:spPr>
      </p:pic>
      <p:sp>
        <p:nvSpPr>
          <p:cNvPr id="88" name="Google Shape;88;p17"/>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animEffect transition="in" filter="fade">
                                      <p:cBhvr>
                                        <p:cTn id="7" dur="1000"/>
                                        <p:tgtEl>
                                          <p:spTgt spid="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6">
                                            <p:txEl>
                                              <p:pRg st="1" end="1"/>
                                            </p:txEl>
                                          </p:spTgt>
                                        </p:tgtEl>
                                        <p:attrNameLst>
                                          <p:attrName>style.visibility</p:attrName>
                                        </p:attrNameLst>
                                      </p:cBhvr>
                                      <p:to>
                                        <p:strVal val="visible"/>
                                      </p:to>
                                    </p:set>
                                    <p:animEffect transition="in" filter="fade">
                                      <p:cBhvr>
                                        <p:cTn id="12" dur="1000"/>
                                        <p:tgtEl>
                                          <p:spTgt spid="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6">
                                            <p:txEl>
                                              <p:pRg st="2" end="2"/>
                                            </p:txEl>
                                          </p:spTgt>
                                        </p:tgtEl>
                                        <p:attrNameLst>
                                          <p:attrName>style.visibility</p:attrName>
                                        </p:attrNameLst>
                                      </p:cBhvr>
                                      <p:to>
                                        <p:strVal val="visible"/>
                                      </p:to>
                                    </p:set>
                                    <p:animEffect transition="in" filter="fade">
                                      <p:cBhvr>
                                        <p:cTn id="17" dur="1000"/>
                                        <p:tgtEl>
                                          <p:spTgt spid="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6">
                                            <p:txEl>
                                              <p:pRg st="3" end="3"/>
                                            </p:txEl>
                                          </p:spTgt>
                                        </p:tgtEl>
                                        <p:attrNameLst>
                                          <p:attrName>style.visibility</p:attrName>
                                        </p:attrNameLst>
                                      </p:cBhvr>
                                      <p:to>
                                        <p:strVal val="visible"/>
                                      </p:to>
                                    </p:set>
                                    <p:animEffect transition="in" filter="fade">
                                      <p:cBhvr>
                                        <p:cTn id="22" dur="1000"/>
                                        <p:tgtEl>
                                          <p:spTgt spid="8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6">
                                            <p:txEl>
                                              <p:pRg st="4" end="4"/>
                                            </p:txEl>
                                          </p:spTgt>
                                        </p:tgtEl>
                                        <p:attrNameLst>
                                          <p:attrName>style.visibility</p:attrName>
                                        </p:attrNameLst>
                                      </p:cBhvr>
                                      <p:to>
                                        <p:strVal val="visible"/>
                                      </p:to>
                                    </p:set>
                                    <p:animEffect transition="in" filter="fade">
                                      <p:cBhvr>
                                        <p:cTn id="27" dur="1000"/>
                                        <p:tgtEl>
                                          <p:spTgt spid="8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body" idx="1"/>
          </p:nvPr>
        </p:nvSpPr>
        <p:spPr>
          <a:xfrm>
            <a:off x="103550" y="207125"/>
            <a:ext cx="3141300" cy="47841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sz="1900">
                <a:solidFill>
                  <a:srgbClr val="CC0000"/>
                </a:solidFill>
              </a:rPr>
              <a:t>Veteran’s Day, originally Armistice Day (1921), began as a universal recognition to the ending of World War I fighting at 11 a.m., November 11, 1918.</a:t>
            </a:r>
            <a:endParaRPr sz="1900">
              <a:solidFill>
                <a:srgbClr val="CC0000"/>
              </a:solidFill>
            </a:endParaRPr>
          </a:p>
          <a:p>
            <a:pPr marL="0" lvl="0" indent="0" algn="ctr" rtl="0">
              <a:spcBef>
                <a:spcPts val="1200"/>
              </a:spcBef>
              <a:spcAft>
                <a:spcPts val="0"/>
              </a:spcAft>
              <a:buNone/>
            </a:pPr>
            <a:r>
              <a:rPr lang="en" sz="1900" b="1">
                <a:solidFill>
                  <a:srgbClr val="CC0000"/>
                </a:solidFill>
              </a:rPr>
              <a:t>The 11th hour of the 11th day of the 11th month.</a:t>
            </a:r>
            <a:endParaRPr sz="1900" b="1">
              <a:solidFill>
                <a:srgbClr val="CC0000"/>
              </a:solidFill>
            </a:endParaRPr>
          </a:p>
          <a:p>
            <a:pPr marL="0" lvl="0" indent="0" algn="ctr" rtl="0">
              <a:spcBef>
                <a:spcPts val="1200"/>
              </a:spcBef>
              <a:spcAft>
                <a:spcPts val="0"/>
              </a:spcAft>
              <a:buNone/>
            </a:pPr>
            <a:r>
              <a:rPr lang="en" sz="1900">
                <a:solidFill>
                  <a:srgbClr val="CC0000"/>
                </a:solidFill>
              </a:rPr>
              <a:t>What can we say about </a:t>
            </a:r>
            <a:r>
              <a:rPr lang="en" sz="1900" b="1">
                <a:solidFill>
                  <a:srgbClr val="CC0000"/>
                </a:solidFill>
              </a:rPr>
              <a:t>11</a:t>
            </a:r>
            <a:r>
              <a:rPr lang="en" sz="1900">
                <a:solidFill>
                  <a:srgbClr val="CC0000"/>
                </a:solidFill>
              </a:rPr>
              <a:t>? </a:t>
            </a:r>
            <a:endParaRPr sz="1900">
              <a:solidFill>
                <a:srgbClr val="CC0000"/>
              </a:solidFill>
            </a:endParaRPr>
          </a:p>
          <a:p>
            <a:pPr marL="0" lvl="0" indent="0" algn="ctr" rtl="0">
              <a:spcBef>
                <a:spcPts val="1200"/>
              </a:spcBef>
              <a:spcAft>
                <a:spcPts val="1200"/>
              </a:spcAft>
              <a:buNone/>
            </a:pPr>
            <a:r>
              <a:rPr lang="en" sz="1900">
                <a:solidFill>
                  <a:srgbClr val="CC0000"/>
                </a:solidFill>
              </a:rPr>
              <a:t>How can we multiply any number by 11 quickly and efficiently?</a:t>
            </a:r>
            <a:endParaRPr sz="1900">
              <a:solidFill>
                <a:srgbClr val="CC0000"/>
              </a:solidFill>
            </a:endParaRPr>
          </a:p>
        </p:txBody>
      </p:sp>
      <p:pic>
        <p:nvPicPr>
          <p:cNvPr id="94" name="Google Shape;94;p18"/>
          <p:cNvPicPr preferRelativeResize="0"/>
          <p:nvPr/>
        </p:nvPicPr>
        <p:blipFill>
          <a:blip r:embed="rId3">
            <a:alphaModFix/>
          </a:blip>
          <a:stretch>
            <a:fillRect/>
          </a:stretch>
        </p:blipFill>
        <p:spPr>
          <a:xfrm>
            <a:off x="3431900" y="152400"/>
            <a:ext cx="5341529" cy="4838700"/>
          </a:xfrm>
          <a:prstGeom prst="rect">
            <a:avLst/>
          </a:prstGeom>
          <a:noFill/>
          <a:ln>
            <a:noFill/>
          </a:ln>
        </p:spPr>
      </p:pic>
      <p:sp>
        <p:nvSpPr>
          <p:cNvPr id="95" name="Google Shape;95;p18"/>
          <p:cNvSpPr txBox="1"/>
          <p:nvPr/>
        </p:nvSpPr>
        <p:spPr>
          <a:xfrm>
            <a:off x="0" y="484282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4.OA.C5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xEl>
                                              <p:pRg st="0" end="0"/>
                                            </p:txEl>
                                          </p:spTgt>
                                        </p:tgtEl>
                                        <p:attrNameLst>
                                          <p:attrName>style.visibility</p:attrName>
                                        </p:attrNameLst>
                                      </p:cBhvr>
                                      <p:to>
                                        <p:strVal val="visible"/>
                                      </p:to>
                                    </p:set>
                                    <p:animEffect transition="in" filter="fade">
                                      <p:cBhvr>
                                        <p:cTn id="7" dur="1000"/>
                                        <p:tgtEl>
                                          <p:spTgt spid="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
                                            <p:txEl>
                                              <p:pRg st="1" end="1"/>
                                            </p:txEl>
                                          </p:spTgt>
                                        </p:tgtEl>
                                        <p:attrNameLst>
                                          <p:attrName>style.visibility</p:attrName>
                                        </p:attrNameLst>
                                      </p:cBhvr>
                                      <p:to>
                                        <p:strVal val="visible"/>
                                      </p:to>
                                    </p:set>
                                    <p:animEffect transition="in" filter="fade">
                                      <p:cBhvr>
                                        <p:cTn id="12" dur="1000"/>
                                        <p:tgtEl>
                                          <p:spTgt spid="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3">
                                            <p:txEl>
                                              <p:pRg st="2" end="2"/>
                                            </p:txEl>
                                          </p:spTgt>
                                        </p:tgtEl>
                                        <p:attrNameLst>
                                          <p:attrName>style.visibility</p:attrName>
                                        </p:attrNameLst>
                                      </p:cBhvr>
                                      <p:to>
                                        <p:strVal val="visible"/>
                                      </p:to>
                                    </p:set>
                                    <p:animEffect transition="in" filter="fade">
                                      <p:cBhvr>
                                        <p:cTn id="17" dur="1000"/>
                                        <p:tgtEl>
                                          <p:spTgt spid="9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3">
                                            <p:txEl>
                                              <p:pRg st="3" end="3"/>
                                            </p:txEl>
                                          </p:spTgt>
                                        </p:tgtEl>
                                        <p:attrNameLst>
                                          <p:attrName>style.visibility</p:attrName>
                                        </p:attrNameLst>
                                      </p:cBhvr>
                                      <p:to>
                                        <p:strVal val="visible"/>
                                      </p:to>
                                    </p:set>
                                    <p:animEffect transition="in" filter="fade">
                                      <p:cBhvr>
                                        <p:cTn id="22" dur="1000"/>
                                        <p:tgtEl>
                                          <p:spTgt spid="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9"/>
          <p:cNvSpPr txBox="1">
            <a:spLocks noGrp="1"/>
          </p:cNvSpPr>
          <p:nvPr>
            <p:ph type="title"/>
          </p:nvPr>
        </p:nvSpPr>
        <p:spPr>
          <a:xfrm>
            <a:off x="75" y="0"/>
            <a:ext cx="6185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rgbClr val="741B47"/>
                </a:solidFill>
              </a:rPr>
              <a:t>Codman Square Neighborhood Garden</a:t>
            </a:r>
            <a:endParaRPr b="1">
              <a:solidFill>
                <a:srgbClr val="741B47"/>
              </a:solidFill>
            </a:endParaRPr>
          </a:p>
        </p:txBody>
      </p:sp>
      <p:sp>
        <p:nvSpPr>
          <p:cNvPr id="101" name="Google Shape;101;p19"/>
          <p:cNvSpPr txBox="1">
            <a:spLocks noGrp="1"/>
          </p:cNvSpPr>
          <p:nvPr>
            <p:ph type="body" idx="1"/>
          </p:nvPr>
        </p:nvSpPr>
        <p:spPr>
          <a:xfrm>
            <a:off x="6185400" y="574675"/>
            <a:ext cx="2862000" cy="44106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sz="2200">
                <a:solidFill>
                  <a:srgbClr val="741B47"/>
                </a:solidFill>
                <a:highlight>
                  <a:srgbClr val="FFFFFF"/>
                </a:highlight>
              </a:rPr>
              <a:t>There are at least </a:t>
            </a:r>
            <a:r>
              <a:rPr lang="en" sz="2200" b="1">
                <a:solidFill>
                  <a:srgbClr val="741B47"/>
                </a:solidFill>
                <a:highlight>
                  <a:srgbClr val="FFFFFF"/>
                </a:highlight>
              </a:rPr>
              <a:t>2,000</a:t>
            </a:r>
            <a:r>
              <a:rPr lang="en" sz="2200">
                <a:solidFill>
                  <a:srgbClr val="741B47"/>
                </a:solidFill>
                <a:highlight>
                  <a:srgbClr val="FFFFFF"/>
                </a:highlight>
              </a:rPr>
              <a:t> public and private green infrastructure projects in the city of Boston.</a:t>
            </a:r>
            <a:endParaRPr sz="2200">
              <a:solidFill>
                <a:srgbClr val="741B47"/>
              </a:solidFill>
              <a:highlight>
                <a:srgbClr val="FFFFFF"/>
              </a:highlight>
            </a:endParaRPr>
          </a:p>
          <a:p>
            <a:pPr marL="0" lvl="0" indent="0" algn="ctr" rtl="0">
              <a:spcBef>
                <a:spcPts val="1200"/>
              </a:spcBef>
              <a:spcAft>
                <a:spcPts val="0"/>
              </a:spcAft>
              <a:buNone/>
            </a:pPr>
            <a:r>
              <a:rPr lang="en" sz="2200">
                <a:solidFill>
                  <a:srgbClr val="741B47"/>
                </a:solidFill>
                <a:highlight>
                  <a:srgbClr val="FFFFFF"/>
                </a:highlight>
              </a:rPr>
              <a:t>What are some factor pairs of </a:t>
            </a:r>
            <a:r>
              <a:rPr lang="en" sz="2200" b="1">
                <a:solidFill>
                  <a:srgbClr val="741B47"/>
                </a:solidFill>
                <a:highlight>
                  <a:srgbClr val="FFFFFF"/>
                </a:highlight>
              </a:rPr>
              <a:t>2,000</a:t>
            </a:r>
            <a:r>
              <a:rPr lang="en" sz="2200">
                <a:solidFill>
                  <a:srgbClr val="741B47"/>
                </a:solidFill>
                <a:highlight>
                  <a:srgbClr val="FFFFFF"/>
                </a:highlight>
              </a:rPr>
              <a:t>?</a:t>
            </a:r>
            <a:endParaRPr sz="2200">
              <a:solidFill>
                <a:srgbClr val="741B47"/>
              </a:solidFill>
              <a:highlight>
                <a:srgbClr val="FFFFFF"/>
              </a:highlight>
            </a:endParaRPr>
          </a:p>
          <a:p>
            <a:pPr marL="0" lvl="0" indent="0" algn="ctr" rtl="0">
              <a:spcBef>
                <a:spcPts val="1200"/>
              </a:spcBef>
              <a:spcAft>
                <a:spcPts val="1200"/>
              </a:spcAft>
              <a:buNone/>
            </a:pPr>
            <a:r>
              <a:rPr lang="en" sz="2200">
                <a:solidFill>
                  <a:srgbClr val="741B47"/>
                </a:solidFill>
                <a:highlight>
                  <a:srgbClr val="FFFFFF"/>
                </a:highlight>
              </a:rPr>
              <a:t>How will we know when we have all of the pairs?</a:t>
            </a:r>
            <a:endParaRPr sz="2200">
              <a:solidFill>
                <a:srgbClr val="741B47"/>
              </a:solidFill>
              <a:highlight>
                <a:srgbClr val="FFFFFF"/>
              </a:highlight>
            </a:endParaRPr>
          </a:p>
        </p:txBody>
      </p:sp>
      <p:pic>
        <p:nvPicPr>
          <p:cNvPr id="102" name="Google Shape;102;p19"/>
          <p:cNvPicPr preferRelativeResize="0"/>
          <p:nvPr/>
        </p:nvPicPr>
        <p:blipFill>
          <a:blip r:embed="rId3">
            <a:alphaModFix/>
          </a:blip>
          <a:stretch>
            <a:fillRect/>
          </a:stretch>
        </p:blipFill>
        <p:spPr>
          <a:xfrm>
            <a:off x="0" y="574675"/>
            <a:ext cx="6096000" cy="4572000"/>
          </a:xfrm>
          <a:prstGeom prst="rect">
            <a:avLst/>
          </a:prstGeom>
          <a:noFill/>
          <a:ln>
            <a:noFill/>
          </a:ln>
        </p:spPr>
      </p:pic>
      <p:sp>
        <p:nvSpPr>
          <p:cNvPr id="103" name="Google Shape;103;p19"/>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4.OA.B4</a:t>
            </a:r>
            <a:endParaRPr sz="10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solidFill>
                  <a:srgbClr val="1155CC"/>
                </a:solidFill>
              </a:rPr>
              <a:t>Happy National Puzzle Week!</a:t>
            </a:r>
            <a:endParaRPr b="1">
              <a:solidFill>
                <a:srgbClr val="1155CC"/>
              </a:solidFill>
            </a:endParaRPr>
          </a:p>
        </p:txBody>
      </p:sp>
      <p:sp>
        <p:nvSpPr>
          <p:cNvPr id="109" name="Google Shape;109;p20"/>
          <p:cNvSpPr txBox="1">
            <a:spLocks noGrp="1"/>
          </p:cNvSpPr>
          <p:nvPr>
            <p:ph type="body" idx="1"/>
          </p:nvPr>
        </p:nvSpPr>
        <p:spPr>
          <a:xfrm>
            <a:off x="311700" y="4633675"/>
            <a:ext cx="8520600" cy="439500"/>
          </a:xfrm>
          <a:prstGeom prst="rect">
            <a:avLst/>
          </a:prstGeom>
        </p:spPr>
        <p:txBody>
          <a:bodyPr spcFirstLastPara="1" wrap="square" lIns="91425" tIns="91425" rIns="91425" bIns="91425" anchor="t" anchorCtr="0">
            <a:normAutofit fontScale="92500"/>
          </a:bodyPr>
          <a:lstStyle/>
          <a:p>
            <a:pPr marL="0" lvl="0" indent="0" algn="ctr" rtl="0">
              <a:spcBef>
                <a:spcPts val="0"/>
              </a:spcBef>
              <a:spcAft>
                <a:spcPts val="1200"/>
              </a:spcAft>
              <a:buNone/>
            </a:pPr>
            <a:r>
              <a:rPr lang="en" b="1">
                <a:solidFill>
                  <a:srgbClr val="0B5394"/>
                </a:solidFill>
              </a:rPr>
              <a:t>What do we notice?    What do we wonder?    Where’s the math?</a:t>
            </a:r>
            <a:endParaRPr b="1">
              <a:solidFill>
                <a:srgbClr val="0B5394"/>
              </a:solidFill>
            </a:endParaRPr>
          </a:p>
        </p:txBody>
      </p:sp>
      <p:pic>
        <p:nvPicPr>
          <p:cNvPr id="110" name="Google Shape;110;p20"/>
          <p:cNvPicPr preferRelativeResize="0"/>
          <p:nvPr/>
        </p:nvPicPr>
        <p:blipFill>
          <a:blip r:embed="rId3">
            <a:alphaModFix/>
          </a:blip>
          <a:stretch>
            <a:fillRect/>
          </a:stretch>
        </p:blipFill>
        <p:spPr>
          <a:xfrm>
            <a:off x="800613" y="509825"/>
            <a:ext cx="7542768" cy="4123850"/>
          </a:xfrm>
          <a:prstGeom prst="rect">
            <a:avLst/>
          </a:prstGeom>
          <a:noFill/>
          <a:ln>
            <a:noFill/>
          </a:ln>
        </p:spPr>
      </p:pic>
      <p:sp>
        <p:nvSpPr>
          <p:cNvPr id="111" name="Google Shape;111;p20"/>
          <p:cNvSpPr txBox="1"/>
          <p:nvPr/>
        </p:nvSpPr>
        <p:spPr>
          <a:xfrm>
            <a:off x="8480175" y="4804800"/>
            <a:ext cx="663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dk1"/>
                </a:solidFill>
              </a:rPr>
              <a:t>4.OA.B4</a:t>
            </a:r>
            <a:endParaRPr sz="10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79125" y="65950"/>
            <a:ext cx="1266000" cy="95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990"/>
              <a:buFont typeface="Arial"/>
              <a:buNone/>
            </a:pPr>
            <a:r>
              <a:rPr lang="en" sz="1728" b="1">
                <a:solidFill>
                  <a:srgbClr val="CC0000"/>
                </a:solidFill>
              </a:rPr>
              <a:t>Today is the Yi Peng Lantern Festival in Thailand</a:t>
            </a:r>
            <a:endParaRPr sz="2320">
              <a:solidFill>
                <a:srgbClr val="CC0000"/>
              </a:solidFill>
            </a:endParaRPr>
          </a:p>
        </p:txBody>
      </p:sp>
      <p:sp>
        <p:nvSpPr>
          <p:cNvPr id="117" name="Google Shape;117;p21"/>
          <p:cNvSpPr txBox="1">
            <a:spLocks noGrp="1"/>
          </p:cNvSpPr>
          <p:nvPr>
            <p:ph type="body" idx="1"/>
          </p:nvPr>
        </p:nvSpPr>
        <p:spPr>
          <a:xfrm>
            <a:off x="79125" y="2004650"/>
            <a:ext cx="1266000" cy="29937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a:solidFill>
                  <a:srgbClr val="CC4125"/>
                </a:solidFill>
              </a:rPr>
              <a:t>Estimate the number of lanterns.</a:t>
            </a:r>
            <a:endParaRPr>
              <a:solidFill>
                <a:srgbClr val="CC4125"/>
              </a:solidFill>
            </a:endParaRPr>
          </a:p>
          <a:p>
            <a:pPr marL="0" lvl="0" indent="0" algn="ctr" rtl="0">
              <a:spcBef>
                <a:spcPts val="1200"/>
              </a:spcBef>
              <a:spcAft>
                <a:spcPts val="1200"/>
              </a:spcAft>
              <a:buNone/>
            </a:pPr>
            <a:r>
              <a:rPr lang="en">
                <a:solidFill>
                  <a:srgbClr val="CC4125"/>
                </a:solidFill>
              </a:rPr>
              <a:t>How can we use math to come really close?</a:t>
            </a:r>
            <a:endParaRPr>
              <a:solidFill>
                <a:srgbClr val="CC4125"/>
              </a:solidFill>
            </a:endParaRPr>
          </a:p>
        </p:txBody>
      </p:sp>
      <p:pic>
        <p:nvPicPr>
          <p:cNvPr id="118" name="Google Shape;118;p21"/>
          <p:cNvPicPr preferRelativeResize="0"/>
          <p:nvPr/>
        </p:nvPicPr>
        <p:blipFill>
          <a:blip r:embed="rId3">
            <a:alphaModFix/>
          </a:blip>
          <a:stretch>
            <a:fillRect/>
          </a:stretch>
        </p:blipFill>
        <p:spPr>
          <a:xfrm>
            <a:off x="1400495" y="0"/>
            <a:ext cx="7743511" cy="5143500"/>
          </a:xfrm>
          <a:prstGeom prst="rect">
            <a:avLst/>
          </a:prstGeom>
          <a:noFill/>
          <a:ln>
            <a:noFill/>
          </a:ln>
        </p:spPr>
      </p:pic>
      <p:sp>
        <p:nvSpPr>
          <p:cNvPr id="119" name="Google Shape;119;p21"/>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4.NBT.A</a:t>
            </a:r>
            <a:endParaRPr sz="10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2"/>
          <p:cNvSpPr txBox="1">
            <a:spLocks noGrp="1"/>
          </p:cNvSpPr>
          <p:nvPr>
            <p:ph type="title"/>
          </p:nvPr>
        </p:nvSpPr>
        <p:spPr>
          <a:xfrm>
            <a:off x="4982400" y="445025"/>
            <a:ext cx="3849900" cy="41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086D69"/>
                </a:solidFill>
                <a:highlight>
                  <a:srgbClr val="FFFFFF"/>
                </a:highlight>
              </a:rPr>
              <a:t>Love Thyself,</a:t>
            </a:r>
            <a:r>
              <a:rPr lang="en" sz="1900">
                <a:solidFill>
                  <a:srgbClr val="086D69"/>
                </a:solidFill>
                <a:highlight>
                  <a:srgbClr val="FFFFFF"/>
                </a:highlight>
              </a:rPr>
              <a:t> </a:t>
            </a:r>
            <a:endParaRPr sz="1900">
              <a:solidFill>
                <a:srgbClr val="086D69"/>
              </a:solidFill>
              <a:highlight>
                <a:srgbClr val="FFFFFF"/>
              </a:highlight>
            </a:endParaRPr>
          </a:p>
          <a:p>
            <a:pPr marL="0" lvl="0" indent="0" algn="ctr" rtl="0">
              <a:spcBef>
                <a:spcPts val="0"/>
              </a:spcBef>
              <a:spcAft>
                <a:spcPts val="0"/>
              </a:spcAft>
              <a:buNone/>
            </a:pPr>
            <a:r>
              <a:rPr lang="en" sz="1900">
                <a:solidFill>
                  <a:srgbClr val="086D69"/>
                </a:solidFill>
                <a:highlight>
                  <a:srgbClr val="FFFFFF"/>
                </a:highlight>
              </a:rPr>
              <a:t>by Victor "Marka27" Quiñonez </a:t>
            </a:r>
            <a:endParaRPr sz="1900">
              <a:solidFill>
                <a:srgbClr val="086D69"/>
              </a:solidFill>
              <a:highlight>
                <a:srgbClr val="FFFFFF"/>
              </a:highlight>
            </a:endParaRPr>
          </a:p>
          <a:p>
            <a:pPr marL="0" lvl="0" indent="0" algn="ctr" rtl="0">
              <a:spcBef>
                <a:spcPts val="0"/>
              </a:spcBef>
              <a:spcAft>
                <a:spcPts val="0"/>
              </a:spcAft>
              <a:buNone/>
            </a:pPr>
            <a:r>
              <a:rPr lang="en" sz="1900">
                <a:solidFill>
                  <a:srgbClr val="086D69"/>
                </a:solidFill>
                <a:highlight>
                  <a:srgbClr val="FFFFFF"/>
                </a:highlight>
              </a:rPr>
              <a:t>is painted on the side of 4-story building in Dorchester.</a:t>
            </a:r>
            <a:endParaRPr sz="1900">
              <a:solidFill>
                <a:srgbClr val="086D69"/>
              </a:solidFill>
              <a:highlight>
                <a:srgbClr val="FFFFFF"/>
              </a:highlight>
            </a:endParaRPr>
          </a:p>
          <a:p>
            <a:pPr marL="0" lvl="0" indent="0" algn="ctr" rtl="0">
              <a:spcBef>
                <a:spcPts val="0"/>
              </a:spcBef>
              <a:spcAft>
                <a:spcPts val="0"/>
              </a:spcAft>
              <a:buNone/>
            </a:pPr>
            <a:endParaRPr sz="1900">
              <a:solidFill>
                <a:srgbClr val="086D69"/>
              </a:solidFill>
              <a:highlight>
                <a:srgbClr val="FFFFFF"/>
              </a:highlight>
            </a:endParaRPr>
          </a:p>
          <a:p>
            <a:pPr marL="0" lvl="0" indent="0" algn="ctr" rtl="0">
              <a:spcBef>
                <a:spcPts val="0"/>
              </a:spcBef>
              <a:spcAft>
                <a:spcPts val="0"/>
              </a:spcAft>
              <a:buNone/>
            </a:pPr>
            <a:r>
              <a:rPr lang="en" sz="1900">
                <a:solidFill>
                  <a:srgbClr val="086D69"/>
                </a:solidFill>
                <a:highlight>
                  <a:srgbClr val="FFFFFF"/>
                </a:highlight>
              </a:rPr>
              <a:t>How high is this building? Estimate.</a:t>
            </a:r>
            <a:endParaRPr sz="1900">
              <a:solidFill>
                <a:srgbClr val="086D69"/>
              </a:solidFill>
              <a:highlight>
                <a:srgbClr val="FFFFFF"/>
              </a:highlight>
            </a:endParaRPr>
          </a:p>
          <a:p>
            <a:pPr marL="0" lvl="0" indent="0" algn="ctr" rtl="0">
              <a:spcBef>
                <a:spcPts val="0"/>
              </a:spcBef>
              <a:spcAft>
                <a:spcPts val="0"/>
              </a:spcAft>
              <a:buNone/>
            </a:pPr>
            <a:endParaRPr sz="1900">
              <a:solidFill>
                <a:srgbClr val="086D69"/>
              </a:solidFill>
              <a:highlight>
                <a:srgbClr val="FFFFFF"/>
              </a:highlight>
            </a:endParaRPr>
          </a:p>
          <a:p>
            <a:pPr marL="0" lvl="0" indent="0" algn="ctr" rtl="0">
              <a:spcBef>
                <a:spcPts val="0"/>
              </a:spcBef>
              <a:spcAft>
                <a:spcPts val="0"/>
              </a:spcAft>
              <a:buNone/>
            </a:pPr>
            <a:r>
              <a:rPr lang="en" sz="1900">
                <a:solidFill>
                  <a:srgbClr val="086D69"/>
                </a:solidFill>
                <a:highlight>
                  <a:srgbClr val="FFFFFF"/>
                </a:highlight>
              </a:rPr>
              <a:t>The mural is 43.5 feet high!</a:t>
            </a:r>
            <a:endParaRPr sz="1900">
              <a:solidFill>
                <a:srgbClr val="086D69"/>
              </a:solidFill>
              <a:highlight>
                <a:srgbClr val="FFFFFF"/>
              </a:highlight>
            </a:endParaRPr>
          </a:p>
          <a:p>
            <a:pPr marL="0" lvl="0" indent="0" algn="ctr" rtl="0">
              <a:spcBef>
                <a:spcPts val="0"/>
              </a:spcBef>
              <a:spcAft>
                <a:spcPts val="0"/>
              </a:spcAft>
              <a:buNone/>
            </a:pPr>
            <a:endParaRPr sz="1900">
              <a:solidFill>
                <a:srgbClr val="086D69"/>
              </a:solidFill>
              <a:highlight>
                <a:srgbClr val="FFFFFF"/>
              </a:highlight>
            </a:endParaRPr>
          </a:p>
          <a:p>
            <a:pPr marL="0" lvl="0" indent="0" algn="ctr" rtl="0">
              <a:spcBef>
                <a:spcPts val="0"/>
              </a:spcBef>
              <a:spcAft>
                <a:spcPts val="0"/>
              </a:spcAft>
              <a:buNone/>
            </a:pPr>
            <a:r>
              <a:rPr lang="en" sz="1900">
                <a:solidFill>
                  <a:srgbClr val="086D69"/>
                </a:solidFill>
                <a:highlight>
                  <a:srgbClr val="FFFFFF"/>
                </a:highlight>
              </a:rPr>
              <a:t>How many inches would that be?</a:t>
            </a:r>
            <a:endParaRPr sz="1900">
              <a:solidFill>
                <a:srgbClr val="086D69"/>
              </a:solidFill>
              <a:highlight>
                <a:srgbClr val="FFFFFF"/>
              </a:highlight>
            </a:endParaRPr>
          </a:p>
          <a:p>
            <a:pPr marL="0" lvl="0" indent="0" algn="ctr" rtl="0">
              <a:spcBef>
                <a:spcPts val="0"/>
              </a:spcBef>
              <a:spcAft>
                <a:spcPts val="0"/>
              </a:spcAft>
              <a:buNone/>
            </a:pPr>
            <a:endParaRPr sz="1900">
              <a:solidFill>
                <a:srgbClr val="086D69"/>
              </a:solidFill>
              <a:highlight>
                <a:srgbClr val="FFFFFF"/>
              </a:highlight>
            </a:endParaRPr>
          </a:p>
          <a:p>
            <a:pPr marL="0" lvl="0" indent="0" algn="ctr" rtl="0">
              <a:spcBef>
                <a:spcPts val="0"/>
              </a:spcBef>
              <a:spcAft>
                <a:spcPts val="0"/>
              </a:spcAft>
              <a:buNone/>
            </a:pPr>
            <a:r>
              <a:rPr lang="en" sz="1900" i="1">
                <a:solidFill>
                  <a:srgbClr val="086D69"/>
                </a:solidFill>
                <a:highlight>
                  <a:srgbClr val="FFFFFF"/>
                </a:highlight>
              </a:rPr>
              <a:t>About </a:t>
            </a:r>
            <a:r>
              <a:rPr lang="en" sz="1900">
                <a:solidFill>
                  <a:srgbClr val="086D69"/>
                </a:solidFill>
                <a:highlight>
                  <a:srgbClr val="FFFFFF"/>
                </a:highlight>
              </a:rPr>
              <a:t>how many meters is that?</a:t>
            </a:r>
            <a:endParaRPr sz="1900">
              <a:solidFill>
                <a:srgbClr val="086D69"/>
              </a:solidFill>
              <a:highlight>
                <a:srgbClr val="FFFFFF"/>
              </a:highlight>
            </a:endParaRPr>
          </a:p>
          <a:p>
            <a:pPr marL="0" lvl="0" indent="0" algn="l" rtl="0">
              <a:spcBef>
                <a:spcPts val="0"/>
              </a:spcBef>
              <a:spcAft>
                <a:spcPts val="0"/>
              </a:spcAft>
              <a:buNone/>
            </a:pPr>
            <a:endParaRPr sz="1150">
              <a:solidFill>
                <a:srgbClr val="888F95"/>
              </a:solidFill>
              <a:highlight>
                <a:srgbClr val="FFFFFF"/>
              </a:highlight>
            </a:endParaRPr>
          </a:p>
          <a:p>
            <a:pPr marL="0" lvl="0" indent="0" algn="l" rtl="0">
              <a:spcBef>
                <a:spcPts val="0"/>
              </a:spcBef>
              <a:spcAft>
                <a:spcPts val="0"/>
              </a:spcAft>
              <a:buNone/>
            </a:pPr>
            <a:endParaRPr sz="1150">
              <a:solidFill>
                <a:srgbClr val="888F95"/>
              </a:solidFill>
              <a:highlight>
                <a:srgbClr val="FFFFFF"/>
              </a:highlight>
            </a:endParaRPr>
          </a:p>
        </p:txBody>
      </p:sp>
      <p:pic>
        <p:nvPicPr>
          <p:cNvPr id="125" name="Google Shape;125;p22"/>
          <p:cNvPicPr preferRelativeResize="0"/>
          <p:nvPr/>
        </p:nvPicPr>
        <p:blipFill>
          <a:blip r:embed="rId3">
            <a:alphaModFix/>
          </a:blip>
          <a:stretch>
            <a:fillRect/>
          </a:stretch>
        </p:blipFill>
        <p:spPr>
          <a:xfrm>
            <a:off x="5" y="0"/>
            <a:ext cx="4659869" cy="5143500"/>
          </a:xfrm>
          <a:prstGeom prst="rect">
            <a:avLst/>
          </a:prstGeom>
          <a:noFill/>
          <a:ln>
            <a:noFill/>
          </a:ln>
        </p:spPr>
      </p:pic>
      <p:sp>
        <p:nvSpPr>
          <p:cNvPr id="126" name="Google Shape;126;p22"/>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4.MD.A1</a:t>
            </a:r>
            <a:endParaRPr sz="1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3"/>
          <p:cNvSpPr txBox="1">
            <a:spLocks noGrp="1"/>
          </p:cNvSpPr>
          <p:nvPr>
            <p:ph type="title"/>
          </p:nvPr>
        </p:nvSpPr>
        <p:spPr>
          <a:xfrm>
            <a:off x="7069025" y="378350"/>
            <a:ext cx="1973400" cy="46596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500" b="1">
                <a:solidFill>
                  <a:srgbClr val="1155CC"/>
                </a:solidFill>
                <a:latin typeface="Roboto"/>
                <a:ea typeface="Roboto"/>
                <a:cs typeface="Roboto"/>
                <a:sym typeface="Roboto"/>
              </a:rPr>
              <a:t>On </a:t>
            </a:r>
            <a:r>
              <a:rPr lang="en" sz="1500" b="1">
                <a:solidFill>
                  <a:srgbClr val="1155CC"/>
                </a:solidFill>
                <a:uFill>
                  <a:noFill/>
                </a:uFill>
                <a:latin typeface="Roboto"/>
                <a:ea typeface="Roboto"/>
                <a:cs typeface="Roboto"/>
                <a:sym typeface="Roboto"/>
                <a:hlinkClick r:id="rId3">
                  <a:extLst>
                    <a:ext uri="{A12FA001-AC4F-418D-AE19-62706E023703}">
                      <ahyp:hlinkClr xmlns:ahyp="http://schemas.microsoft.com/office/drawing/2018/hyperlinkcolor" val="tx"/>
                    </a:ext>
                  </a:extLst>
                </a:hlinkClick>
              </a:rPr>
              <a:t>November</a:t>
            </a:r>
            <a:r>
              <a:rPr lang="en" sz="1500" b="1">
                <a:solidFill>
                  <a:srgbClr val="1155CC"/>
                </a:solidFill>
                <a:latin typeface="Roboto"/>
                <a:ea typeface="Roboto"/>
                <a:cs typeface="Roboto"/>
                <a:sym typeface="Roboto"/>
              </a:rPr>
              <a:t> 19th, </a:t>
            </a:r>
            <a:r>
              <a:rPr lang="en" sz="1800" b="1">
                <a:solidFill>
                  <a:srgbClr val="1C4587"/>
                </a:solidFill>
                <a:latin typeface="Roboto"/>
                <a:ea typeface="Roboto"/>
                <a:cs typeface="Roboto"/>
                <a:sym typeface="Roboto"/>
              </a:rPr>
              <a:t>531 </a:t>
            </a:r>
            <a:r>
              <a:rPr lang="en" sz="1500" b="1">
                <a:solidFill>
                  <a:srgbClr val="1155CC"/>
                </a:solidFill>
                <a:latin typeface="Roboto"/>
                <a:ea typeface="Roboto"/>
                <a:cs typeface="Roboto"/>
                <a:sym typeface="Roboto"/>
              </a:rPr>
              <a:t>years ago, Christopher Columbus anchored in a bay on the northwest coast of what is now known as Puerto Rico. He named the island in honor of Saint John the Baptist by calling it San Juan Bautista.</a:t>
            </a:r>
            <a:endParaRPr sz="1500" b="1">
              <a:solidFill>
                <a:srgbClr val="1155CC"/>
              </a:solidFill>
              <a:latin typeface="Roboto"/>
              <a:ea typeface="Roboto"/>
              <a:cs typeface="Roboto"/>
              <a:sym typeface="Roboto"/>
            </a:endParaRPr>
          </a:p>
          <a:p>
            <a:pPr marL="0" lvl="0" indent="0" algn="ctr" rtl="0">
              <a:lnSpc>
                <a:spcPct val="115000"/>
              </a:lnSpc>
              <a:spcBef>
                <a:spcPts val="1200"/>
              </a:spcBef>
              <a:spcAft>
                <a:spcPts val="0"/>
              </a:spcAft>
              <a:buNone/>
            </a:pPr>
            <a:r>
              <a:rPr lang="en" sz="1500" b="1">
                <a:solidFill>
                  <a:srgbClr val="1155CC"/>
                </a:solidFill>
                <a:latin typeface="Roboto"/>
                <a:ea typeface="Roboto"/>
                <a:cs typeface="Roboto"/>
                <a:sym typeface="Roboto"/>
              </a:rPr>
              <a:t>What year was that?</a:t>
            </a:r>
            <a:endParaRPr sz="1500" b="1">
              <a:solidFill>
                <a:srgbClr val="1155CC"/>
              </a:solidFill>
              <a:latin typeface="Roboto"/>
              <a:ea typeface="Roboto"/>
              <a:cs typeface="Roboto"/>
              <a:sym typeface="Roboto"/>
            </a:endParaRPr>
          </a:p>
          <a:p>
            <a:pPr marL="0" lvl="0" indent="0" algn="ctr" rtl="0">
              <a:lnSpc>
                <a:spcPct val="115000"/>
              </a:lnSpc>
              <a:spcBef>
                <a:spcPts val="1200"/>
              </a:spcBef>
              <a:spcAft>
                <a:spcPts val="1200"/>
              </a:spcAft>
              <a:buNone/>
            </a:pPr>
            <a:r>
              <a:rPr lang="en" sz="1500" b="1">
                <a:solidFill>
                  <a:srgbClr val="1155CC"/>
                </a:solidFill>
                <a:latin typeface="Roboto"/>
                <a:ea typeface="Roboto"/>
                <a:cs typeface="Roboto"/>
                <a:sym typeface="Roboto"/>
              </a:rPr>
              <a:t>How can we figure it out efficiently?</a:t>
            </a:r>
            <a:endParaRPr sz="1500" b="1">
              <a:solidFill>
                <a:srgbClr val="1155CC"/>
              </a:solidFill>
              <a:latin typeface="Roboto"/>
              <a:ea typeface="Roboto"/>
              <a:cs typeface="Roboto"/>
              <a:sym typeface="Roboto"/>
            </a:endParaRPr>
          </a:p>
        </p:txBody>
      </p:sp>
      <p:pic>
        <p:nvPicPr>
          <p:cNvPr id="132" name="Google Shape;132;p23"/>
          <p:cNvPicPr preferRelativeResize="0"/>
          <p:nvPr/>
        </p:nvPicPr>
        <p:blipFill>
          <a:blip r:embed="rId4">
            <a:alphaModFix/>
          </a:blip>
          <a:stretch>
            <a:fillRect/>
          </a:stretch>
        </p:blipFill>
        <p:spPr>
          <a:xfrm>
            <a:off x="0" y="483925"/>
            <a:ext cx="6984350" cy="4659575"/>
          </a:xfrm>
          <a:prstGeom prst="rect">
            <a:avLst/>
          </a:prstGeom>
          <a:noFill/>
          <a:ln>
            <a:noFill/>
          </a:ln>
        </p:spPr>
      </p:pic>
      <p:sp>
        <p:nvSpPr>
          <p:cNvPr id="133" name="Google Shape;133;p23"/>
          <p:cNvSpPr txBox="1"/>
          <p:nvPr/>
        </p:nvSpPr>
        <p:spPr>
          <a:xfrm>
            <a:off x="25" y="-58625"/>
            <a:ext cx="6984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800" b="1">
                <a:solidFill>
                  <a:srgbClr val="1155CC"/>
                </a:solidFill>
              </a:rPr>
              <a:t>Happy Discovery of Puerto Rico Day!</a:t>
            </a:r>
            <a:endParaRPr/>
          </a:p>
        </p:txBody>
      </p:sp>
      <p:sp>
        <p:nvSpPr>
          <p:cNvPr id="134" name="Google Shape;134;p23"/>
          <p:cNvSpPr txBox="1"/>
          <p:nvPr/>
        </p:nvSpPr>
        <p:spPr>
          <a:xfrm>
            <a:off x="0" y="4804800"/>
            <a:ext cx="896112"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dk1"/>
                </a:solidFill>
              </a:rPr>
              <a:t>4.NBT.B4</a:t>
            </a:r>
            <a:endParaRPr sz="10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a:spLocks noGrp="1"/>
          </p:cNvSpPr>
          <p:nvPr>
            <p:ph type="title"/>
          </p:nvPr>
        </p:nvSpPr>
        <p:spPr>
          <a:xfrm>
            <a:off x="161100" y="1158425"/>
            <a:ext cx="1634100" cy="24432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900" b="1">
                <a:solidFill>
                  <a:srgbClr val="4C1130"/>
                </a:solidFill>
              </a:rPr>
              <a:t>Which one doesn’t belong?</a:t>
            </a:r>
            <a:endParaRPr sz="2900" b="1">
              <a:solidFill>
                <a:srgbClr val="4C1130"/>
              </a:solidFill>
            </a:endParaRPr>
          </a:p>
        </p:txBody>
      </p:sp>
      <p:pic>
        <p:nvPicPr>
          <p:cNvPr id="140" name="Google Shape;140;p24"/>
          <p:cNvPicPr preferRelativeResize="0"/>
          <p:nvPr/>
        </p:nvPicPr>
        <p:blipFill>
          <a:blip r:embed="rId3">
            <a:alphaModFix/>
          </a:blip>
          <a:stretch>
            <a:fillRect/>
          </a:stretch>
        </p:blipFill>
        <p:spPr>
          <a:xfrm>
            <a:off x="1903542" y="0"/>
            <a:ext cx="7240465" cy="5143499"/>
          </a:xfrm>
          <a:prstGeom prst="rect">
            <a:avLst/>
          </a:prstGeom>
          <a:noFill/>
          <a:ln>
            <a:noFill/>
          </a:ln>
        </p:spPr>
      </p:pic>
      <p:sp>
        <p:nvSpPr>
          <p:cNvPr id="141" name="Google Shape;141;p24"/>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4.OA.B4</a:t>
            </a:r>
            <a:endParaRPr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5"/>
          <p:cNvSpPr txBox="1">
            <a:spLocks noGrp="1"/>
          </p:cNvSpPr>
          <p:nvPr>
            <p:ph type="body" idx="1"/>
          </p:nvPr>
        </p:nvSpPr>
        <p:spPr>
          <a:xfrm>
            <a:off x="253150" y="1152475"/>
            <a:ext cx="27846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b="1">
                <a:solidFill>
                  <a:srgbClr val="783F04"/>
                </a:solidFill>
              </a:rPr>
              <a:t>Would you rather …</a:t>
            </a:r>
            <a:endParaRPr sz="1900" b="1">
              <a:solidFill>
                <a:srgbClr val="783F04"/>
              </a:solidFill>
            </a:endParaRPr>
          </a:p>
          <a:p>
            <a:pPr marL="0" lvl="0" indent="0" algn="ctr" rtl="0">
              <a:spcBef>
                <a:spcPts val="1200"/>
              </a:spcBef>
              <a:spcAft>
                <a:spcPts val="0"/>
              </a:spcAft>
              <a:buNone/>
            </a:pPr>
            <a:endParaRPr sz="1900" b="1">
              <a:solidFill>
                <a:srgbClr val="783F04"/>
              </a:solidFill>
            </a:endParaRPr>
          </a:p>
          <a:p>
            <a:pPr marL="0" lvl="0" indent="0" algn="ctr" rtl="0">
              <a:spcBef>
                <a:spcPts val="1200"/>
              </a:spcBef>
              <a:spcAft>
                <a:spcPts val="0"/>
              </a:spcAft>
              <a:buNone/>
            </a:pPr>
            <a:r>
              <a:rPr lang="en" sz="1900" b="1">
                <a:solidFill>
                  <a:srgbClr val="783F04"/>
                </a:solidFill>
              </a:rPr>
              <a:t>Half of the jar of coins</a:t>
            </a:r>
            <a:endParaRPr sz="1900" b="1">
              <a:solidFill>
                <a:srgbClr val="783F04"/>
              </a:solidFill>
            </a:endParaRPr>
          </a:p>
          <a:p>
            <a:pPr marL="0" lvl="0" indent="0" algn="ctr" rtl="0">
              <a:spcBef>
                <a:spcPts val="1200"/>
              </a:spcBef>
              <a:spcAft>
                <a:spcPts val="0"/>
              </a:spcAft>
              <a:buNone/>
            </a:pPr>
            <a:r>
              <a:rPr lang="en" sz="1900" b="1">
                <a:solidFill>
                  <a:srgbClr val="783F04"/>
                </a:solidFill>
              </a:rPr>
              <a:t>or</a:t>
            </a:r>
            <a:endParaRPr sz="1900" b="1">
              <a:solidFill>
                <a:srgbClr val="783F04"/>
              </a:solidFill>
            </a:endParaRPr>
          </a:p>
          <a:p>
            <a:pPr marL="0" lvl="0" indent="0" algn="ctr" rtl="0">
              <a:spcBef>
                <a:spcPts val="1200"/>
              </a:spcBef>
              <a:spcAft>
                <a:spcPts val="1200"/>
              </a:spcAft>
              <a:buNone/>
            </a:pPr>
            <a:r>
              <a:rPr lang="en" sz="1900" b="1">
                <a:solidFill>
                  <a:srgbClr val="783F04"/>
                </a:solidFill>
              </a:rPr>
              <a:t>a twenty-dollar bill?</a:t>
            </a:r>
            <a:endParaRPr sz="1900" b="1">
              <a:solidFill>
                <a:srgbClr val="783F04"/>
              </a:solidFill>
            </a:endParaRPr>
          </a:p>
        </p:txBody>
      </p:sp>
      <p:pic>
        <p:nvPicPr>
          <p:cNvPr id="147" name="Google Shape;147;p25"/>
          <p:cNvPicPr preferRelativeResize="0"/>
          <p:nvPr/>
        </p:nvPicPr>
        <p:blipFill>
          <a:blip r:embed="rId3">
            <a:alphaModFix/>
          </a:blip>
          <a:stretch>
            <a:fillRect/>
          </a:stretch>
        </p:blipFill>
        <p:spPr>
          <a:xfrm>
            <a:off x="3198851" y="0"/>
            <a:ext cx="3137535" cy="5143500"/>
          </a:xfrm>
          <a:prstGeom prst="rect">
            <a:avLst/>
          </a:prstGeom>
          <a:noFill/>
          <a:ln>
            <a:noFill/>
          </a:ln>
        </p:spPr>
      </p:pic>
      <p:pic>
        <p:nvPicPr>
          <p:cNvPr id="148" name="Google Shape;148;p25"/>
          <p:cNvPicPr preferRelativeResize="0"/>
          <p:nvPr/>
        </p:nvPicPr>
        <p:blipFill>
          <a:blip r:embed="rId4">
            <a:alphaModFix/>
          </a:blip>
          <a:stretch>
            <a:fillRect/>
          </a:stretch>
        </p:blipFill>
        <p:spPr>
          <a:xfrm rot="-2284541">
            <a:off x="4592888" y="2287293"/>
            <a:ext cx="3981674" cy="1698865"/>
          </a:xfrm>
          <a:prstGeom prst="rect">
            <a:avLst/>
          </a:prstGeom>
          <a:noFill/>
          <a:ln>
            <a:noFill/>
          </a:ln>
        </p:spPr>
      </p:pic>
      <p:sp>
        <p:nvSpPr>
          <p:cNvPr id="149" name="Google Shape;149;p25"/>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4.MD.A2</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6"/>
          <p:cNvSpPr txBox="1">
            <a:spLocks noGrp="1"/>
          </p:cNvSpPr>
          <p:nvPr>
            <p:ph type="body" idx="1"/>
          </p:nvPr>
        </p:nvSpPr>
        <p:spPr>
          <a:xfrm>
            <a:off x="92400" y="149575"/>
            <a:ext cx="1656600" cy="4177800"/>
          </a:xfrm>
          <a:prstGeom prst="rect">
            <a:avLst/>
          </a:prstGeom>
        </p:spPr>
        <p:txBody>
          <a:bodyPr spcFirstLastPara="1" wrap="square" lIns="91425" tIns="91425" rIns="91425" bIns="91425" anchor="t" anchorCtr="0">
            <a:noAutofit/>
          </a:bodyPr>
          <a:lstStyle/>
          <a:p>
            <a:pPr marL="0" lvl="0" indent="0" algn="ctr" rtl="0">
              <a:lnSpc>
                <a:spcPct val="120000"/>
              </a:lnSpc>
              <a:spcBef>
                <a:spcPts val="0"/>
              </a:spcBef>
              <a:spcAft>
                <a:spcPts val="0"/>
              </a:spcAft>
              <a:buNone/>
            </a:pPr>
            <a:r>
              <a:rPr lang="en" sz="1500" b="1">
                <a:solidFill>
                  <a:srgbClr val="3A3A3A"/>
                </a:solidFill>
                <a:highlight>
                  <a:srgbClr val="FFFFFF"/>
                </a:highlight>
              </a:rPr>
              <a:t>TAI MO SHAN HIKE: THE HIGHEST PEAK IN HONG KONG</a:t>
            </a:r>
            <a:endParaRPr sz="1500" b="1">
              <a:solidFill>
                <a:srgbClr val="3A3A3A"/>
              </a:solidFill>
              <a:highlight>
                <a:srgbClr val="FFFFFF"/>
              </a:highlight>
            </a:endParaRPr>
          </a:p>
          <a:p>
            <a:pPr marL="0" lvl="0" indent="0" algn="ctr" rtl="0">
              <a:lnSpc>
                <a:spcPct val="120000"/>
              </a:lnSpc>
              <a:spcBef>
                <a:spcPts val="500"/>
              </a:spcBef>
              <a:spcAft>
                <a:spcPts val="0"/>
              </a:spcAft>
              <a:buNone/>
            </a:pPr>
            <a:endParaRPr sz="1500" b="1">
              <a:solidFill>
                <a:srgbClr val="3A3A3A"/>
              </a:solidFill>
              <a:highlight>
                <a:srgbClr val="FFFFFF"/>
              </a:highlight>
            </a:endParaRPr>
          </a:p>
          <a:p>
            <a:pPr marL="0" lvl="0" indent="0" algn="ctr" rtl="0">
              <a:lnSpc>
                <a:spcPct val="120000"/>
              </a:lnSpc>
              <a:spcBef>
                <a:spcPts val="500"/>
              </a:spcBef>
              <a:spcAft>
                <a:spcPts val="0"/>
              </a:spcAft>
              <a:buNone/>
            </a:pPr>
            <a:r>
              <a:rPr lang="en" sz="1500" b="1">
                <a:solidFill>
                  <a:srgbClr val="3A3A3A"/>
                </a:solidFill>
                <a:highlight>
                  <a:srgbClr val="FFFFFF"/>
                </a:highlight>
              </a:rPr>
              <a:t>3,140 feet!</a:t>
            </a:r>
            <a:endParaRPr sz="1500" b="1">
              <a:solidFill>
                <a:srgbClr val="3A3A3A"/>
              </a:solidFill>
              <a:highlight>
                <a:srgbClr val="FFFFFF"/>
              </a:highlight>
            </a:endParaRPr>
          </a:p>
          <a:p>
            <a:pPr marL="0" lvl="0" indent="0" algn="ctr" rtl="0">
              <a:lnSpc>
                <a:spcPct val="120000"/>
              </a:lnSpc>
              <a:spcBef>
                <a:spcPts val="500"/>
              </a:spcBef>
              <a:spcAft>
                <a:spcPts val="0"/>
              </a:spcAft>
              <a:buNone/>
            </a:pPr>
            <a:endParaRPr sz="1500">
              <a:solidFill>
                <a:srgbClr val="3A3A3A"/>
              </a:solidFill>
              <a:highlight>
                <a:srgbClr val="FFFFFF"/>
              </a:highlight>
            </a:endParaRPr>
          </a:p>
          <a:p>
            <a:pPr marL="0" lvl="0" indent="0" algn="ctr" rtl="0">
              <a:lnSpc>
                <a:spcPct val="120000"/>
              </a:lnSpc>
              <a:spcBef>
                <a:spcPts val="500"/>
              </a:spcBef>
              <a:spcAft>
                <a:spcPts val="0"/>
              </a:spcAft>
              <a:buNone/>
            </a:pPr>
            <a:r>
              <a:rPr lang="en" sz="1500">
                <a:solidFill>
                  <a:srgbClr val="3A3A3A"/>
                </a:solidFill>
                <a:highlight>
                  <a:srgbClr val="FFFFFF"/>
                </a:highlight>
              </a:rPr>
              <a:t>Wow, how high is that?</a:t>
            </a:r>
            <a:endParaRPr sz="1500">
              <a:solidFill>
                <a:srgbClr val="3A3A3A"/>
              </a:solidFill>
              <a:highlight>
                <a:srgbClr val="FFFFFF"/>
              </a:highlight>
            </a:endParaRPr>
          </a:p>
          <a:p>
            <a:pPr marL="0" lvl="0" indent="0" algn="ctr" rtl="0">
              <a:lnSpc>
                <a:spcPct val="120000"/>
              </a:lnSpc>
              <a:spcBef>
                <a:spcPts val="500"/>
              </a:spcBef>
              <a:spcAft>
                <a:spcPts val="0"/>
              </a:spcAft>
              <a:buNone/>
            </a:pPr>
            <a:r>
              <a:rPr lang="en" sz="1500">
                <a:solidFill>
                  <a:srgbClr val="3A3A3A"/>
                </a:solidFill>
                <a:highlight>
                  <a:srgbClr val="FFFFFF"/>
                </a:highlight>
              </a:rPr>
              <a:t>How many times taller is the peak than you?</a:t>
            </a:r>
            <a:endParaRPr sz="1500">
              <a:solidFill>
                <a:srgbClr val="3A3A3A"/>
              </a:solidFill>
              <a:highlight>
                <a:srgbClr val="FFFFFF"/>
              </a:highlight>
            </a:endParaRPr>
          </a:p>
          <a:p>
            <a:pPr marL="0" lvl="0" indent="0" algn="ctr" rtl="0">
              <a:lnSpc>
                <a:spcPct val="120000"/>
              </a:lnSpc>
              <a:spcBef>
                <a:spcPts val="500"/>
              </a:spcBef>
              <a:spcAft>
                <a:spcPts val="0"/>
              </a:spcAft>
              <a:buNone/>
            </a:pPr>
            <a:r>
              <a:rPr lang="en" sz="1500">
                <a:solidFill>
                  <a:srgbClr val="3A3A3A"/>
                </a:solidFill>
                <a:highlight>
                  <a:srgbClr val="FFFFFF"/>
                </a:highlight>
              </a:rPr>
              <a:t>How can we figure this out?</a:t>
            </a:r>
            <a:endParaRPr sz="1500">
              <a:solidFill>
                <a:srgbClr val="3A3A3A"/>
              </a:solidFill>
              <a:highlight>
                <a:srgbClr val="FFFFFF"/>
              </a:highlight>
            </a:endParaRPr>
          </a:p>
          <a:p>
            <a:pPr marL="0" lvl="0" indent="0" algn="ctr" rtl="0">
              <a:lnSpc>
                <a:spcPct val="120000"/>
              </a:lnSpc>
              <a:spcBef>
                <a:spcPts val="500"/>
              </a:spcBef>
              <a:spcAft>
                <a:spcPts val="0"/>
              </a:spcAft>
              <a:buNone/>
            </a:pPr>
            <a:endParaRPr sz="1300" b="1">
              <a:solidFill>
                <a:srgbClr val="3A3A3A"/>
              </a:solidFill>
              <a:highlight>
                <a:srgbClr val="FFFFFF"/>
              </a:highlight>
            </a:endParaRPr>
          </a:p>
          <a:p>
            <a:pPr marL="0" lvl="0" indent="0" algn="ctr" rtl="0">
              <a:lnSpc>
                <a:spcPct val="120000"/>
              </a:lnSpc>
              <a:spcBef>
                <a:spcPts val="500"/>
              </a:spcBef>
              <a:spcAft>
                <a:spcPts val="0"/>
              </a:spcAft>
              <a:buClr>
                <a:schemeClr val="dk1"/>
              </a:buClr>
              <a:buSzPts val="1100"/>
              <a:buFont typeface="Arial"/>
              <a:buNone/>
            </a:pPr>
            <a:endParaRPr sz="1300" b="1">
              <a:solidFill>
                <a:srgbClr val="3A3A3A"/>
              </a:solidFill>
              <a:highlight>
                <a:srgbClr val="FFFFFF"/>
              </a:highlight>
            </a:endParaRPr>
          </a:p>
          <a:p>
            <a:pPr marL="0" lvl="0" indent="0" algn="l" rtl="0">
              <a:spcBef>
                <a:spcPts val="500"/>
              </a:spcBef>
              <a:spcAft>
                <a:spcPts val="1200"/>
              </a:spcAft>
              <a:buNone/>
            </a:pPr>
            <a:endParaRPr/>
          </a:p>
        </p:txBody>
      </p:sp>
      <p:pic>
        <p:nvPicPr>
          <p:cNvPr id="155" name="Google Shape;155;p26"/>
          <p:cNvPicPr preferRelativeResize="0"/>
          <p:nvPr/>
        </p:nvPicPr>
        <p:blipFill>
          <a:blip r:embed="rId3">
            <a:alphaModFix/>
          </a:blip>
          <a:stretch>
            <a:fillRect/>
          </a:stretch>
        </p:blipFill>
        <p:spPr>
          <a:xfrm>
            <a:off x="1888375" y="226575"/>
            <a:ext cx="7106176" cy="4732824"/>
          </a:xfrm>
          <a:prstGeom prst="rect">
            <a:avLst/>
          </a:prstGeom>
          <a:noFill/>
          <a:ln>
            <a:noFill/>
          </a:ln>
        </p:spPr>
      </p:pic>
      <p:sp>
        <p:nvSpPr>
          <p:cNvPr id="156" name="Google Shape;156;p26"/>
          <p:cNvSpPr txBox="1"/>
          <p:nvPr/>
        </p:nvSpPr>
        <p:spPr>
          <a:xfrm>
            <a:off x="0" y="4842825"/>
            <a:ext cx="804672"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4.NBT.B6</a:t>
            </a:r>
            <a:endParaRPr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animEffect transition="in" filter="fade">
                                      <p:cBhvr>
                                        <p:cTn id="7" dur="1000"/>
                                        <p:tgtEl>
                                          <p:spTgt spid="1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4">
                                            <p:txEl>
                                              <p:pRg st="1" end="1"/>
                                            </p:txEl>
                                          </p:spTgt>
                                        </p:tgtEl>
                                        <p:attrNameLst>
                                          <p:attrName>style.visibility</p:attrName>
                                        </p:attrNameLst>
                                      </p:cBhvr>
                                      <p:to>
                                        <p:strVal val="visible"/>
                                      </p:to>
                                    </p:set>
                                    <p:animEffect transition="in" filter="fade">
                                      <p:cBhvr>
                                        <p:cTn id="12" dur="1000"/>
                                        <p:tgtEl>
                                          <p:spTgt spid="1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4">
                                            <p:txEl>
                                              <p:pRg st="2" end="2"/>
                                            </p:txEl>
                                          </p:spTgt>
                                        </p:tgtEl>
                                        <p:attrNameLst>
                                          <p:attrName>style.visibility</p:attrName>
                                        </p:attrNameLst>
                                      </p:cBhvr>
                                      <p:to>
                                        <p:strVal val="visible"/>
                                      </p:to>
                                    </p:set>
                                    <p:animEffect transition="in" filter="fade">
                                      <p:cBhvr>
                                        <p:cTn id="17" dur="1000"/>
                                        <p:tgtEl>
                                          <p:spTgt spid="1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4">
                                            <p:txEl>
                                              <p:pRg st="3" end="3"/>
                                            </p:txEl>
                                          </p:spTgt>
                                        </p:tgtEl>
                                        <p:attrNameLst>
                                          <p:attrName>style.visibility</p:attrName>
                                        </p:attrNameLst>
                                      </p:cBhvr>
                                      <p:to>
                                        <p:strVal val="visible"/>
                                      </p:to>
                                    </p:set>
                                    <p:animEffect transition="in" filter="fade">
                                      <p:cBhvr>
                                        <p:cTn id="22" dur="1000"/>
                                        <p:tgtEl>
                                          <p:spTgt spid="15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4">
                                            <p:txEl>
                                              <p:pRg st="4" end="4"/>
                                            </p:txEl>
                                          </p:spTgt>
                                        </p:tgtEl>
                                        <p:attrNameLst>
                                          <p:attrName>style.visibility</p:attrName>
                                        </p:attrNameLst>
                                      </p:cBhvr>
                                      <p:to>
                                        <p:strVal val="visible"/>
                                      </p:to>
                                    </p:set>
                                    <p:animEffect transition="in" filter="fade">
                                      <p:cBhvr>
                                        <p:cTn id="27" dur="1000"/>
                                        <p:tgtEl>
                                          <p:spTgt spid="15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4">
                                            <p:txEl>
                                              <p:pRg st="5" end="5"/>
                                            </p:txEl>
                                          </p:spTgt>
                                        </p:tgtEl>
                                        <p:attrNameLst>
                                          <p:attrName>style.visibility</p:attrName>
                                        </p:attrNameLst>
                                      </p:cBhvr>
                                      <p:to>
                                        <p:strVal val="visible"/>
                                      </p:to>
                                    </p:set>
                                    <p:animEffect transition="in" filter="fade">
                                      <p:cBhvr>
                                        <p:cTn id="32" dur="1000"/>
                                        <p:tgtEl>
                                          <p:spTgt spid="15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4">
                                            <p:txEl>
                                              <p:pRg st="6" end="6"/>
                                            </p:txEl>
                                          </p:spTgt>
                                        </p:tgtEl>
                                        <p:attrNameLst>
                                          <p:attrName>style.visibility</p:attrName>
                                        </p:attrNameLst>
                                      </p:cBhvr>
                                      <p:to>
                                        <p:strVal val="visible"/>
                                      </p:to>
                                    </p:set>
                                    <p:animEffect transition="in" filter="fade">
                                      <p:cBhvr>
                                        <p:cTn id="37" dur="1000"/>
                                        <p:tgtEl>
                                          <p:spTgt spid="15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4">
                                            <p:txEl>
                                              <p:pRg st="7" end="7"/>
                                            </p:txEl>
                                          </p:spTgt>
                                        </p:tgtEl>
                                        <p:attrNameLst>
                                          <p:attrName>style.visibility</p:attrName>
                                        </p:attrNameLst>
                                      </p:cBhvr>
                                      <p:to>
                                        <p:strVal val="visible"/>
                                      </p:to>
                                    </p:set>
                                    <p:animEffect transition="in" filter="fade">
                                      <p:cBhvr>
                                        <p:cTn id="42" dur="1000"/>
                                        <p:tgtEl>
                                          <p:spTgt spid="15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4">
                                            <p:txEl>
                                              <p:pRg st="8" end="8"/>
                                            </p:txEl>
                                          </p:spTgt>
                                        </p:tgtEl>
                                        <p:attrNameLst>
                                          <p:attrName>style.visibility</p:attrName>
                                        </p:attrNameLst>
                                      </p:cBhvr>
                                      <p:to>
                                        <p:strVal val="visible"/>
                                      </p:to>
                                    </p:set>
                                    <p:animEffect transition="in" filter="fade">
                                      <p:cBhvr>
                                        <p:cTn id="47" dur="1000"/>
                                        <p:tgtEl>
                                          <p:spTgt spid="15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4">
                                            <p:txEl>
                                              <p:pRg st="9" end="9"/>
                                            </p:txEl>
                                          </p:spTgt>
                                        </p:tgtEl>
                                        <p:attrNameLst>
                                          <p:attrName>style.visibility</p:attrName>
                                        </p:attrNameLst>
                                      </p:cBhvr>
                                      <p:to>
                                        <p:strVal val="visible"/>
                                      </p:to>
                                    </p:set>
                                    <p:animEffect transition="in" filter="fade">
                                      <p:cBhvr>
                                        <p:cTn id="52" dur="1000"/>
                                        <p:tgtEl>
                                          <p:spTgt spid="15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7"/>
          <p:cNvSpPr txBox="1">
            <a:spLocks noGrp="1"/>
          </p:cNvSpPr>
          <p:nvPr>
            <p:ph type="body" idx="1"/>
          </p:nvPr>
        </p:nvSpPr>
        <p:spPr>
          <a:xfrm>
            <a:off x="5419650" y="1152475"/>
            <a:ext cx="35211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a:t>(20 x 8) + (7 x 8) = 8 x 27</a:t>
            </a:r>
            <a:endParaRPr sz="2300"/>
          </a:p>
          <a:p>
            <a:pPr marL="0" lvl="0" indent="0" algn="l" rtl="0">
              <a:spcBef>
                <a:spcPts val="1200"/>
              </a:spcBef>
              <a:spcAft>
                <a:spcPts val="0"/>
              </a:spcAft>
              <a:buNone/>
            </a:pPr>
            <a:endParaRPr sz="2300"/>
          </a:p>
          <a:p>
            <a:pPr marL="0" lvl="0" indent="0" algn="ctr" rtl="0">
              <a:spcBef>
                <a:spcPts val="1200"/>
              </a:spcBef>
              <a:spcAft>
                <a:spcPts val="0"/>
              </a:spcAft>
              <a:buNone/>
            </a:pPr>
            <a:r>
              <a:rPr lang="en" sz="2300"/>
              <a:t>45 x 3 = 27 x 5</a:t>
            </a:r>
            <a:endParaRPr sz="2300"/>
          </a:p>
          <a:p>
            <a:pPr marL="0" lvl="0" indent="0" algn="ctr" rtl="0">
              <a:spcBef>
                <a:spcPts val="1200"/>
              </a:spcBef>
              <a:spcAft>
                <a:spcPts val="0"/>
              </a:spcAft>
              <a:buNone/>
            </a:pPr>
            <a:endParaRPr sz="2300"/>
          </a:p>
          <a:p>
            <a:pPr marL="0" lvl="0" indent="0" algn="ctr" rtl="0">
              <a:spcBef>
                <a:spcPts val="1200"/>
              </a:spcBef>
              <a:spcAft>
                <a:spcPts val="1200"/>
              </a:spcAft>
              <a:buNone/>
            </a:pPr>
            <a:r>
              <a:rPr lang="en" sz="2300"/>
              <a:t>135 ÷ 15 = 45 ÷ 9</a:t>
            </a:r>
            <a:endParaRPr sz="2300"/>
          </a:p>
        </p:txBody>
      </p:sp>
      <p:pic>
        <p:nvPicPr>
          <p:cNvPr id="162" name="Google Shape;162;p27"/>
          <p:cNvPicPr preferRelativeResize="0"/>
          <p:nvPr/>
        </p:nvPicPr>
        <p:blipFill>
          <a:blip r:embed="rId3">
            <a:alphaModFix/>
          </a:blip>
          <a:stretch>
            <a:fillRect/>
          </a:stretch>
        </p:blipFill>
        <p:spPr>
          <a:xfrm>
            <a:off x="87550" y="736450"/>
            <a:ext cx="5143126" cy="3548750"/>
          </a:xfrm>
          <a:prstGeom prst="rect">
            <a:avLst/>
          </a:prstGeom>
          <a:noFill/>
          <a:ln>
            <a:noFill/>
          </a:ln>
        </p:spPr>
      </p:pic>
      <p:sp>
        <p:nvSpPr>
          <p:cNvPr id="163" name="Google Shape;163;p27"/>
          <p:cNvSpPr txBox="1"/>
          <p:nvPr/>
        </p:nvSpPr>
        <p:spPr>
          <a:xfrm>
            <a:off x="842460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4.OA.A1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1">
                                            <p:txEl>
                                              <p:pRg st="0" end="0"/>
                                            </p:txEl>
                                          </p:spTgt>
                                        </p:tgtEl>
                                        <p:attrNameLst>
                                          <p:attrName>style.visibility</p:attrName>
                                        </p:attrNameLst>
                                      </p:cBhvr>
                                      <p:to>
                                        <p:strVal val="visible"/>
                                      </p:to>
                                    </p:set>
                                    <p:animEffect transition="in" filter="fade">
                                      <p:cBhvr>
                                        <p:cTn id="7" dur="1000"/>
                                        <p:tgtEl>
                                          <p:spTgt spid="1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1">
                                            <p:txEl>
                                              <p:pRg st="1" end="1"/>
                                            </p:txEl>
                                          </p:spTgt>
                                        </p:tgtEl>
                                        <p:attrNameLst>
                                          <p:attrName>style.visibility</p:attrName>
                                        </p:attrNameLst>
                                      </p:cBhvr>
                                      <p:to>
                                        <p:strVal val="visible"/>
                                      </p:to>
                                    </p:set>
                                    <p:animEffect transition="in" filter="fade">
                                      <p:cBhvr>
                                        <p:cTn id="12" dur="1000"/>
                                        <p:tgtEl>
                                          <p:spTgt spid="16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1">
                                            <p:txEl>
                                              <p:pRg st="2" end="2"/>
                                            </p:txEl>
                                          </p:spTgt>
                                        </p:tgtEl>
                                        <p:attrNameLst>
                                          <p:attrName>style.visibility</p:attrName>
                                        </p:attrNameLst>
                                      </p:cBhvr>
                                      <p:to>
                                        <p:strVal val="visible"/>
                                      </p:to>
                                    </p:set>
                                    <p:animEffect transition="in" filter="fade">
                                      <p:cBhvr>
                                        <p:cTn id="17" dur="1000"/>
                                        <p:tgtEl>
                                          <p:spTgt spid="16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1">
                                            <p:txEl>
                                              <p:pRg st="3" end="3"/>
                                            </p:txEl>
                                          </p:spTgt>
                                        </p:tgtEl>
                                        <p:attrNameLst>
                                          <p:attrName>style.visibility</p:attrName>
                                        </p:attrNameLst>
                                      </p:cBhvr>
                                      <p:to>
                                        <p:strVal val="visible"/>
                                      </p:to>
                                    </p:set>
                                    <p:animEffect transition="in" filter="fade">
                                      <p:cBhvr>
                                        <p:cTn id="22" dur="1000"/>
                                        <p:tgtEl>
                                          <p:spTgt spid="16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1">
                                            <p:txEl>
                                              <p:pRg st="4" end="4"/>
                                            </p:txEl>
                                          </p:spTgt>
                                        </p:tgtEl>
                                        <p:attrNameLst>
                                          <p:attrName>style.visibility</p:attrName>
                                        </p:attrNameLst>
                                      </p:cBhvr>
                                      <p:to>
                                        <p:strVal val="visible"/>
                                      </p:to>
                                    </p:set>
                                    <p:animEffect transition="in" filter="fade">
                                      <p:cBhvr>
                                        <p:cTn id="27" dur="1000"/>
                                        <p:tgtEl>
                                          <p:spTgt spid="16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p28"/>
          <p:cNvPicPr preferRelativeResize="0"/>
          <p:nvPr/>
        </p:nvPicPr>
        <p:blipFill>
          <a:blip r:embed="rId3">
            <a:alphaModFix/>
          </a:blip>
          <a:stretch>
            <a:fillRect/>
          </a:stretch>
        </p:blipFill>
        <p:spPr>
          <a:xfrm>
            <a:off x="3410273" y="0"/>
            <a:ext cx="5733727" cy="5143500"/>
          </a:xfrm>
          <a:prstGeom prst="rect">
            <a:avLst/>
          </a:prstGeom>
          <a:noFill/>
          <a:ln>
            <a:noFill/>
          </a:ln>
        </p:spPr>
      </p:pic>
      <p:sp>
        <p:nvSpPr>
          <p:cNvPr id="169" name="Google Shape;169;p28"/>
          <p:cNvSpPr txBox="1"/>
          <p:nvPr/>
        </p:nvSpPr>
        <p:spPr>
          <a:xfrm>
            <a:off x="7824575" y="4936375"/>
            <a:ext cx="13194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t>Source: Wall Street Journal</a:t>
            </a:r>
            <a:endParaRPr sz="700"/>
          </a:p>
        </p:txBody>
      </p:sp>
      <p:sp>
        <p:nvSpPr>
          <p:cNvPr id="170" name="Google Shape;170;p28"/>
          <p:cNvSpPr/>
          <p:nvPr/>
        </p:nvSpPr>
        <p:spPr>
          <a:xfrm>
            <a:off x="425750" y="1047100"/>
            <a:ext cx="2462400" cy="1357800"/>
          </a:xfrm>
          <a:prstGeom prst="wedgeEllipseCallout">
            <a:avLst>
              <a:gd name="adj1" fmla="val 51870"/>
              <a:gd name="adj2" fmla="val 33052"/>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rPr>
              <a:t>If this infographic could talk, what would it say? </a:t>
            </a:r>
            <a:endParaRPr sz="1700">
              <a:solidFill>
                <a:schemeClr val="lt1"/>
              </a:solidFill>
            </a:endParaRPr>
          </a:p>
        </p:txBody>
      </p:sp>
      <p:sp>
        <p:nvSpPr>
          <p:cNvPr id="171" name="Google Shape;171;p28"/>
          <p:cNvSpPr/>
          <p:nvPr/>
        </p:nvSpPr>
        <p:spPr>
          <a:xfrm>
            <a:off x="1311775" y="3486525"/>
            <a:ext cx="1749000" cy="1104600"/>
          </a:xfrm>
          <a:prstGeom prst="wedgeEllipseCallout">
            <a:avLst>
              <a:gd name="adj1" fmla="val 57831"/>
              <a:gd name="adj2" fmla="val -19697"/>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rPr>
              <a:t>Why does it matter?</a:t>
            </a:r>
            <a:endParaRPr sz="1700">
              <a:solidFill>
                <a:schemeClr val="lt1"/>
              </a:solidFill>
            </a:endParaRPr>
          </a:p>
        </p:txBody>
      </p:sp>
      <p:sp>
        <p:nvSpPr>
          <p:cNvPr id="172" name="Google Shape;172;p28"/>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4.MD.B</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1000"/>
                                        <p:tgtEl>
                                          <p:spTgt spid="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1"/>
                                        </p:tgtEl>
                                        <p:attrNameLst>
                                          <p:attrName>style.visibility</p:attrName>
                                        </p:attrNameLst>
                                      </p:cBhvr>
                                      <p:to>
                                        <p:strVal val="visible"/>
                                      </p:to>
                                    </p:set>
                                    <p:animEffect transition="in" filter="fade">
                                      <p:cBhvr>
                                        <p:cTn id="12" dur="10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9"/>
          <p:cNvSpPr txBox="1">
            <a:spLocks noGrp="1"/>
          </p:cNvSpPr>
          <p:nvPr>
            <p:ph type="title"/>
          </p:nvPr>
        </p:nvSpPr>
        <p:spPr>
          <a:xfrm>
            <a:off x="311700" y="-46050"/>
            <a:ext cx="8520600" cy="32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920">
                <a:solidFill>
                  <a:srgbClr val="980000"/>
                </a:solidFill>
              </a:rPr>
              <a:t>This Thanksgiving table has an AREA of 24 square feet. </a:t>
            </a:r>
            <a:endParaRPr sz="1920">
              <a:solidFill>
                <a:srgbClr val="980000"/>
              </a:solidFill>
            </a:endParaRPr>
          </a:p>
          <a:p>
            <a:pPr marL="0" lvl="0" indent="0" algn="ctr" rtl="0">
              <a:spcBef>
                <a:spcPts val="0"/>
              </a:spcBef>
              <a:spcAft>
                <a:spcPts val="0"/>
              </a:spcAft>
              <a:buSzPts val="990"/>
              <a:buNone/>
            </a:pPr>
            <a:r>
              <a:rPr lang="en" sz="1920">
                <a:solidFill>
                  <a:srgbClr val="980000"/>
                </a:solidFill>
              </a:rPr>
              <a:t>What might the perimeter be?</a:t>
            </a:r>
            <a:endParaRPr sz="1920">
              <a:solidFill>
                <a:srgbClr val="980000"/>
              </a:solidFill>
            </a:endParaRPr>
          </a:p>
        </p:txBody>
      </p:sp>
      <p:sp>
        <p:nvSpPr>
          <p:cNvPr id="178" name="Google Shape;178;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79" name="Google Shape;179;p29"/>
          <p:cNvPicPr preferRelativeResize="0"/>
          <p:nvPr/>
        </p:nvPicPr>
        <p:blipFill>
          <a:blip r:embed="rId3">
            <a:alphaModFix/>
          </a:blip>
          <a:stretch>
            <a:fillRect/>
          </a:stretch>
        </p:blipFill>
        <p:spPr>
          <a:xfrm>
            <a:off x="155850" y="638799"/>
            <a:ext cx="8832300" cy="4443751"/>
          </a:xfrm>
          <a:prstGeom prst="rect">
            <a:avLst/>
          </a:prstGeom>
          <a:noFill/>
          <a:ln>
            <a:noFill/>
          </a:ln>
        </p:spPr>
      </p:pic>
      <p:sp>
        <p:nvSpPr>
          <p:cNvPr id="180" name="Google Shape;180;p29"/>
          <p:cNvSpPr txBox="1"/>
          <p:nvPr/>
        </p:nvSpPr>
        <p:spPr>
          <a:xfrm>
            <a:off x="155850" y="474385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4.MD.A3</a:t>
            </a:r>
            <a:endParaRPr sz="100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0"/>
          <p:cNvSpPr txBox="1">
            <a:spLocks noGrp="1"/>
          </p:cNvSpPr>
          <p:nvPr>
            <p:ph type="title"/>
          </p:nvPr>
        </p:nvSpPr>
        <p:spPr>
          <a:xfrm>
            <a:off x="7053625" y="445025"/>
            <a:ext cx="1956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b="1">
                <a:solidFill>
                  <a:srgbClr val="7F6000"/>
                </a:solidFill>
              </a:rPr>
              <a:t>Pie! Yum!</a:t>
            </a:r>
            <a:endParaRPr sz="2920" b="1">
              <a:solidFill>
                <a:srgbClr val="7F6000"/>
              </a:solidFill>
            </a:endParaRPr>
          </a:p>
        </p:txBody>
      </p:sp>
      <p:sp>
        <p:nvSpPr>
          <p:cNvPr id="186" name="Google Shape;186;p30"/>
          <p:cNvSpPr txBox="1">
            <a:spLocks noGrp="1"/>
          </p:cNvSpPr>
          <p:nvPr>
            <p:ph type="body" idx="1"/>
          </p:nvPr>
        </p:nvSpPr>
        <p:spPr>
          <a:xfrm>
            <a:off x="7111150" y="1380800"/>
            <a:ext cx="1818000" cy="3188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a:solidFill>
                  <a:srgbClr val="7F6000"/>
                </a:solidFill>
              </a:rPr>
              <a:t>Fractions!!!!</a:t>
            </a:r>
            <a:endParaRPr sz="2300">
              <a:solidFill>
                <a:srgbClr val="7F6000"/>
              </a:solidFill>
            </a:endParaRPr>
          </a:p>
          <a:p>
            <a:pPr marL="0" lvl="0" indent="0" algn="ctr" rtl="0">
              <a:spcBef>
                <a:spcPts val="1200"/>
              </a:spcBef>
              <a:spcAft>
                <a:spcPts val="1200"/>
              </a:spcAft>
              <a:buNone/>
            </a:pPr>
            <a:r>
              <a:rPr lang="en" sz="2300">
                <a:solidFill>
                  <a:srgbClr val="7F6000"/>
                </a:solidFill>
              </a:rPr>
              <a:t>What can we say about the fractions we see here?</a:t>
            </a:r>
            <a:endParaRPr sz="2300">
              <a:solidFill>
                <a:srgbClr val="7F6000"/>
              </a:solidFill>
            </a:endParaRPr>
          </a:p>
        </p:txBody>
      </p:sp>
      <p:pic>
        <p:nvPicPr>
          <p:cNvPr id="187" name="Google Shape;187;p30"/>
          <p:cNvPicPr preferRelativeResize="0"/>
          <p:nvPr/>
        </p:nvPicPr>
        <p:blipFill>
          <a:blip r:embed="rId3">
            <a:alphaModFix/>
          </a:blip>
          <a:stretch>
            <a:fillRect/>
          </a:stretch>
        </p:blipFill>
        <p:spPr>
          <a:xfrm>
            <a:off x="0" y="0"/>
            <a:ext cx="6858000" cy="5143500"/>
          </a:xfrm>
          <a:prstGeom prst="rect">
            <a:avLst/>
          </a:prstGeom>
          <a:noFill/>
          <a:ln>
            <a:noFill/>
          </a:ln>
        </p:spPr>
      </p:pic>
      <p:sp>
        <p:nvSpPr>
          <p:cNvPr id="188" name="Google Shape;188;p30"/>
          <p:cNvSpPr txBox="1"/>
          <p:nvPr/>
        </p:nvSpPr>
        <p:spPr>
          <a:xfrm>
            <a:off x="8503450" y="4804800"/>
            <a:ext cx="640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4.NF.B3</a:t>
            </a:r>
            <a:endParaRPr sz="1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798</Words>
  <Application>Microsoft Macintosh PowerPoint</Application>
  <PresentationFormat>On-screen Show (16:9)</PresentationFormat>
  <Paragraphs>110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Roboto</vt:lpstr>
      <vt:lpstr>Simple Light</vt:lpstr>
      <vt:lpstr>Today is the National Day of Community Service</vt:lpstr>
      <vt:lpstr>Today is Election Day! Americans first began the custom of weekday voting in 1845, when Congress passed a federal law designating the first Tuesday following the first Monday in November as Election Day.  </vt:lpstr>
      <vt:lpstr>Happy National Basketball Day!</vt:lpstr>
      <vt:lpstr>Celebrate Benjamin Banneker Week Benjamin Banneker was a mathematician, astronomer, almanac compiler, inventor, and writer who was one of the first prominent African American thinkers.</vt:lpstr>
      <vt:lpstr>Which one doesn’t belong?   What do they all have in common? </vt:lpstr>
      <vt:lpstr>PowerPoint Presentation</vt:lpstr>
      <vt:lpstr>Codman Square Neighborhood Garden</vt:lpstr>
      <vt:lpstr>Happy National Puzzle Week!</vt:lpstr>
      <vt:lpstr>Today is the Yi Peng Lantern Festival in Thailand</vt:lpstr>
      <vt:lpstr>Love Thyself,  by Victor "Marka27" Quiñonez  is painted on the side of 4-story building in Dorchester.  How high is this building? Estimate.  The mural is 43.5 feet high!  How many inches would that be?  About how many meters is that?  </vt:lpstr>
      <vt:lpstr>On November 19th, 531 years ago, Christopher Columbus anchored in a bay on the northwest coast of what is now known as Puerto Rico. He named the island in honor of Saint John the Baptist by calling it San Juan Bautista. What year was that? How can we figure it out efficiently?</vt:lpstr>
      <vt:lpstr>Which one doesn’t belong?</vt:lpstr>
      <vt:lpstr>PowerPoint Presentation</vt:lpstr>
      <vt:lpstr>PowerPoint Presentation</vt:lpstr>
      <vt:lpstr>PowerPoint Presentation</vt:lpstr>
      <vt:lpstr>PowerPoint Presentation</vt:lpstr>
      <vt:lpstr>This Thanksgiving table has an AREA of 24 square feet.  What might the perimeter be?</vt:lpstr>
      <vt:lpstr>Pie! Yum!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Manousaridis, Tracy</cp:lastModifiedBy>
  <cp:revision>1</cp:revision>
  <dcterms:modified xsi:type="dcterms:W3CDTF">2024-10-28T13:41:17Z</dcterms:modified>
</cp:coreProperties>
</file>