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8F6E30-DE5C-4F60-829D-19C900D3495F}">
  <a:tblStyle styleId="{418F6E30-DE5C-4F60-829D-19C900D349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a21d0062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0a21d0062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4,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a21d0062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0a21d0062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b7f9b0c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b7f9b0c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0b7f9b0c6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0b7f9b0c6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b7f9b0c6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b7f9b0c6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b7f9b0c6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b7f9b0c6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12,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b7f9b0c6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b7f9b0c6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b7f9b0c61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0b7f9b0c61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b7f9b0c61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0b7f9b0c61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b7f9b0c61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b7f9b0c61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18, 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b7f9b0c61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b7f9b0c61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0b7f9b0c61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0b7f9b0c61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d0c7cbf7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d0c7cbf7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0d0c7cbf7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0d0c7cbf7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0d0c7cbf7e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0d0c7cbf7e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25, 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0d0c7cbf7e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0d0c7cbf7e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0d0c7cbf7e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0d0c7cbf7e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7787350" y="96150"/>
            <a:ext cx="1285800" cy="9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38761D"/>
                </a:solidFill>
              </a:rPr>
              <a:t>Today is the National Day of Community Service</a:t>
            </a:r>
            <a:endParaRPr sz="2200">
              <a:solidFill>
                <a:srgbClr val="38761D"/>
              </a:solidFill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7835425" y="1477100"/>
            <a:ext cx="1237800" cy="30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Together, these two students recycled 20 water bottles!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is possible?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Why does it matter?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77058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0" y="478950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1.OA.A1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132300" y="96150"/>
            <a:ext cx="48789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0124D"/>
                </a:solidFill>
              </a:rPr>
              <a:t>Have you ever been to the Farmer’s Market?</a:t>
            </a:r>
            <a:endParaRPr b="1">
              <a:solidFill>
                <a:srgbClr val="20124D"/>
              </a:solidFill>
            </a:endParaRPr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300450" y="1273850"/>
            <a:ext cx="4542600" cy="32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What do we notice?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What do we wonder?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Let’s talk about the tomatoes?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How many do you think are in the bin?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Is it more than 20?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More than 50?</a:t>
            </a:r>
            <a:endParaRPr sz="19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0124D"/>
                </a:solidFill>
              </a:rPr>
              <a:t>More than 100? </a:t>
            </a:r>
            <a:endParaRPr sz="1900">
              <a:solidFill>
                <a:srgbClr val="20124D"/>
              </a:solidFill>
            </a:endParaRPr>
          </a:p>
        </p:txBody>
      </p:sp>
      <p:pic>
        <p:nvPicPr>
          <p:cNvPr id="109" name="Google Shape;1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1475" y="0"/>
            <a:ext cx="40125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8273100" y="478950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1.NBT.B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19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Happy National Basketball Day!</a:t>
            </a:r>
            <a:endParaRPr sz="2900" b="1">
              <a:solidFill>
                <a:srgbClr val="5B0F00"/>
              </a:solidFill>
            </a:endParaRP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311700" y="1718500"/>
            <a:ext cx="3197400" cy="28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do we notice?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basketballs are here?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do we know?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can we count them?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117" name="Google Shape;1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9650" y="0"/>
            <a:ext cx="52743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7"/>
          <p:cNvSpPr txBox="1"/>
          <p:nvPr/>
        </p:nvSpPr>
        <p:spPr>
          <a:xfrm>
            <a:off x="0" y="478950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1.NBT.A1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69000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/>
          <p:nvPr/>
        </p:nvSpPr>
        <p:spPr>
          <a:xfrm>
            <a:off x="7234525" y="829200"/>
            <a:ext cx="1574400" cy="1117500"/>
          </a:xfrm>
          <a:prstGeom prst="wedgeRoundRectCallout">
            <a:avLst>
              <a:gd name="adj1" fmla="val -60909"/>
              <a:gd name="adj2" fmla="val 21593"/>
              <a:gd name="adj3" fmla="val 0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graph could talk, what would it say?</a:t>
            </a:r>
            <a:endParaRPr sz="1700"/>
          </a:p>
        </p:txBody>
      </p:sp>
      <p:sp>
        <p:nvSpPr>
          <p:cNvPr id="125" name="Google Shape;125;p28"/>
          <p:cNvSpPr txBox="1"/>
          <p:nvPr/>
        </p:nvSpPr>
        <p:spPr>
          <a:xfrm>
            <a:off x="8335100" y="4789500"/>
            <a:ext cx="80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1.MD.C4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title"/>
          </p:nvPr>
        </p:nvSpPr>
        <p:spPr>
          <a:xfrm>
            <a:off x="6606725" y="810825"/>
            <a:ext cx="2159100" cy="31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38761D"/>
                </a:solidFill>
              </a:rPr>
              <a:t>Which one doesn’t belong?</a:t>
            </a:r>
            <a:endParaRPr sz="4100">
              <a:solidFill>
                <a:srgbClr val="38761D"/>
              </a:solidFill>
            </a:endParaRPr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25" y="94850"/>
            <a:ext cx="6128225" cy="493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844470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subTitle" idx="1"/>
          </p:nvPr>
        </p:nvSpPr>
        <p:spPr>
          <a:xfrm>
            <a:off x="7923125" y="372300"/>
            <a:ext cx="1221000" cy="43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flags are here?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700" b="1">
                <a:solidFill>
                  <a:srgbClr val="1C4587"/>
                </a:solidFill>
              </a:rPr>
            </a:br>
            <a:r>
              <a:rPr lang="en" sz="1700" b="1">
                <a:solidFill>
                  <a:srgbClr val="1C4587"/>
                </a:solidFill>
              </a:rPr>
              <a:t>How many stars?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stripes?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can we solve this?</a:t>
            </a:r>
            <a:endParaRPr sz="1700" b="1">
              <a:solidFill>
                <a:srgbClr val="1C4587"/>
              </a:solidFill>
            </a:endParaRPr>
          </a:p>
        </p:txBody>
      </p:sp>
      <p:pic>
        <p:nvPicPr>
          <p:cNvPr id="138" name="Google Shape;1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75" y="372300"/>
            <a:ext cx="7818560" cy="439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0"/>
          <p:cNvSpPr txBox="1"/>
          <p:nvPr/>
        </p:nvSpPr>
        <p:spPr>
          <a:xfrm>
            <a:off x="0" y="4804800"/>
            <a:ext cx="794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title"/>
          </p:nvPr>
        </p:nvSpPr>
        <p:spPr>
          <a:xfrm>
            <a:off x="311700" y="188575"/>
            <a:ext cx="8520600" cy="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45" name="Google Shape;145;p31"/>
          <p:cNvGraphicFramePr/>
          <p:nvPr/>
        </p:nvGraphicFramePr>
        <p:xfrm>
          <a:off x="347675" y="705310"/>
          <a:ext cx="8520600" cy="4226075"/>
        </p:xfrm>
        <a:graphic>
          <a:graphicData uri="http://schemas.openxmlformats.org/drawingml/2006/table">
            <a:tbl>
              <a:tblPr>
                <a:noFill/>
                <a:tableStyleId>{418F6E30-DE5C-4F60-829D-19C900D3495F}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900" b="1">
                          <a:solidFill>
                            <a:srgbClr val="20124D"/>
                          </a:solidFill>
                        </a:rPr>
                        <a:t>20 + 10 + 10 + 10 + 1</a:t>
                      </a:r>
                      <a:endParaRPr sz="2900" b="1">
                        <a:solidFill>
                          <a:srgbClr val="20124D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1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1144" y="888294"/>
            <a:ext cx="1384950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319" y="1841794"/>
            <a:ext cx="1384950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8675" y="1598355"/>
            <a:ext cx="840300" cy="8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4868" y="1598343"/>
            <a:ext cx="980375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361938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968775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755100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246100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602413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9075" y="4010092"/>
            <a:ext cx="437450" cy="377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013" y="3069225"/>
            <a:ext cx="1881725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5150" y="3069225"/>
            <a:ext cx="1881725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7213" y="3968000"/>
            <a:ext cx="885350" cy="88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0900" y="3968000"/>
            <a:ext cx="885350" cy="8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1"/>
          <p:cNvSpPr txBox="1"/>
          <p:nvPr/>
        </p:nvSpPr>
        <p:spPr>
          <a:xfrm>
            <a:off x="8450700" y="485335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title"/>
          </p:nvPr>
        </p:nvSpPr>
        <p:spPr>
          <a:xfrm>
            <a:off x="311700" y="191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What shapes do we see in </a:t>
            </a:r>
            <a:r>
              <a:rPr lang="en" sz="2320" b="1" i="1">
                <a:solidFill>
                  <a:srgbClr val="1155CC"/>
                </a:solidFill>
              </a:rPr>
              <a:t>Powerful Knowledge?</a:t>
            </a:r>
            <a:endParaRPr sz="2320" b="1"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What would happen if we put two of the shapes together?</a:t>
            </a:r>
            <a:endParaRPr sz="2320" b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pic>
        <p:nvPicPr>
          <p:cNvPr id="166" name="Google Shape;1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82458"/>
            <a:ext cx="9144002" cy="396104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title"/>
          </p:nvPr>
        </p:nvSpPr>
        <p:spPr>
          <a:xfrm>
            <a:off x="56250" y="48450"/>
            <a:ext cx="700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31" b="1">
                <a:solidFill>
                  <a:srgbClr val="45818E"/>
                </a:solidFill>
              </a:rPr>
              <a:t>Today is the Yi Peng Lantern Festival in Thailand</a:t>
            </a:r>
            <a:endParaRPr sz="2431" b="1">
              <a:solidFill>
                <a:srgbClr val="45818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50" y="672975"/>
            <a:ext cx="7008051" cy="441424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3"/>
          <p:cNvSpPr txBox="1"/>
          <p:nvPr/>
        </p:nvSpPr>
        <p:spPr>
          <a:xfrm>
            <a:off x="7198500" y="672975"/>
            <a:ext cx="1838700" cy="42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5818E"/>
                </a:solidFill>
              </a:rPr>
              <a:t>What do we notice?</a:t>
            </a: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5818E"/>
                </a:solidFill>
              </a:rPr>
              <a:t>What do we wonder?</a:t>
            </a: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5818E"/>
                </a:solidFill>
              </a:rPr>
              <a:t>Are there more blue lanterns than red ones?</a:t>
            </a: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5818E"/>
                </a:solidFill>
              </a:rPr>
              <a:t>Let’s estimate how many lanterns we see.</a:t>
            </a:r>
            <a:endParaRPr sz="1900">
              <a:solidFill>
                <a:srgbClr val="45818E"/>
              </a:solidFill>
            </a:endParaRPr>
          </a:p>
        </p:txBody>
      </p:sp>
      <p:sp>
        <p:nvSpPr>
          <p:cNvPr id="175" name="Google Shape;175;p33"/>
          <p:cNvSpPr txBox="1"/>
          <p:nvPr/>
        </p:nvSpPr>
        <p:spPr>
          <a:xfrm>
            <a:off x="56250" y="4733225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1.NBT.B3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6910075" y="96150"/>
            <a:ext cx="21585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980000"/>
                </a:solidFill>
              </a:rPr>
              <a:t>Happy Odd Socks Day!</a:t>
            </a:r>
            <a:endParaRPr sz="2920" b="1">
              <a:solidFill>
                <a:srgbClr val="980000"/>
              </a:solidFill>
            </a:endParaRPr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6982175" y="1586325"/>
            <a:ext cx="1991400" cy="327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80000"/>
                </a:solidFill>
              </a:rPr>
              <a:t>How many socks do we see?</a:t>
            </a:r>
            <a:endParaRPr sz="23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80000"/>
                </a:solidFill>
              </a:rPr>
              <a:t>How many toes are inside of all these socks?</a:t>
            </a:r>
            <a:endParaRPr sz="2300" b="1">
              <a:solidFill>
                <a:srgbClr val="980000"/>
              </a:solidFill>
            </a:endParaRPr>
          </a:p>
        </p:txBody>
      </p:sp>
      <p:pic>
        <p:nvPicPr>
          <p:cNvPr id="182" name="Google Shape;18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4"/>
          <p:cNvSpPr txBox="1"/>
          <p:nvPr/>
        </p:nvSpPr>
        <p:spPr>
          <a:xfrm>
            <a:off x="0" y="4761025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title"/>
          </p:nvPr>
        </p:nvSpPr>
        <p:spPr>
          <a:xfrm>
            <a:off x="171750" y="0"/>
            <a:ext cx="694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Happy Discovery of Puerto Rico Day!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189" name="Google Shape;189;p35"/>
          <p:cNvSpPr txBox="1">
            <a:spLocks noGrp="1"/>
          </p:cNvSpPr>
          <p:nvPr>
            <p:ph type="body" idx="1"/>
          </p:nvPr>
        </p:nvSpPr>
        <p:spPr>
          <a:xfrm>
            <a:off x="7486475" y="572700"/>
            <a:ext cx="1529100" cy="43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can we count on the flag of Puerto Rico?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fun shapes do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Pick two shapes, how are they the same? 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are they different?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90" name="Google Shape;1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1650"/>
            <a:ext cx="7486474" cy="4711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5"/>
          <p:cNvSpPr txBox="1"/>
          <p:nvPr/>
        </p:nvSpPr>
        <p:spPr>
          <a:xfrm>
            <a:off x="8519750" y="4849600"/>
            <a:ext cx="743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1.G.A2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>
            <a:off x="159225" y="83475"/>
            <a:ext cx="521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8761D"/>
                </a:solidFill>
              </a:rPr>
              <a:t>Happy National Puzzle Week!</a:t>
            </a:r>
            <a:endParaRPr sz="2920">
              <a:solidFill>
                <a:srgbClr val="38761D"/>
              </a:solidFill>
            </a:endParaRPr>
          </a:p>
        </p:txBody>
      </p:sp>
      <p:sp>
        <p:nvSpPr>
          <p:cNvPr id="197" name="Google Shape;197;p36"/>
          <p:cNvSpPr txBox="1">
            <a:spLocks noGrp="1"/>
          </p:cNvSpPr>
          <p:nvPr>
            <p:ph type="body" idx="1"/>
          </p:nvPr>
        </p:nvSpPr>
        <p:spPr>
          <a:xfrm>
            <a:off x="5645025" y="1224650"/>
            <a:ext cx="3187200" cy="33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do we notice?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do we wonder?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pieces are here?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do we know?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98" name="Google Shape;1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225" y="816450"/>
            <a:ext cx="5212024" cy="42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6"/>
          <p:cNvSpPr txBox="1"/>
          <p:nvPr/>
        </p:nvSpPr>
        <p:spPr>
          <a:xfrm>
            <a:off x="8273100" y="4789500"/>
            <a:ext cx="870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1.NBT.A1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>
            <a:spLocks noGrp="1"/>
          </p:cNvSpPr>
          <p:nvPr>
            <p:ph type="title"/>
          </p:nvPr>
        </p:nvSpPr>
        <p:spPr>
          <a:xfrm>
            <a:off x="93525" y="140275"/>
            <a:ext cx="22092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E69138"/>
                </a:solidFill>
              </a:rPr>
              <a:t>Welcome to the Hyde Park Branch of the Boston Public Library</a:t>
            </a:r>
            <a:endParaRPr sz="1920" b="1">
              <a:solidFill>
                <a:srgbClr val="E69138"/>
              </a:solidFill>
            </a:endParaRPr>
          </a:p>
        </p:txBody>
      </p:sp>
      <p:sp>
        <p:nvSpPr>
          <p:cNvPr id="205" name="Google Shape;205;p37"/>
          <p:cNvSpPr txBox="1">
            <a:spLocks noGrp="1"/>
          </p:cNvSpPr>
          <p:nvPr>
            <p:ph type="body" idx="1"/>
          </p:nvPr>
        </p:nvSpPr>
        <p:spPr>
          <a:xfrm>
            <a:off x="163650" y="2139225"/>
            <a:ext cx="2057700" cy="25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69138"/>
                </a:solidFill>
              </a:rPr>
              <a:t>Let’s be shape detectives!</a:t>
            </a:r>
            <a:endParaRPr sz="1900">
              <a:solidFill>
                <a:srgbClr val="E69138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69138"/>
                </a:solidFill>
              </a:rPr>
              <a:t>What interesting shapes do we see?</a:t>
            </a:r>
            <a:endParaRPr sz="1900">
              <a:solidFill>
                <a:srgbClr val="E69138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E69138"/>
                </a:solidFill>
              </a:rPr>
              <a:t>How many do we see?</a:t>
            </a:r>
            <a:endParaRPr sz="1900">
              <a:solidFill>
                <a:srgbClr val="E69138"/>
              </a:solidFill>
            </a:endParaRPr>
          </a:p>
        </p:txBody>
      </p:sp>
      <p:pic>
        <p:nvPicPr>
          <p:cNvPr id="206" name="Google Shape;2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891" y="0"/>
            <a:ext cx="6743120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7"/>
          <p:cNvSpPr txBox="1"/>
          <p:nvPr/>
        </p:nvSpPr>
        <p:spPr>
          <a:xfrm>
            <a:off x="8480175" y="4789500"/>
            <a:ext cx="663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1.G.A1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>
            <a:spLocks noGrp="1"/>
          </p:cNvSpPr>
          <p:nvPr>
            <p:ph type="subTitle" idx="1"/>
          </p:nvPr>
        </p:nvSpPr>
        <p:spPr>
          <a:xfrm>
            <a:off x="3133400" y="739950"/>
            <a:ext cx="5462400" cy="3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+ 5  =  5 + 10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+ 6  =  9 + 7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+ 8  =  9 + 8 + 1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+ 10  =  8 + 2 + 1</a:t>
            </a:r>
            <a:endParaRPr sz="3100" b="1">
              <a:solidFill>
                <a:srgbClr val="38761D"/>
              </a:solidFill>
            </a:endParaRPr>
          </a:p>
        </p:txBody>
      </p:sp>
      <p:pic>
        <p:nvPicPr>
          <p:cNvPr id="213" name="Google Shape;21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48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8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1" name="Google Shape;2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670"/>
            <a:ext cx="9144000" cy="509016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9"/>
          <p:cNvSpPr txBox="1"/>
          <p:nvPr/>
        </p:nvSpPr>
        <p:spPr>
          <a:xfrm>
            <a:off x="368225" y="241650"/>
            <a:ext cx="84639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Look at all of these turkeys on the Rail Trail!</a:t>
            </a:r>
            <a:endParaRPr sz="2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Let’s write an </a:t>
            </a:r>
            <a:r>
              <a:rPr lang="en" sz="2900" b="1" i="1">
                <a:solidFill>
                  <a:srgbClr val="5B0F00"/>
                </a:solidFill>
              </a:rPr>
              <a:t>equation </a:t>
            </a:r>
            <a:r>
              <a:rPr lang="en" sz="2900" b="1">
                <a:solidFill>
                  <a:srgbClr val="5B0F00"/>
                </a:solidFill>
              </a:rPr>
              <a:t>to match this photo!</a:t>
            </a:r>
            <a:endParaRPr sz="2900" b="1">
              <a:solidFill>
                <a:srgbClr val="5B0F00"/>
              </a:solidFill>
            </a:endParaRPr>
          </a:p>
        </p:txBody>
      </p:sp>
      <p:sp>
        <p:nvSpPr>
          <p:cNvPr id="223" name="Google Shape;223;p39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0"/>
          <p:cNvSpPr txBox="1">
            <a:spLocks noGrp="1"/>
          </p:cNvSpPr>
          <p:nvPr>
            <p:ph type="title"/>
          </p:nvPr>
        </p:nvSpPr>
        <p:spPr>
          <a:xfrm>
            <a:off x="112975" y="164475"/>
            <a:ext cx="723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Happy National Cake Day!</a:t>
            </a:r>
            <a:endParaRPr sz="2920" b="1">
              <a:solidFill>
                <a:srgbClr val="783F04"/>
              </a:solidFill>
            </a:endParaRPr>
          </a:p>
        </p:txBody>
      </p:sp>
      <p:sp>
        <p:nvSpPr>
          <p:cNvPr id="229" name="Google Shape;229;p40"/>
          <p:cNvSpPr txBox="1">
            <a:spLocks noGrp="1"/>
          </p:cNvSpPr>
          <p:nvPr>
            <p:ph type="body" idx="1"/>
          </p:nvPr>
        </p:nvSpPr>
        <p:spPr>
          <a:xfrm>
            <a:off x="7446375" y="1110525"/>
            <a:ext cx="1613100" cy="35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What do we notice? 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What do we wonder?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Write an equation to match your math thinking.</a:t>
            </a:r>
            <a:endParaRPr sz="1900" b="1">
              <a:solidFill>
                <a:srgbClr val="783F04"/>
              </a:solidFill>
            </a:endParaRPr>
          </a:p>
        </p:txBody>
      </p:sp>
      <p:pic>
        <p:nvPicPr>
          <p:cNvPr id="230" name="Google Shape;2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50" y="958550"/>
            <a:ext cx="7294423" cy="410309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0"/>
          <p:cNvSpPr txBox="1"/>
          <p:nvPr/>
        </p:nvSpPr>
        <p:spPr>
          <a:xfrm>
            <a:off x="8321925" y="4789500"/>
            <a:ext cx="822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1.OA.A1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>
            <a:spLocks noGrp="1"/>
          </p:cNvSpPr>
          <p:nvPr>
            <p:ph type="body" idx="1"/>
          </p:nvPr>
        </p:nvSpPr>
        <p:spPr>
          <a:xfrm>
            <a:off x="80550" y="759450"/>
            <a:ext cx="2071200" cy="3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Happy Thanksgiving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can be counted?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shapes do we see?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3850" y="445025"/>
            <a:ext cx="6667500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1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Macintosh PowerPoint</Application>
  <PresentationFormat>On-screen Show (16:9)</PresentationFormat>
  <Paragraphs>92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Simple Light</vt:lpstr>
      <vt:lpstr>Simple Light</vt:lpstr>
      <vt:lpstr>Today is the National Day of Community Service</vt:lpstr>
      <vt:lpstr>Have you ever been to the Farmer’s Market?</vt:lpstr>
      <vt:lpstr>Happy National Basketball Day!</vt:lpstr>
      <vt:lpstr>PowerPoint Presentation</vt:lpstr>
      <vt:lpstr>Which one doesn’t belong?</vt:lpstr>
      <vt:lpstr>PowerPoint Presentation</vt:lpstr>
      <vt:lpstr>Which one doesn’t belong?</vt:lpstr>
      <vt:lpstr>What shapes do we see in Powerful Knowledge? What would happen if we put two of the shapes together? </vt:lpstr>
      <vt:lpstr>Today is the Yi Peng Lantern Festival in Thailand </vt:lpstr>
      <vt:lpstr>Happy Odd Socks Day!</vt:lpstr>
      <vt:lpstr>Happy Discovery of Puerto Rico Day!</vt:lpstr>
      <vt:lpstr>Happy National Puzzle Week!</vt:lpstr>
      <vt:lpstr>Welcome to the Hyde Park Branch of the Boston Public Library</vt:lpstr>
      <vt:lpstr>PowerPoint Presentation</vt:lpstr>
      <vt:lpstr>PowerPoint Presentation</vt:lpstr>
      <vt:lpstr>Happy National Cake Day!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2024-10-28T13:31:34Z</dcterms:modified>
</cp:coreProperties>
</file>