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embeddedFontLst>
    <p:embeddedFont>
      <p:font typeface="Comic Sans MS" panose="030F0902030302020204" pitchFamily="66" charset="0"/>
      <p:regular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9"/>
  </p:normalViewPr>
  <p:slideViewPr>
    <p:cSldViewPr snapToGrid="0">
      <p:cViewPr varScale="1">
        <p:scale>
          <a:sx n="139" d="100"/>
          <a:sy n="139" d="100"/>
        </p:scale>
        <p:origin x="84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066c9f8d9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066c9f8d9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31,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066c9f8d9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066c9f8d9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066c9f8d9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066c9f8d9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066c9f8d9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066c9f8d9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66c9f8d91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066c9f8d91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October 7, 2024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066c9f8d9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066c9f8d9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7,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66c9f8d9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066c9f8d91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066c9f8d91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066c9f8d91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066c9f8d91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066c9f8d91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066c9f8d91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066c9f8d91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October 15, 2024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066c9f8d91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066c9f8d91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066c9f8d91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066c9f8d91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066c9f8d91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066c9f8d91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066c9f8d91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066c9f8d91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21, 2024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066c9f8d91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066c9f8d91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066c9f8d91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066c9f8d91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066c9f8d91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066c9f8d91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066c9f8d91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066c9f8d91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not one pumpkin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decorated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drawing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orange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066c9f8d91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066c9f8d91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28, 2024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066c9f8d91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066c9f8d91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066c9f8d91_0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066c9f8d91_0_3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 faces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 not 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 not orange/yellow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 upside down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066c9f8d91_0_5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066c9f8d91_0_5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066c9f8d91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066c9f8d91_0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subTitle" idx="1"/>
          </p:nvPr>
        </p:nvSpPr>
        <p:spPr>
          <a:xfrm>
            <a:off x="54350" y="96350"/>
            <a:ext cx="1126500" cy="493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What do we notice?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What do we wonder?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What can we count?</a:t>
            </a:r>
            <a:r>
              <a:rPr lang="en" sz="1900"/>
              <a:t> </a:t>
            </a:r>
            <a:endParaRPr sz="1900"/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7541" y="0"/>
            <a:ext cx="789646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149350" y="3841225"/>
            <a:ext cx="8835000" cy="114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rPr lang="en" sz="2327" b="1">
                <a:solidFill>
                  <a:srgbClr val="CC0000"/>
                </a:solidFill>
              </a:rPr>
              <a:t>Happy National Day of China!</a:t>
            </a:r>
            <a:br>
              <a:rPr lang="en" sz="2327" b="1">
                <a:solidFill>
                  <a:srgbClr val="CC0000"/>
                </a:solidFill>
              </a:rPr>
            </a:br>
            <a:r>
              <a:rPr lang="en" sz="2327" b="1">
                <a:solidFill>
                  <a:srgbClr val="CC0000"/>
                </a:solidFill>
              </a:rPr>
              <a:t>Let’s be shape detectives! Find as many shapes as you can!</a:t>
            </a:r>
            <a:endParaRPr sz="2327" b="1">
              <a:solidFill>
                <a:srgbClr val="CC0000"/>
              </a:solidFill>
            </a:endParaRPr>
          </a:p>
        </p:txBody>
      </p:sp>
      <p:pic>
        <p:nvPicPr>
          <p:cNvPr id="108" name="Google Shape;1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3841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7830675" y="109925"/>
            <a:ext cx="1313400" cy="9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11" b="1">
                <a:solidFill>
                  <a:srgbClr val="B45F06"/>
                </a:solidFill>
              </a:rPr>
              <a:t>Happy Rosh Hashanah!</a:t>
            </a:r>
            <a:endParaRPr sz="1911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B45F06"/>
                </a:solidFill>
                <a:highlight>
                  <a:srgbClr val="FFFFFF"/>
                </a:highlight>
              </a:rPr>
              <a:t>שנה טובה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7939225" y="1358475"/>
            <a:ext cx="1126500" cy="36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F9000"/>
                </a:solidFill>
              </a:rPr>
              <a:t>What do we notice?</a:t>
            </a:r>
            <a:endParaRPr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F9000"/>
                </a:solidFill>
              </a:rPr>
              <a:t>What do we wonder?</a:t>
            </a:r>
            <a:endParaRPr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F9000"/>
                </a:solidFill>
              </a:rPr>
              <a:t>How many objects do we see?</a:t>
            </a:r>
            <a:endParaRPr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BF9000"/>
                </a:solidFill>
              </a:rPr>
              <a:t>How can we compare them?</a:t>
            </a:r>
            <a:endParaRPr>
              <a:solidFill>
                <a:srgbClr val="BF9000"/>
              </a:solidFill>
            </a:endParaRPr>
          </a:p>
        </p:txBody>
      </p:sp>
      <p:pic>
        <p:nvPicPr>
          <p:cNvPr id="116" name="Google Shape;11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7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title"/>
          </p:nvPr>
        </p:nvSpPr>
        <p:spPr>
          <a:xfrm>
            <a:off x="162925" y="164200"/>
            <a:ext cx="4166400" cy="8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Today is National </a:t>
            </a:r>
            <a:br>
              <a:rPr lang="en" sz="2920" b="1">
                <a:solidFill>
                  <a:srgbClr val="38761D"/>
                </a:solidFill>
              </a:rPr>
            </a:br>
            <a:r>
              <a:rPr lang="en" sz="2920" b="1">
                <a:solidFill>
                  <a:srgbClr val="38761D"/>
                </a:solidFill>
              </a:rPr>
              <a:t>Taco Day!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123" name="Google Shape;123;p28"/>
          <p:cNvSpPr txBox="1">
            <a:spLocks noGrp="1"/>
          </p:cNvSpPr>
          <p:nvPr>
            <p:ph type="body" idx="1"/>
          </p:nvPr>
        </p:nvSpPr>
        <p:spPr>
          <a:xfrm>
            <a:off x="162925" y="1534900"/>
            <a:ext cx="4234200" cy="30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many tacos are on the plate?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many different ways can we represent the number </a:t>
            </a:r>
            <a:r>
              <a:rPr lang="en" sz="2500" b="1">
                <a:solidFill>
                  <a:srgbClr val="990000"/>
                </a:solidFill>
              </a:rPr>
              <a:t>6</a:t>
            </a:r>
            <a:r>
              <a:rPr lang="en" sz="2300" b="1">
                <a:solidFill>
                  <a:srgbClr val="38761D"/>
                </a:solidFill>
              </a:rPr>
              <a:t>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24" name="Google Shape;1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200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8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>
            <a:spLocks noGrp="1"/>
          </p:cNvSpPr>
          <p:nvPr>
            <p:ph type="title"/>
          </p:nvPr>
        </p:nvSpPr>
        <p:spPr>
          <a:xfrm>
            <a:off x="7285500" y="164525"/>
            <a:ext cx="1858500" cy="8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 b="1">
                <a:solidFill>
                  <a:srgbClr val="741B47"/>
                </a:solidFill>
              </a:rPr>
              <a:t>Today is International Architecture Day!</a:t>
            </a:r>
            <a:endParaRPr sz="2120" b="1">
              <a:solidFill>
                <a:srgbClr val="741B47"/>
              </a:solidFill>
            </a:endParaRPr>
          </a:p>
        </p:txBody>
      </p:sp>
      <p:sp>
        <p:nvSpPr>
          <p:cNvPr id="131" name="Google Shape;131;p29"/>
          <p:cNvSpPr txBox="1">
            <a:spLocks noGrp="1"/>
          </p:cNvSpPr>
          <p:nvPr>
            <p:ph type="body" idx="1"/>
          </p:nvPr>
        </p:nvSpPr>
        <p:spPr>
          <a:xfrm>
            <a:off x="7396575" y="1839500"/>
            <a:ext cx="1645200" cy="27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Let’s be shape detectives!</a:t>
            </a:r>
            <a:endParaRPr sz="1900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What shapes do we see in this building that is in Sweden?</a:t>
            </a:r>
            <a:endParaRPr sz="1900">
              <a:solidFill>
                <a:srgbClr val="4C1130"/>
              </a:solidFill>
            </a:endParaRPr>
          </a:p>
        </p:txBody>
      </p:sp>
      <p:pic>
        <p:nvPicPr>
          <p:cNvPr id="132" name="Google Shape;13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728552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9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0" name="Google Shape;14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 txBox="1"/>
          <p:nvPr/>
        </p:nvSpPr>
        <p:spPr>
          <a:xfrm>
            <a:off x="6269975" y="1017725"/>
            <a:ext cx="2700600" cy="14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How many arms does an octopus have?</a:t>
            </a:r>
            <a:endParaRPr sz="1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How many different ways can we represent the number 8?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142" name="Google Shape;142;p30"/>
          <p:cNvSpPr txBox="1"/>
          <p:nvPr/>
        </p:nvSpPr>
        <p:spPr>
          <a:xfrm>
            <a:off x="0" y="173525"/>
            <a:ext cx="2510700" cy="2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</a:rPr>
              <a:t>Happy World Octopus Day</a:t>
            </a:r>
            <a:endParaRPr sz="2500" b="1">
              <a:solidFill>
                <a:schemeClr val="lt1"/>
              </a:solidFill>
            </a:endParaRPr>
          </a:p>
        </p:txBody>
      </p:sp>
      <p:sp>
        <p:nvSpPr>
          <p:cNvPr id="143" name="Google Shape;143;p30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K.OA.A3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title"/>
          </p:nvPr>
        </p:nvSpPr>
        <p:spPr>
          <a:xfrm>
            <a:off x="5252125" y="445025"/>
            <a:ext cx="358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accent1"/>
                </a:solidFill>
              </a:rPr>
              <a:t>Today is </a:t>
            </a:r>
            <a:r>
              <a:rPr lang="en" sz="2900" b="1">
                <a:solidFill>
                  <a:schemeClr val="accent1"/>
                </a:solidFill>
                <a:highlight>
                  <a:srgbClr val="FFFFFF"/>
                </a:highlight>
              </a:rPr>
              <a:t>Guayaquil Independence Day</a:t>
            </a:r>
            <a:r>
              <a:rPr lang="en" sz="2900" b="1">
                <a:solidFill>
                  <a:schemeClr val="accent1"/>
                </a:solidFill>
              </a:rPr>
              <a:t> </a:t>
            </a:r>
            <a:endParaRPr sz="2900" b="1">
              <a:solidFill>
                <a:schemeClr val="accent1"/>
              </a:solidFill>
            </a:endParaRPr>
          </a:p>
        </p:txBody>
      </p:sp>
      <p:sp>
        <p:nvSpPr>
          <p:cNvPr id="149" name="Google Shape;149;p31"/>
          <p:cNvSpPr txBox="1">
            <a:spLocks noGrp="1"/>
          </p:cNvSpPr>
          <p:nvPr>
            <p:ph type="body" idx="1"/>
          </p:nvPr>
        </p:nvSpPr>
        <p:spPr>
          <a:xfrm>
            <a:off x="5360700" y="1942025"/>
            <a:ext cx="3471600" cy="26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chemeClr val="accent1"/>
                </a:solidFill>
              </a:rPr>
              <a:t>What can we count on this flag of Guayaquil, Ecuador?</a:t>
            </a:r>
            <a:endParaRPr sz="2300" b="1" dirty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 dirty="0">
                <a:solidFill>
                  <a:schemeClr val="accent1"/>
                </a:solidFill>
              </a:rPr>
              <a:t>What shapes do we see?</a:t>
            </a:r>
            <a:endParaRPr sz="2300" b="1" dirty="0">
              <a:solidFill>
                <a:schemeClr val="accent1"/>
              </a:solidFill>
            </a:endParaRPr>
          </a:p>
        </p:txBody>
      </p:sp>
      <p:pic>
        <p:nvPicPr>
          <p:cNvPr id="150" name="Google Shape;15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507734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1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74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0000"/>
                </a:solidFill>
              </a:rPr>
              <a:t>Today we celebrate National Double Ten Day in Taiwan.</a:t>
            </a:r>
            <a:endParaRPr sz="2920" b="1">
              <a:solidFill>
                <a:srgbClr val="CC0000"/>
              </a:solidFill>
            </a:endParaRPr>
          </a:p>
        </p:txBody>
      </p:sp>
      <p:sp>
        <p:nvSpPr>
          <p:cNvPr id="157" name="Google Shape;157;p32"/>
          <p:cNvSpPr txBox="1">
            <a:spLocks noGrp="1"/>
          </p:cNvSpPr>
          <p:nvPr>
            <p:ph type="body" idx="1"/>
          </p:nvPr>
        </p:nvSpPr>
        <p:spPr>
          <a:xfrm>
            <a:off x="311700" y="1901325"/>
            <a:ext cx="5741100" cy="26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Do we wonder why it is called </a:t>
            </a:r>
            <a:br>
              <a:rPr lang="en" sz="2300" b="1">
                <a:solidFill>
                  <a:srgbClr val="073763"/>
                </a:solidFill>
              </a:rPr>
            </a:br>
            <a:r>
              <a:rPr lang="en" sz="2300" b="1">
                <a:solidFill>
                  <a:srgbClr val="073763"/>
                </a:solidFill>
              </a:rPr>
              <a:t>Double Ten Day?</a:t>
            </a:r>
            <a:endParaRPr sz="23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How many different ways can we represent 10?</a:t>
            </a:r>
            <a:endParaRPr sz="2300" b="1">
              <a:solidFill>
                <a:srgbClr val="073763"/>
              </a:solidFill>
            </a:endParaRPr>
          </a:p>
        </p:txBody>
      </p:sp>
      <p:pic>
        <p:nvPicPr>
          <p:cNvPr id="158" name="Google Shape;15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2762" y="0"/>
            <a:ext cx="290122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2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K.OA.A4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0357" y="0"/>
            <a:ext cx="749363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3"/>
          <p:cNvSpPr/>
          <p:nvPr/>
        </p:nvSpPr>
        <p:spPr>
          <a:xfrm>
            <a:off x="105425" y="2571750"/>
            <a:ext cx="1469400" cy="1422900"/>
          </a:xfrm>
          <a:prstGeom prst="wedgeRectCallout">
            <a:avLst>
              <a:gd name="adj1" fmla="val 55567"/>
              <a:gd name="adj2" fmla="val -65985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If this graph could talk, what would it say?</a:t>
            </a:r>
            <a:endParaRPr sz="1900">
              <a:solidFill>
                <a:srgbClr val="5B0F00"/>
              </a:solidFill>
            </a:endParaRPr>
          </a:p>
        </p:txBody>
      </p:sp>
      <p:sp>
        <p:nvSpPr>
          <p:cNvPr id="166" name="Google Shape;166;p33"/>
          <p:cNvSpPr txBox="1"/>
          <p:nvPr/>
        </p:nvSpPr>
        <p:spPr>
          <a:xfrm>
            <a:off x="58325" y="152400"/>
            <a:ext cx="15636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It’s National Bat Month!</a:t>
            </a:r>
            <a:endParaRPr sz="2300" b="1">
              <a:solidFill>
                <a:srgbClr val="5B0F00"/>
              </a:solidFill>
            </a:endParaRPr>
          </a:p>
        </p:txBody>
      </p:sp>
      <p:sp>
        <p:nvSpPr>
          <p:cNvPr id="167" name="Google Shape;167;p33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K.MD.B3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 txBox="1">
            <a:spLocks noGrp="1"/>
          </p:cNvSpPr>
          <p:nvPr>
            <p:ph type="subTitle" idx="1"/>
          </p:nvPr>
        </p:nvSpPr>
        <p:spPr>
          <a:xfrm>
            <a:off x="311700" y="640075"/>
            <a:ext cx="4671900" cy="427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Let’s Celebrate Indigenous Peoples’, Day with Mr. Ginga’s beautiful “Gather 001”</a:t>
            </a:r>
            <a:endParaRPr sz="2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Let’s talk about the shapes we see.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3" name="Google Shape;17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1401" y="0"/>
            <a:ext cx="3902597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4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5"/>
          <p:cNvSpPr txBox="1">
            <a:spLocks noGrp="1"/>
          </p:cNvSpPr>
          <p:nvPr>
            <p:ph type="ctrTitle"/>
          </p:nvPr>
        </p:nvSpPr>
        <p:spPr>
          <a:xfrm>
            <a:off x="6951300" y="104975"/>
            <a:ext cx="2076000" cy="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10" b="1">
                <a:solidFill>
                  <a:srgbClr val="783F04"/>
                </a:solidFill>
              </a:rPr>
              <a:t>Happy Sukkot</a:t>
            </a:r>
            <a:endParaRPr sz="2910" b="1">
              <a:solidFill>
                <a:srgbClr val="783F04"/>
              </a:solidFill>
            </a:endParaRPr>
          </a:p>
        </p:txBody>
      </p:sp>
      <p:sp>
        <p:nvSpPr>
          <p:cNvPr id="180" name="Google Shape;180;p35"/>
          <p:cNvSpPr txBox="1">
            <a:spLocks noGrp="1"/>
          </p:cNvSpPr>
          <p:nvPr>
            <p:ph type="subTitle" idx="1"/>
          </p:nvPr>
        </p:nvSpPr>
        <p:spPr>
          <a:xfrm>
            <a:off x="7009625" y="1131325"/>
            <a:ext cx="2017800" cy="38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many etrogim are in the basket?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many do we see?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many don’t we see?</a:t>
            </a:r>
            <a:endParaRPr sz="2300" b="1">
              <a:solidFill>
                <a:srgbClr val="BF9000"/>
              </a:solidFill>
            </a:endParaRPr>
          </a:p>
        </p:txBody>
      </p:sp>
      <p:pic>
        <p:nvPicPr>
          <p:cNvPr id="181" name="Google Shape;18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5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K.CC.B5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6"/>
          <p:cNvSpPr txBox="1">
            <a:spLocks noGrp="1"/>
          </p:cNvSpPr>
          <p:nvPr>
            <p:ph type="subTitle" idx="1"/>
          </p:nvPr>
        </p:nvSpPr>
        <p:spPr>
          <a:xfrm>
            <a:off x="311700" y="139975"/>
            <a:ext cx="6243000" cy="46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Today is National Black Poetry Day.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/>
              <a:t>Let’s celebrate with a poem </a:t>
            </a:r>
            <a:endParaRPr sz="1900" i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/>
              <a:t>by Langston Hughes</a:t>
            </a:r>
            <a:endParaRPr sz="19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My People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41823"/>
                </a:solidFill>
                <a:latin typeface="Roboto"/>
                <a:ea typeface="Roboto"/>
                <a:cs typeface="Roboto"/>
                <a:sym typeface="Roboto"/>
              </a:rPr>
              <a:t>The night is beautiful,</a:t>
            </a:r>
            <a:endParaRPr sz="1900">
              <a:solidFill>
                <a:srgbClr val="14182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41823"/>
                </a:solidFill>
                <a:latin typeface="Roboto"/>
                <a:ea typeface="Roboto"/>
                <a:cs typeface="Roboto"/>
                <a:sym typeface="Roboto"/>
              </a:rPr>
              <a:t>So the faces of my people.</a:t>
            </a:r>
            <a:endParaRPr sz="1900">
              <a:solidFill>
                <a:srgbClr val="14182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4182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41823"/>
                </a:solidFill>
                <a:latin typeface="Roboto"/>
                <a:ea typeface="Roboto"/>
                <a:cs typeface="Roboto"/>
                <a:sym typeface="Roboto"/>
              </a:rPr>
              <a:t>The stars are beautiful.</a:t>
            </a:r>
            <a:endParaRPr sz="1900">
              <a:solidFill>
                <a:srgbClr val="14182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41823"/>
                </a:solidFill>
                <a:latin typeface="Roboto"/>
                <a:ea typeface="Roboto"/>
                <a:cs typeface="Roboto"/>
                <a:sym typeface="Roboto"/>
              </a:rPr>
              <a:t>So the eyes of my people.</a:t>
            </a:r>
            <a:endParaRPr sz="1900">
              <a:solidFill>
                <a:srgbClr val="14182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4182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41823"/>
                </a:solidFill>
                <a:latin typeface="Roboto"/>
                <a:ea typeface="Roboto"/>
                <a:cs typeface="Roboto"/>
                <a:sym typeface="Roboto"/>
              </a:rPr>
              <a:t>Beautiful also, is the sun.</a:t>
            </a:r>
            <a:endParaRPr sz="1900">
              <a:solidFill>
                <a:srgbClr val="14182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41823"/>
                </a:solidFill>
                <a:latin typeface="Roboto"/>
                <a:ea typeface="Roboto"/>
                <a:cs typeface="Roboto"/>
                <a:sym typeface="Roboto"/>
              </a:rPr>
              <a:t>Beautiful, also, are the souls of my people?</a:t>
            </a:r>
            <a:endParaRPr sz="1900"/>
          </a:p>
        </p:txBody>
      </p:sp>
      <p:pic>
        <p:nvPicPr>
          <p:cNvPr id="188" name="Google Shape;18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9470" y="93175"/>
            <a:ext cx="2371224" cy="316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6"/>
          <p:cNvSpPr/>
          <p:nvPr/>
        </p:nvSpPr>
        <p:spPr>
          <a:xfrm>
            <a:off x="4572000" y="1749500"/>
            <a:ext cx="1540200" cy="1096200"/>
          </a:xfrm>
          <a:prstGeom prst="wedgeEllipseCallout">
            <a:avLst>
              <a:gd name="adj1" fmla="val -39399"/>
              <a:gd name="adj2" fmla="val 51076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we count in the poem?</a:t>
            </a:r>
            <a:endParaRPr/>
          </a:p>
        </p:txBody>
      </p:sp>
      <p:sp>
        <p:nvSpPr>
          <p:cNvPr id="190" name="Google Shape;190;p36"/>
          <p:cNvSpPr/>
          <p:nvPr/>
        </p:nvSpPr>
        <p:spPr>
          <a:xfrm>
            <a:off x="6112300" y="3616400"/>
            <a:ext cx="1398900" cy="978900"/>
          </a:xfrm>
          <a:prstGeom prst="wedgeEllipseCallout">
            <a:avLst>
              <a:gd name="adj1" fmla="val -46719"/>
              <a:gd name="adj2" fmla="val 33323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we notice?</a:t>
            </a:r>
            <a:endParaRPr/>
          </a:p>
        </p:txBody>
      </p:sp>
      <p:sp>
        <p:nvSpPr>
          <p:cNvPr id="191" name="Google Shape;191;p36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7"/>
          <p:cNvSpPr txBox="1">
            <a:spLocks noGrp="1"/>
          </p:cNvSpPr>
          <p:nvPr>
            <p:ph type="title"/>
          </p:nvPr>
        </p:nvSpPr>
        <p:spPr>
          <a:xfrm>
            <a:off x="311700" y="886400"/>
            <a:ext cx="2859300" cy="22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It’s National Apple Day!</a:t>
            </a:r>
            <a:endParaRPr sz="3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55" b="1">
                <a:solidFill>
                  <a:srgbClr val="A61C00"/>
                </a:solidFill>
              </a:rPr>
              <a:t>How do we see these apples?</a:t>
            </a:r>
            <a:endParaRPr sz="3255" b="1">
              <a:solidFill>
                <a:srgbClr val="A61C00"/>
              </a:solidFill>
            </a:endParaRPr>
          </a:p>
        </p:txBody>
      </p:sp>
      <p:pic>
        <p:nvPicPr>
          <p:cNvPr id="197" name="Google Shape;19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4297" y="546835"/>
            <a:ext cx="5364125" cy="404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K.OA.A3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" name="Google Shape;20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8"/>
          <p:cNvSpPr txBox="1"/>
          <p:nvPr/>
        </p:nvSpPr>
        <p:spPr>
          <a:xfrm>
            <a:off x="2006100" y="0"/>
            <a:ext cx="5131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dk2"/>
                </a:solidFill>
              </a:rPr>
              <a:t>Today is National Reptile Day!</a:t>
            </a:r>
            <a:endParaRPr sz="2700" b="1">
              <a:solidFill>
                <a:schemeClr val="dk2"/>
              </a:solidFill>
            </a:endParaRPr>
          </a:p>
        </p:txBody>
      </p:sp>
      <p:sp>
        <p:nvSpPr>
          <p:cNvPr id="207" name="Google Shape;207;p38"/>
          <p:cNvSpPr txBox="1"/>
          <p:nvPr/>
        </p:nvSpPr>
        <p:spPr>
          <a:xfrm>
            <a:off x="3895525" y="3626725"/>
            <a:ext cx="2962200" cy="12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</a:rPr>
              <a:t>How many reptiles are here?</a:t>
            </a:r>
            <a:endParaRPr sz="18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</a:rPr>
              <a:t>How can we compare them?</a:t>
            </a:r>
            <a:endParaRPr sz="1800" b="1">
              <a:solidFill>
                <a:schemeClr val="dk2"/>
              </a:solidFill>
            </a:endParaRPr>
          </a:p>
        </p:txBody>
      </p:sp>
      <p:sp>
        <p:nvSpPr>
          <p:cNvPr id="208" name="Google Shape;208;p38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"/>
          <p:cNvSpPr txBox="1">
            <a:spLocks noGrp="1"/>
          </p:cNvSpPr>
          <p:nvPr>
            <p:ph type="subTitle" idx="1"/>
          </p:nvPr>
        </p:nvSpPr>
        <p:spPr>
          <a:xfrm>
            <a:off x="4572000" y="194300"/>
            <a:ext cx="4260300" cy="46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What do we notice?</a:t>
            </a: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What do we wonder?</a:t>
            </a: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What can we say about what we see? </a:t>
            </a: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solidFill>
                  <a:srgbClr val="073763"/>
                </a:solidFill>
              </a:rPr>
            </a:br>
            <a:r>
              <a:rPr lang="en">
                <a:solidFill>
                  <a:srgbClr val="073763"/>
                </a:solidFill>
              </a:rPr>
              <a:t>Let’s use the words</a:t>
            </a: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73763"/>
                </a:solidFill>
              </a:rPr>
              <a:t>above</a:t>
            </a:r>
            <a:r>
              <a:rPr lang="en">
                <a:solidFill>
                  <a:srgbClr val="073763"/>
                </a:solidFill>
              </a:rPr>
              <a:t>, </a:t>
            </a:r>
            <a:r>
              <a:rPr lang="en" b="1">
                <a:solidFill>
                  <a:srgbClr val="073763"/>
                </a:solidFill>
              </a:rPr>
              <a:t>below</a:t>
            </a:r>
            <a:endParaRPr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and </a:t>
            </a:r>
            <a:r>
              <a:rPr lang="en" b="1">
                <a:solidFill>
                  <a:srgbClr val="073763"/>
                </a:solidFill>
              </a:rPr>
              <a:t>next to</a:t>
            </a:r>
            <a:endParaRPr b="1">
              <a:solidFill>
                <a:srgbClr val="073763"/>
              </a:solidFill>
            </a:endParaRPr>
          </a:p>
        </p:txBody>
      </p:sp>
      <p:pic>
        <p:nvPicPr>
          <p:cNvPr id="214" name="Google Shape;21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401" y="0"/>
            <a:ext cx="4124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9"/>
          <p:cNvSpPr txBox="1"/>
          <p:nvPr/>
        </p:nvSpPr>
        <p:spPr>
          <a:xfrm>
            <a:off x="8450700" y="48119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 txBox="1">
            <a:spLocks noGrp="1"/>
          </p:cNvSpPr>
          <p:nvPr>
            <p:ph type="subTitle" idx="1"/>
          </p:nvPr>
        </p:nvSpPr>
        <p:spPr>
          <a:xfrm>
            <a:off x="7711500" y="81650"/>
            <a:ext cx="1432500" cy="50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0000"/>
                </a:solidFill>
              </a:rPr>
              <a:t>Today we celebrate Liberation Day in Libya</a:t>
            </a:r>
            <a:endParaRPr sz="1900" b="1">
              <a:solidFill>
                <a:srgbClr val="FF000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do we notice about the flag of Libya?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How can we compare the shapes we see?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221" name="Google Shape;22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771148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40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326700" cy="42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pumpkins do we see?</a:t>
            </a:r>
            <a:endParaRPr sz="2900" dirty="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if we took </a:t>
            </a:r>
            <a:endParaRPr sz="2900" dirty="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 dirty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" sz="2900" dirty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 away?</a:t>
            </a:r>
            <a:endParaRPr sz="2900" dirty="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if we took </a:t>
            </a:r>
            <a:endParaRPr sz="2900" dirty="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 dirty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en" sz="2900" dirty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 away?</a:t>
            </a:r>
            <a:endParaRPr sz="2900" dirty="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8" name="Google Shape;22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4763" y="28575"/>
            <a:ext cx="5229225" cy="508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1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K.OA.A1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2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3280500" cy="26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</a:rPr>
              <a:t>Which one doesn’t belong?</a:t>
            </a:r>
            <a:endParaRPr>
              <a:solidFill>
                <a:srgbClr val="FF9900"/>
              </a:solidFill>
            </a:endParaRPr>
          </a:p>
        </p:txBody>
      </p:sp>
      <p:pic>
        <p:nvPicPr>
          <p:cNvPr id="235" name="Google Shape;23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5749" y="-64150"/>
            <a:ext cx="528825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2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K.SMP.3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3"/>
          <p:cNvSpPr txBox="1">
            <a:spLocks noGrp="1"/>
          </p:cNvSpPr>
          <p:nvPr>
            <p:ph type="subTitle" idx="1"/>
          </p:nvPr>
        </p:nvSpPr>
        <p:spPr>
          <a:xfrm>
            <a:off x="7464500" y="-75"/>
            <a:ext cx="1679700" cy="5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Today is the Boat Racing Festival in Laos!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17">
                <a:solidFill>
                  <a:srgbClr val="0000FF"/>
                </a:solidFill>
              </a:rPr>
              <a:t>What do we notice?</a:t>
            </a:r>
            <a:endParaRPr sz="1617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17">
                <a:solidFill>
                  <a:srgbClr val="0000FF"/>
                </a:solidFill>
              </a:rPr>
              <a:t>What do we wonder?</a:t>
            </a:r>
            <a:endParaRPr sz="1617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17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17">
                <a:solidFill>
                  <a:srgbClr val="0000FF"/>
                </a:solidFill>
              </a:rPr>
              <a:t>How many boats?</a:t>
            </a:r>
            <a:endParaRPr sz="1617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17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17">
                <a:solidFill>
                  <a:srgbClr val="0000FF"/>
                </a:solidFill>
              </a:rPr>
              <a:t>How many people are in each boat? </a:t>
            </a:r>
            <a:endParaRPr sz="1617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17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17">
                <a:solidFill>
                  <a:srgbClr val="0000FF"/>
                </a:solidFill>
              </a:rPr>
              <a:t>Can we estimate?</a:t>
            </a:r>
            <a:endParaRPr sz="1617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242" name="Google Shape;24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4645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43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K.CC.B5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4"/>
          <p:cNvSpPr txBox="1">
            <a:spLocks noGrp="1"/>
          </p:cNvSpPr>
          <p:nvPr>
            <p:ph type="title"/>
          </p:nvPr>
        </p:nvSpPr>
        <p:spPr>
          <a:xfrm>
            <a:off x="0" y="-58325"/>
            <a:ext cx="9144000" cy="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A61C00"/>
                </a:solidFill>
              </a:rPr>
              <a:t>Happy Republic Day to our friends in Turkey!</a:t>
            </a:r>
            <a:endParaRPr sz="172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CC4125"/>
                </a:solidFill>
              </a:rPr>
              <a:t>What can we count in this photo?</a:t>
            </a:r>
            <a:endParaRPr sz="1720" b="1">
              <a:solidFill>
                <a:srgbClr val="CC4125"/>
              </a:solidFill>
            </a:endParaRPr>
          </a:p>
        </p:txBody>
      </p:sp>
      <p:sp>
        <p:nvSpPr>
          <p:cNvPr id="249" name="Google Shape;249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50" name="Google Shape;25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0223"/>
            <a:ext cx="9144001" cy="446090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4"/>
          <p:cNvSpPr txBox="1"/>
          <p:nvPr/>
        </p:nvSpPr>
        <p:spPr>
          <a:xfrm>
            <a:off x="0" y="4752425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K.CC.B4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5"/>
          <p:cNvSpPr txBox="1">
            <a:spLocks noGrp="1"/>
          </p:cNvSpPr>
          <p:nvPr>
            <p:ph type="body" idx="1"/>
          </p:nvPr>
        </p:nvSpPr>
        <p:spPr>
          <a:xfrm>
            <a:off x="6531425" y="209950"/>
            <a:ext cx="2300700" cy="43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Happy National Candy Corn Day!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chemeClr val="accent4"/>
                </a:solidFill>
              </a:rPr>
              <a:t>Which one doesn’t belong?</a:t>
            </a:r>
            <a:endParaRPr sz="2900" b="1">
              <a:solidFill>
                <a:schemeClr val="accent4"/>
              </a:solidFill>
            </a:endParaRPr>
          </a:p>
        </p:txBody>
      </p:sp>
      <p:pic>
        <p:nvPicPr>
          <p:cNvPr id="257" name="Google Shape;25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633786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5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K.SMP.3</a:t>
            </a: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65" name="Google Shape;26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011" y="36775"/>
            <a:ext cx="8645976" cy="506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6"/>
          <p:cNvSpPr txBox="1"/>
          <p:nvPr/>
        </p:nvSpPr>
        <p:spPr>
          <a:xfrm>
            <a:off x="398550" y="3826125"/>
            <a:ext cx="48396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F9000"/>
                </a:solidFill>
              </a:rPr>
              <a:t>What can we count?</a:t>
            </a:r>
            <a:endParaRPr sz="2900" b="1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F9000"/>
                </a:solidFill>
              </a:rPr>
              <a:t>How can we count them?</a:t>
            </a:r>
            <a:endParaRPr sz="2900" b="1">
              <a:solidFill>
                <a:srgbClr val="BF9000"/>
              </a:solidFill>
            </a:endParaRPr>
          </a:p>
        </p:txBody>
      </p:sp>
      <p:sp>
        <p:nvSpPr>
          <p:cNvPr id="267" name="Google Shape;267;p46"/>
          <p:cNvSpPr txBox="1"/>
          <p:nvPr/>
        </p:nvSpPr>
        <p:spPr>
          <a:xfrm>
            <a:off x="8135075" y="4752725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K.CC.B4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7"/>
          <p:cNvSpPr txBox="1">
            <a:spLocks noGrp="1"/>
          </p:cNvSpPr>
          <p:nvPr>
            <p:ph type="body" idx="1"/>
          </p:nvPr>
        </p:nvSpPr>
        <p:spPr>
          <a:xfrm>
            <a:off x="7767950" y="127350"/>
            <a:ext cx="1299600" cy="44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ears of Indian corn do we see?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more would we need to have 10?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273" name="Google Shape;27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771736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7"/>
          <p:cNvSpPr txBox="1"/>
          <p:nvPr/>
        </p:nvSpPr>
        <p:spPr>
          <a:xfrm>
            <a:off x="0" y="4747325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K.OA.A2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717</Words>
  <Application>Microsoft Macintosh PowerPoint</Application>
  <PresentationFormat>On-screen Show (16:9)</PresentationFormat>
  <Paragraphs>143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Roboto</vt:lpstr>
      <vt:lpstr>Comic Sans MS</vt:lpstr>
      <vt:lpstr>Arial</vt:lpstr>
      <vt:lpstr>Simple Light</vt:lpstr>
      <vt:lpstr>Simple Light</vt:lpstr>
      <vt:lpstr>PowerPoint Presentation</vt:lpstr>
      <vt:lpstr>PowerPoint Presentation</vt:lpstr>
      <vt:lpstr>Happy Rosh Hashanah! שנה טובה</vt:lpstr>
      <vt:lpstr>Today is National  Taco Day!</vt:lpstr>
      <vt:lpstr>Today is International Architecture Day!</vt:lpstr>
      <vt:lpstr>PowerPoint Presentation</vt:lpstr>
      <vt:lpstr>Today is Guayaquil Independence Day </vt:lpstr>
      <vt:lpstr>Today we celebrate National Double Ten Day in Taiwan.</vt:lpstr>
      <vt:lpstr>PowerPoint Presentation</vt:lpstr>
      <vt:lpstr>PowerPoint Presentation</vt:lpstr>
      <vt:lpstr>Happy Sukkot</vt:lpstr>
      <vt:lpstr>PowerPoint Presentation</vt:lpstr>
      <vt:lpstr>It’s National Apple Day!  How do we see these apples?</vt:lpstr>
      <vt:lpstr>PowerPoint Presentation</vt:lpstr>
      <vt:lpstr>PowerPoint Presentation</vt:lpstr>
      <vt:lpstr>PowerPoint Presentation</vt:lpstr>
      <vt:lpstr>How many pumpkins do we see?  What if we took  1 away?  What if we took  2 away?</vt:lpstr>
      <vt:lpstr>Which one doesn’t belong?</vt:lpstr>
      <vt:lpstr>PowerPoint Presentation</vt:lpstr>
      <vt:lpstr>Happy Republic Day to our friends in Turkey! What can we count in this photo?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2024-09-30T23:51:18Z</dcterms:modified>
</cp:coreProperties>
</file>