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5143500" type="screen16x9"/>
  <p:notesSz cx="6858000" cy="9144000"/>
  <p:embeddedFontLst>
    <p:embeddedFont>
      <p:font typeface="Handlee" panose="02000000000000000000" pitchFamily="2" charset="77"/>
      <p:regular r:id="rId26"/>
    </p:embeddedFont>
    <p:embeddedFont>
      <p:font typeface="Roboto" panose="02000000000000000000" pitchFamily="2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7"/>
  </p:normalViewPr>
  <p:slideViewPr>
    <p:cSldViewPr snapToGrid="0">
      <p:cViewPr varScale="1">
        <p:scale>
          <a:sx n="139" d="100"/>
          <a:sy n="139" d="100"/>
        </p:scale>
        <p:origin x="84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06e84f56b9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06e84f56b9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September 30, 2024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Botswana Day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06e84f56b9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06e84f56b9_0_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06e84f56b9_0_2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06e84f56b9_0_2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06e84f56b9_0_2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06e84f56b9_0_2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06e84f56b9_0_3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06e84f56b9_0_3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October 7, 2024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06e84f56b9_0_4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06e84f56b9_0_4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06e84f56b9_0_4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06e84f56b9_0_4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06e84f56b9_0_5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06e84f56b9_0_5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06e84f56b9_0_5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06e84f56b9_0_5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06e84f56b9_0_6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06e84f56b9_0_6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October 15, 2024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06e84f56b9_0_6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06e84f56b9_0_6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06e84f56b9_0_7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06e84f56b9_0_7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06e84f56b9_0_7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06e84f56b9_0_7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06e84f56b9_0_8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06e84f56b9_0_8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October 21, 2024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06e84f56b9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06e84f56b9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06e84f56b9_0_8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06e84f56b9_0_8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06e84f56b9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06e84f56b9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06e84f56b9_0_9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06e84f56b9_0_9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06e84f56b9_0_9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06e84f56b9_0_9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October 28, 2024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06e84f56b9_0_1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06e84f56b9_0_1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06e84f56b9_0_10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306e84f56b9_0_10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Left: only one with an exponent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Right: not numerals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Left: only expanded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Right: not 100,000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06e84f56b9_0_10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306e84f56b9_0_10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06e84f56b9_0_1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306e84f56b9_0_1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tionary.org/wiki/%E5%8D%81#Chinese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findmasa.com/view/map#42016c58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7001175" y="128850"/>
            <a:ext cx="2072400" cy="88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20" b="1">
                <a:solidFill>
                  <a:srgbClr val="274E13"/>
                </a:solidFill>
              </a:rPr>
              <a:t>Happy Independence Day Botswana!</a:t>
            </a:r>
            <a:endParaRPr sz="1920" b="1">
              <a:solidFill>
                <a:srgbClr val="274E13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7001175" y="1288550"/>
            <a:ext cx="2072400" cy="375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The current population of Botswana is 2,351,700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What can we say about this number?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What are some factors of 2,351,700</a:t>
            </a:r>
            <a:endParaRPr sz="1900" b="1">
              <a:solidFill>
                <a:srgbClr val="38761D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8317200" y="48048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5.NBT.B6</a:t>
            </a:r>
            <a:endParaRPr sz="1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7814400" y="0"/>
            <a:ext cx="1271100" cy="48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320" b="1">
                <a:solidFill>
                  <a:srgbClr val="45818E"/>
                </a:solidFill>
              </a:rPr>
              <a:t>Happy National Day of China!</a:t>
            </a:r>
            <a:endParaRPr sz="1320" b="1">
              <a:solidFill>
                <a:srgbClr val="45818E"/>
              </a:solidFill>
            </a:endParaRPr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7715250" y="828100"/>
            <a:ext cx="1428600" cy="416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rPr lang="en" sz="1150">
                <a:solidFill>
                  <a:srgbClr val="45818E"/>
                </a:solidFill>
                <a:highlight>
                  <a:srgbClr val="FFFFFF"/>
                </a:highlight>
              </a:rPr>
              <a:t>China’s Bailong Elevator carries visitors more than </a:t>
            </a:r>
            <a:r>
              <a:rPr lang="en" sz="1150" b="1">
                <a:solidFill>
                  <a:srgbClr val="45818E"/>
                </a:solidFill>
                <a:highlight>
                  <a:srgbClr val="FFFFFF"/>
                </a:highlight>
              </a:rPr>
              <a:t>300m </a:t>
            </a:r>
            <a:r>
              <a:rPr lang="en" sz="1150">
                <a:solidFill>
                  <a:srgbClr val="45818E"/>
                </a:solidFill>
                <a:highlight>
                  <a:srgbClr val="FFFFFF"/>
                </a:highlight>
              </a:rPr>
              <a:t>up a cliff’s edge. The Bailong, also known as the "Elevator of the Hundred Dragons", is located on the wall of Wulingyuan Mountain, it is the highest and fastest external elevator in the world!</a:t>
            </a:r>
            <a:endParaRPr sz="1150">
              <a:solidFill>
                <a:srgbClr val="45818E"/>
              </a:solidFill>
              <a:highlight>
                <a:srgbClr val="FFFFFF"/>
              </a:highlight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275"/>
              <a:buNone/>
            </a:pPr>
            <a:r>
              <a:rPr lang="en" sz="1150">
                <a:solidFill>
                  <a:srgbClr val="45818E"/>
                </a:solidFill>
                <a:highlight>
                  <a:srgbClr val="FFFFFF"/>
                </a:highlight>
              </a:rPr>
              <a:t>How high is </a:t>
            </a:r>
            <a:r>
              <a:rPr lang="en" sz="1150" b="1">
                <a:solidFill>
                  <a:srgbClr val="45818E"/>
                </a:solidFill>
                <a:highlight>
                  <a:srgbClr val="FFFFFF"/>
                </a:highlight>
              </a:rPr>
              <a:t>300 meters?</a:t>
            </a:r>
            <a:br>
              <a:rPr lang="en" sz="1150">
                <a:solidFill>
                  <a:srgbClr val="45818E"/>
                </a:solidFill>
                <a:highlight>
                  <a:srgbClr val="FFFFFF"/>
                </a:highlight>
              </a:rPr>
            </a:br>
            <a:r>
              <a:rPr lang="en" sz="1150">
                <a:solidFill>
                  <a:srgbClr val="45818E"/>
                </a:solidFill>
                <a:highlight>
                  <a:srgbClr val="FFFFFF"/>
                </a:highlight>
              </a:rPr>
              <a:t>How long is </a:t>
            </a:r>
            <a:r>
              <a:rPr lang="en" sz="1150" b="1">
                <a:solidFill>
                  <a:srgbClr val="45818E"/>
                </a:solidFill>
                <a:highlight>
                  <a:srgbClr val="FFFFFF"/>
                </a:highlight>
              </a:rPr>
              <a:t>1 meter</a:t>
            </a:r>
            <a:r>
              <a:rPr lang="en" sz="1150">
                <a:solidFill>
                  <a:srgbClr val="45818E"/>
                </a:solidFill>
                <a:highlight>
                  <a:srgbClr val="FFFFFF"/>
                </a:highlight>
              </a:rPr>
              <a:t>? </a:t>
            </a:r>
            <a:br>
              <a:rPr lang="en" sz="1150">
                <a:solidFill>
                  <a:srgbClr val="45818E"/>
                </a:solidFill>
                <a:highlight>
                  <a:srgbClr val="FFFFFF"/>
                </a:highlight>
              </a:rPr>
            </a:br>
            <a:br>
              <a:rPr lang="en" sz="1150">
                <a:solidFill>
                  <a:srgbClr val="45818E"/>
                </a:solidFill>
                <a:highlight>
                  <a:srgbClr val="FFFFFF"/>
                </a:highlight>
              </a:rPr>
            </a:br>
            <a:r>
              <a:rPr lang="en" sz="1150">
                <a:solidFill>
                  <a:srgbClr val="45818E"/>
                </a:solidFill>
                <a:highlight>
                  <a:srgbClr val="FFFFFF"/>
                </a:highlight>
              </a:rPr>
              <a:t>How many </a:t>
            </a:r>
            <a:r>
              <a:rPr lang="en" sz="1150" b="1">
                <a:solidFill>
                  <a:srgbClr val="45818E"/>
                </a:solidFill>
                <a:highlight>
                  <a:srgbClr val="FFFFFF"/>
                </a:highlight>
              </a:rPr>
              <a:t>centimeters</a:t>
            </a:r>
            <a:r>
              <a:rPr lang="en" sz="1150">
                <a:solidFill>
                  <a:srgbClr val="45818E"/>
                </a:solidFill>
                <a:highlight>
                  <a:srgbClr val="FFFFFF"/>
                </a:highlight>
              </a:rPr>
              <a:t> is that?</a:t>
            </a:r>
            <a:br>
              <a:rPr lang="en" sz="1150">
                <a:solidFill>
                  <a:srgbClr val="45818E"/>
                </a:solidFill>
                <a:highlight>
                  <a:srgbClr val="FFFFFF"/>
                </a:highlight>
              </a:rPr>
            </a:br>
            <a:r>
              <a:rPr lang="en" sz="1150" b="1">
                <a:solidFill>
                  <a:srgbClr val="45818E"/>
                </a:solidFill>
                <a:highlight>
                  <a:srgbClr val="FFFFFF"/>
                </a:highlight>
              </a:rPr>
              <a:t>Millimeters? Kilometers?</a:t>
            </a:r>
            <a:endParaRPr sz="1150" b="1">
              <a:solidFill>
                <a:srgbClr val="45818E"/>
              </a:solidFill>
              <a:highlight>
                <a:srgbClr val="FFFFFF"/>
              </a:highlight>
            </a:endParaRPr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71524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0" y="48048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5.MD.A1</a:t>
            </a: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311700" y="150325"/>
            <a:ext cx="2136600" cy="86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 dirty="0">
                <a:solidFill>
                  <a:srgbClr val="BF9000"/>
                </a:solidFill>
              </a:rPr>
              <a:t>Happy Rosh Hashanah!</a:t>
            </a:r>
            <a:endParaRPr sz="2320" b="1" dirty="0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1900" dirty="0" err="1">
                <a:solidFill>
                  <a:srgbClr val="BF9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ש</a:t>
            </a:r>
            <a:r>
              <a:rPr lang="en" sz="1900" dirty="0">
                <a:solidFill>
                  <a:srgbClr val="BF9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ָׁ</a:t>
            </a:r>
            <a:r>
              <a:rPr lang="en" sz="1900" dirty="0" err="1">
                <a:solidFill>
                  <a:srgbClr val="BF9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נָה</a:t>
            </a:r>
            <a:r>
              <a:rPr lang="en" sz="1900" dirty="0">
                <a:solidFill>
                  <a:srgbClr val="BF9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900" dirty="0" err="1">
                <a:solidFill>
                  <a:srgbClr val="BF9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טוֹבָה</a:t>
            </a:r>
            <a:r>
              <a:rPr lang="en" sz="1900" dirty="0">
                <a:solidFill>
                  <a:srgbClr val="BF9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900" dirty="0" err="1">
                <a:solidFill>
                  <a:srgbClr val="BF9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וּמְתוּקָה</a:t>
            </a:r>
            <a:endParaRPr sz="2120" b="1" dirty="0">
              <a:solidFill>
                <a:srgbClr val="BF9000"/>
              </a:solidFill>
            </a:endParaRPr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311700" y="1417320"/>
            <a:ext cx="2136600" cy="347928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dirty="0">
                <a:solidFill>
                  <a:srgbClr val="BF9000"/>
                </a:solidFill>
              </a:rPr>
              <a:t>What fraction of the round Challah has been cut away?</a:t>
            </a:r>
            <a:endParaRPr sz="1900" dirty="0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dirty="0">
                <a:solidFill>
                  <a:srgbClr val="BF9000"/>
                </a:solidFill>
              </a:rPr>
              <a:t>What fraction of the Challah remains on the board?</a:t>
            </a:r>
            <a:endParaRPr sz="1900" dirty="0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dirty="0">
                <a:solidFill>
                  <a:srgbClr val="BF9000"/>
                </a:solidFill>
              </a:rPr>
              <a:t>How do you know?</a:t>
            </a:r>
            <a:endParaRPr sz="1900" dirty="0">
              <a:solidFill>
                <a:srgbClr val="BF9000"/>
              </a:solidFill>
            </a:endParaRPr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14613" y="0"/>
            <a:ext cx="642937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 txBox="1"/>
          <p:nvPr/>
        </p:nvSpPr>
        <p:spPr>
          <a:xfrm>
            <a:off x="0" y="48048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5.NF.A2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>
            <a:spLocks noGrp="1"/>
          </p:cNvSpPr>
          <p:nvPr>
            <p:ph type="title"/>
          </p:nvPr>
        </p:nvSpPr>
        <p:spPr>
          <a:xfrm>
            <a:off x="2128500" y="-125"/>
            <a:ext cx="4887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85200C"/>
                </a:solidFill>
              </a:rPr>
              <a:t>Happy National Taco Day!</a:t>
            </a:r>
            <a:endParaRPr b="1">
              <a:solidFill>
                <a:srgbClr val="85200C"/>
              </a:solidFill>
            </a:endParaRPr>
          </a:p>
        </p:txBody>
      </p:sp>
      <p:sp>
        <p:nvSpPr>
          <p:cNvPr id="79" name="Google Shape;79;p16"/>
          <p:cNvSpPr txBox="1">
            <a:spLocks noGrp="1"/>
          </p:cNvSpPr>
          <p:nvPr>
            <p:ph type="body" idx="1"/>
          </p:nvPr>
        </p:nvSpPr>
        <p:spPr>
          <a:xfrm>
            <a:off x="139950" y="572700"/>
            <a:ext cx="8829000" cy="44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500" b="1">
                <a:solidFill>
                  <a:srgbClr val="990000"/>
                </a:solidFill>
              </a:rPr>
              <a:t>A red chili weights between 15 and 20 ounces. What is possible for the total weight of 8 chilis?</a:t>
            </a:r>
            <a:endParaRPr sz="1500" b="1">
              <a:solidFill>
                <a:srgbClr val="990000"/>
              </a:solidFill>
            </a:endParaRPr>
          </a:p>
        </p:txBody>
      </p:sp>
      <p:pic>
        <p:nvPicPr>
          <p:cNvPr id="80" name="Google Shape;8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888" y="1017726"/>
            <a:ext cx="7896219" cy="4125774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6"/>
          <p:cNvSpPr txBox="1"/>
          <p:nvPr/>
        </p:nvSpPr>
        <p:spPr>
          <a:xfrm>
            <a:off x="0" y="48048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5.NBT.B5</a:t>
            </a:r>
            <a:endParaRPr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>
            <a:spLocks noGrp="1"/>
          </p:cNvSpPr>
          <p:nvPr>
            <p:ph type="title"/>
          </p:nvPr>
        </p:nvSpPr>
        <p:spPr>
          <a:xfrm>
            <a:off x="47400" y="128300"/>
            <a:ext cx="6389400" cy="8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674EA7"/>
                </a:solidFill>
              </a:rPr>
              <a:t>It is National Bathtub Day!</a:t>
            </a:r>
            <a:endParaRPr sz="2920" b="1">
              <a:solidFill>
                <a:srgbClr val="674EA7"/>
              </a:solidFill>
            </a:endParaRPr>
          </a:p>
        </p:txBody>
      </p:sp>
      <p:sp>
        <p:nvSpPr>
          <p:cNvPr id="87" name="Google Shape;87;p17"/>
          <p:cNvSpPr txBox="1">
            <a:spLocks noGrp="1"/>
          </p:cNvSpPr>
          <p:nvPr>
            <p:ph type="body" idx="1"/>
          </p:nvPr>
        </p:nvSpPr>
        <p:spPr>
          <a:xfrm>
            <a:off x="6543100" y="851425"/>
            <a:ext cx="2542500" cy="42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674EA7"/>
                </a:solidFill>
              </a:rPr>
              <a:t>Estimate the volume of this bathtub.</a:t>
            </a:r>
            <a:endParaRPr sz="1900" b="1">
              <a:solidFill>
                <a:srgbClr val="674EA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674EA7"/>
                </a:solidFill>
              </a:rPr>
              <a:t>What measurement tool would you use?</a:t>
            </a:r>
            <a:endParaRPr sz="1900" b="1">
              <a:solidFill>
                <a:srgbClr val="674EA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674EA7"/>
                </a:solidFill>
              </a:rPr>
              <a:t>Do you know how many gallons of water are in a cubic foot?</a:t>
            </a:r>
            <a:endParaRPr sz="1900" b="1">
              <a:solidFill>
                <a:srgbClr val="674EA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0124D"/>
                </a:solidFill>
              </a:rPr>
              <a:t>7.5</a:t>
            </a:r>
            <a:endParaRPr sz="2300" b="1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674EA7"/>
                </a:solidFill>
              </a:rPr>
              <a:t>So, how many gallons of water will fit in this tub?</a:t>
            </a:r>
            <a:endParaRPr sz="1900" b="1">
              <a:solidFill>
                <a:srgbClr val="674EA7"/>
              </a:solidFill>
            </a:endParaRPr>
          </a:p>
        </p:txBody>
      </p:sp>
      <p:pic>
        <p:nvPicPr>
          <p:cNvPr id="88" name="Google Shape;8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75" y="851424"/>
            <a:ext cx="6389400" cy="4227575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7"/>
          <p:cNvSpPr txBox="1"/>
          <p:nvPr/>
        </p:nvSpPr>
        <p:spPr>
          <a:xfrm>
            <a:off x="0" y="48048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513175" y="70000"/>
            <a:ext cx="5435100" cy="68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134F5C"/>
                </a:solidFill>
              </a:rPr>
              <a:t>Happy World Octopus Day!</a:t>
            </a:r>
            <a:endParaRPr sz="2920" b="1">
              <a:solidFill>
                <a:srgbClr val="134F5C"/>
              </a:solidFill>
            </a:endParaRPr>
          </a:p>
        </p:txBody>
      </p:sp>
      <p:sp>
        <p:nvSpPr>
          <p:cNvPr id="95" name="Google Shape;95;p18"/>
          <p:cNvSpPr txBox="1">
            <a:spLocks noGrp="1"/>
          </p:cNvSpPr>
          <p:nvPr>
            <p:ph type="body" idx="1"/>
          </p:nvPr>
        </p:nvSpPr>
        <p:spPr>
          <a:xfrm>
            <a:off x="6531425" y="819250"/>
            <a:ext cx="2542500" cy="42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134F5C"/>
                </a:solidFill>
                <a:highlight>
                  <a:srgbClr val="FFFFFF"/>
                </a:highlight>
              </a:rPr>
              <a:t>Octopuses generally have a double row of suckers (biserial) running down each arm from their mouth. The Giant Pacific Octopus is most impressive, with around 280 suckers PER ARM.</a:t>
            </a:r>
            <a:endParaRPr sz="1700" b="1">
              <a:solidFill>
                <a:srgbClr val="134F5C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134F5C"/>
                </a:solidFill>
                <a:highlight>
                  <a:srgbClr val="FFFFFF"/>
                </a:highlight>
              </a:rPr>
              <a:t>How many suckers on all 8 arms?</a:t>
            </a:r>
            <a:endParaRPr sz="1700" b="1">
              <a:solidFill>
                <a:srgbClr val="134F5C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 b="1">
                <a:solidFill>
                  <a:srgbClr val="134F5C"/>
                </a:solidFill>
                <a:highlight>
                  <a:srgbClr val="FFFFFF"/>
                </a:highlight>
              </a:rPr>
              <a:t>How can we use mental math to solve this?</a:t>
            </a:r>
            <a:endParaRPr sz="1700" b="1">
              <a:solidFill>
                <a:srgbClr val="134F5C"/>
              </a:solidFill>
              <a:highlight>
                <a:srgbClr val="FFFFFF"/>
              </a:highlight>
            </a:endParaRPr>
          </a:p>
        </p:txBody>
      </p:sp>
      <p:pic>
        <p:nvPicPr>
          <p:cNvPr id="96" name="Google Shape;9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19262"/>
            <a:ext cx="6461450" cy="4306575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8"/>
          <p:cNvSpPr txBox="1"/>
          <p:nvPr/>
        </p:nvSpPr>
        <p:spPr>
          <a:xfrm>
            <a:off x="0" y="48048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8F9FA"/>
                </a:solidFill>
              </a:rPr>
              <a:t>5.NBT.B5</a:t>
            </a:r>
            <a:endParaRPr sz="1000">
              <a:solidFill>
                <a:srgbClr val="F8F9F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>
            <a:spLocks noGrp="1"/>
          </p:cNvSpPr>
          <p:nvPr>
            <p:ph type="title"/>
          </p:nvPr>
        </p:nvSpPr>
        <p:spPr>
          <a:xfrm>
            <a:off x="81650" y="0"/>
            <a:ext cx="2043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220">
                <a:solidFill>
                  <a:schemeClr val="accent1"/>
                </a:solidFill>
              </a:rPr>
              <a:t>It is Guayaquil Independence Day in Ecuador!</a:t>
            </a:r>
            <a:endParaRPr sz="2220">
              <a:solidFill>
                <a:schemeClr val="accent1"/>
              </a:solidFill>
            </a:endParaRPr>
          </a:p>
        </p:txBody>
      </p:sp>
      <p:sp>
        <p:nvSpPr>
          <p:cNvPr id="103" name="Google Shape;103;p19"/>
          <p:cNvSpPr txBox="1">
            <a:spLocks noGrp="1"/>
          </p:cNvSpPr>
          <p:nvPr>
            <p:ph type="body" idx="1"/>
          </p:nvPr>
        </p:nvSpPr>
        <p:spPr>
          <a:xfrm>
            <a:off x="81650" y="1527900"/>
            <a:ext cx="1994400" cy="33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" sz="1900" b="1">
                <a:solidFill>
                  <a:schemeClr val="accent1"/>
                </a:solidFill>
              </a:rPr>
              <a:t>What do we know about Ecuador?</a:t>
            </a:r>
            <a:endParaRPr sz="1900" b="1">
              <a:solidFill>
                <a:schemeClr val="accent1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852"/>
              <a:buNone/>
            </a:pPr>
            <a:r>
              <a:rPr lang="en" sz="1900" b="1">
                <a:solidFill>
                  <a:schemeClr val="accent1"/>
                </a:solidFill>
              </a:rPr>
              <a:t>Ecuador’s coastline is 2,237 km. Massachusetts’ coastline is </a:t>
            </a:r>
            <a:br>
              <a:rPr lang="en" sz="1900" b="1">
                <a:solidFill>
                  <a:schemeClr val="accent1"/>
                </a:solidFill>
              </a:rPr>
            </a:br>
            <a:r>
              <a:rPr lang="en" sz="1900" b="1">
                <a:solidFill>
                  <a:schemeClr val="accent1"/>
                </a:solidFill>
              </a:rPr>
              <a:t>309 km. </a:t>
            </a:r>
            <a:endParaRPr sz="1900" b="1">
              <a:solidFill>
                <a:schemeClr val="accent1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852"/>
              <a:buNone/>
            </a:pPr>
            <a:r>
              <a:rPr lang="en" sz="1900" b="1">
                <a:solidFill>
                  <a:schemeClr val="accent1"/>
                </a:solidFill>
              </a:rPr>
              <a:t>How do they compare?</a:t>
            </a:r>
            <a:endParaRPr sz="1900" b="1">
              <a:solidFill>
                <a:schemeClr val="accent1"/>
              </a:solidFill>
            </a:endParaRPr>
          </a:p>
        </p:txBody>
      </p:sp>
      <p:pic>
        <p:nvPicPr>
          <p:cNvPr id="104" name="Google Shape;10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5663" y="285775"/>
            <a:ext cx="6936686" cy="4624476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9"/>
          <p:cNvSpPr txBox="1"/>
          <p:nvPr/>
        </p:nvSpPr>
        <p:spPr>
          <a:xfrm>
            <a:off x="8317200" y="48631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      5.MD.A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>
            <a:spLocks noGrp="1"/>
          </p:cNvSpPr>
          <p:nvPr>
            <p:ph type="body" idx="1"/>
          </p:nvPr>
        </p:nvSpPr>
        <p:spPr>
          <a:xfrm>
            <a:off x="7336200" y="1079875"/>
            <a:ext cx="1737900" cy="317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0000FF"/>
                </a:solidFill>
              </a:rPr>
              <a:t>Do you wonder why?</a:t>
            </a:r>
            <a:endParaRPr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0000FF"/>
                </a:solidFill>
              </a:rPr>
              <a:t>What happens when we keep doubling ten?</a:t>
            </a:r>
            <a:endParaRPr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b="1">
                <a:solidFill>
                  <a:srgbClr val="0000FF"/>
                </a:solidFill>
              </a:rPr>
              <a:t>Let’s try it!</a:t>
            </a:r>
            <a:endParaRPr b="1">
              <a:solidFill>
                <a:srgbClr val="0000FF"/>
              </a:solidFill>
            </a:endParaRPr>
          </a:p>
        </p:txBody>
      </p:sp>
      <p:sp>
        <p:nvSpPr>
          <p:cNvPr id="111" name="Google Shape;111;p20"/>
          <p:cNvSpPr txBox="1"/>
          <p:nvPr/>
        </p:nvSpPr>
        <p:spPr>
          <a:xfrm>
            <a:off x="7219500" y="4750825"/>
            <a:ext cx="18546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50">
                <a:solidFill>
                  <a:schemeClr val="dk1"/>
                </a:solidFill>
              </a:rPr>
              <a:t> A combination of two </a:t>
            </a:r>
            <a:r>
              <a:rPr lang="en" sz="850">
                <a:solidFill>
                  <a:schemeClr val="hlink"/>
                </a:solidFill>
                <a:uFill>
                  <a:noFill/>
                </a:uFill>
                <a:hlinkClick r:id="rId3"/>
              </a:rPr>
              <a:t>十</a:t>
            </a:r>
            <a:r>
              <a:rPr lang="en" sz="850">
                <a:solidFill>
                  <a:schemeClr val="dk1"/>
                </a:solidFill>
              </a:rPr>
              <a:t> ('ten') characters</a:t>
            </a:r>
            <a:endParaRPr sz="1200"/>
          </a:p>
        </p:txBody>
      </p:sp>
      <p:pic>
        <p:nvPicPr>
          <p:cNvPr id="112" name="Google Shape;11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56900" y="4151750"/>
            <a:ext cx="979900" cy="59907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0"/>
          <p:cNvSpPr txBox="1"/>
          <p:nvPr/>
        </p:nvSpPr>
        <p:spPr>
          <a:xfrm>
            <a:off x="104975" y="94075"/>
            <a:ext cx="6495600" cy="9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700" b="1">
                <a:solidFill>
                  <a:srgbClr val="0000FF"/>
                </a:solidFill>
              </a:rPr>
              <a:t>It’s Double Ten Day in Taiwan!</a:t>
            </a:r>
            <a:br>
              <a:rPr lang="en" sz="2300" b="1">
                <a:solidFill>
                  <a:srgbClr val="0000FF"/>
                </a:solidFill>
              </a:rPr>
            </a:br>
            <a:r>
              <a:rPr lang="en" sz="2100">
                <a:solidFill>
                  <a:srgbClr val="0000FF"/>
                </a:solidFill>
                <a:highlight>
                  <a:srgbClr val="F8F9FA"/>
                </a:highlight>
              </a:rPr>
              <a:t>雙十節</a:t>
            </a:r>
            <a:endParaRPr sz="2300" b="1">
              <a:solidFill>
                <a:srgbClr val="0000FF"/>
              </a:solidFill>
            </a:endParaRPr>
          </a:p>
        </p:txBody>
      </p:sp>
      <p:pic>
        <p:nvPicPr>
          <p:cNvPr id="114" name="Google Shape;114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425" y="1224650"/>
            <a:ext cx="7233974" cy="3841775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0"/>
          <p:cNvSpPr txBox="1"/>
          <p:nvPr/>
        </p:nvSpPr>
        <p:spPr>
          <a:xfrm>
            <a:off x="0" y="48048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5.NBT.B5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1"/>
          <p:cNvSpPr txBox="1">
            <a:spLocks noGrp="1"/>
          </p:cNvSpPr>
          <p:nvPr>
            <p:ph type="title"/>
          </p:nvPr>
        </p:nvSpPr>
        <p:spPr>
          <a:xfrm>
            <a:off x="179238" y="0"/>
            <a:ext cx="690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0B5394"/>
                </a:solidFill>
              </a:rPr>
              <a:t>Today we celebrate Maha Ashtami in Nepal</a:t>
            </a:r>
            <a:endParaRPr b="1">
              <a:solidFill>
                <a:srgbClr val="0B5394"/>
              </a:solidFill>
            </a:endParaRPr>
          </a:p>
        </p:txBody>
      </p:sp>
      <p:sp>
        <p:nvSpPr>
          <p:cNvPr id="121" name="Google Shape;121;p21"/>
          <p:cNvSpPr txBox="1">
            <a:spLocks noGrp="1"/>
          </p:cNvSpPr>
          <p:nvPr>
            <p:ph type="body" idx="1"/>
          </p:nvPr>
        </p:nvSpPr>
        <p:spPr>
          <a:xfrm>
            <a:off x="7289550" y="644500"/>
            <a:ext cx="1714800" cy="437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</a:rPr>
              <a:t>Mount Everest, </a:t>
            </a:r>
            <a:r>
              <a:rPr lang="en" i="1">
                <a:solidFill>
                  <a:srgbClr val="0B5394"/>
                </a:solidFill>
              </a:rPr>
              <a:t>Sagarmatha, </a:t>
            </a:r>
            <a:r>
              <a:rPr lang="en">
                <a:solidFill>
                  <a:srgbClr val="0B5394"/>
                </a:solidFill>
              </a:rPr>
              <a:t>is the highest mountain above sea level in the world.</a:t>
            </a:r>
            <a:endParaRPr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</a:rPr>
              <a:t>Do you know how high it is?</a:t>
            </a:r>
            <a:endParaRPr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</a:rPr>
              <a:t>8,850 meters!</a:t>
            </a:r>
            <a:endParaRPr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</a:rPr>
              <a:t>What are some factor pairs of 8,850?</a:t>
            </a:r>
            <a:endParaRPr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B5394"/>
                </a:solidFill>
              </a:rPr>
              <a:t>How will we know when we have found them all?</a:t>
            </a:r>
            <a:endParaRPr>
              <a:solidFill>
                <a:srgbClr val="0B5394"/>
              </a:solidFill>
            </a:endParaRPr>
          </a:p>
        </p:txBody>
      </p:sp>
      <p:pic>
        <p:nvPicPr>
          <p:cNvPr id="122" name="Google Shape;12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925" y="644500"/>
            <a:ext cx="7094132" cy="4451575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1"/>
          <p:cNvSpPr txBox="1"/>
          <p:nvPr/>
        </p:nvSpPr>
        <p:spPr>
          <a:xfrm>
            <a:off x="0" y="48048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5.NBT.A2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72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990000"/>
                </a:solidFill>
              </a:rPr>
              <a:t>Celebrate Indigenous Peoples’ Day with art created by Mr. Ginga!</a:t>
            </a:r>
            <a:endParaRPr sz="2320" b="1">
              <a:solidFill>
                <a:srgbClr val="990000"/>
              </a:solidFill>
            </a:endParaRPr>
          </a:p>
        </p:txBody>
      </p:sp>
      <p:sp>
        <p:nvSpPr>
          <p:cNvPr id="129" name="Google Shape;129;p22"/>
          <p:cNvSpPr txBox="1">
            <a:spLocks noGrp="1"/>
          </p:cNvSpPr>
          <p:nvPr>
            <p:ph type="body" idx="1"/>
          </p:nvPr>
        </p:nvSpPr>
        <p:spPr>
          <a:xfrm>
            <a:off x="311700" y="2081050"/>
            <a:ext cx="3625800" cy="248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990000"/>
                </a:solidFill>
              </a:rPr>
              <a:t>Where is the math here?</a:t>
            </a:r>
            <a:endParaRPr sz="2300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990000"/>
                </a:solidFill>
              </a:rPr>
              <a:t>Do we see any symmetry?</a:t>
            </a:r>
            <a:endParaRPr sz="2300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990000"/>
                </a:solidFill>
              </a:rPr>
              <a:t>How about angles?</a:t>
            </a:r>
            <a:endParaRPr sz="2300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990000"/>
                </a:solidFill>
              </a:rPr>
              <a:t>Fractions?</a:t>
            </a:r>
            <a:endParaRPr sz="2300">
              <a:solidFill>
                <a:srgbClr val="990000"/>
              </a:solidFill>
            </a:endParaRPr>
          </a:p>
        </p:txBody>
      </p:sp>
      <p:pic>
        <p:nvPicPr>
          <p:cNvPr id="130" name="Google Shape;13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3145" y="0"/>
            <a:ext cx="495085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2"/>
          <p:cNvSpPr txBox="1"/>
          <p:nvPr/>
        </p:nvSpPr>
        <p:spPr>
          <a:xfrm>
            <a:off x="0" y="48048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5.MD, 5.G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3"/>
          <p:cNvSpPr txBox="1">
            <a:spLocks noGrp="1"/>
          </p:cNvSpPr>
          <p:nvPr>
            <p:ph type="title"/>
          </p:nvPr>
        </p:nvSpPr>
        <p:spPr>
          <a:xfrm>
            <a:off x="82775" y="113950"/>
            <a:ext cx="8903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20" b="1">
                <a:solidFill>
                  <a:srgbClr val="A64D79"/>
                </a:solidFill>
              </a:rPr>
              <a:t>Happy Sukkot!</a:t>
            </a:r>
            <a:endParaRPr sz="1920" b="1">
              <a:solidFill>
                <a:srgbClr val="A64D79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20">
                <a:solidFill>
                  <a:srgbClr val="A64D79"/>
                </a:solidFill>
              </a:rPr>
              <a:t>This Sukkah on the roof of a home in Jerusalem has a perimeter of </a:t>
            </a:r>
            <a:r>
              <a:rPr lang="en" sz="1920" b="1">
                <a:solidFill>
                  <a:srgbClr val="A64D79"/>
                </a:solidFill>
              </a:rPr>
              <a:t>36 meters</a:t>
            </a:r>
            <a:r>
              <a:rPr lang="en" sz="1920">
                <a:solidFill>
                  <a:srgbClr val="A64D79"/>
                </a:solidFill>
              </a:rPr>
              <a:t>.</a:t>
            </a:r>
            <a:endParaRPr sz="1920">
              <a:solidFill>
                <a:srgbClr val="A64D79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20">
                <a:solidFill>
                  <a:srgbClr val="A64D79"/>
                </a:solidFill>
              </a:rPr>
              <a:t>What dimensions (length and width) are possible? </a:t>
            </a:r>
            <a:endParaRPr sz="1920">
              <a:solidFill>
                <a:srgbClr val="A64D79"/>
              </a:solidFill>
            </a:endParaRPr>
          </a:p>
        </p:txBody>
      </p:sp>
      <p:pic>
        <p:nvPicPr>
          <p:cNvPr id="137" name="Google Shape;13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6213" y="1152475"/>
            <a:ext cx="6751574" cy="3797751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3"/>
          <p:cNvSpPr txBox="1"/>
          <p:nvPr/>
        </p:nvSpPr>
        <p:spPr>
          <a:xfrm>
            <a:off x="0" y="48048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5.MD.C</a:t>
            </a: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4"/>
          <p:cNvSpPr txBox="1">
            <a:spLocks noGrp="1"/>
          </p:cNvSpPr>
          <p:nvPr>
            <p:ph type="title"/>
          </p:nvPr>
        </p:nvSpPr>
        <p:spPr>
          <a:xfrm>
            <a:off x="81650" y="0"/>
            <a:ext cx="2216100" cy="90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20" b="1">
                <a:solidFill>
                  <a:srgbClr val="3C78D8"/>
                </a:solidFill>
              </a:rPr>
              <a:t>Today we celebrate Black Poetry Day</a:t>
            </a:r>
            <a:endParaRPr sz="1920" b="1">
              <a:solidFill>
                <a:srgbClr val="3C78D8"/>
              </a:solidFill>
            </a:endParaRPr>
          </a:p>
        </p:txBody>
      </p:sp>
      <p:sp>
        <p:nvSpPr>
          <p:cNvPr id="144" name="Google Shape;144;p24"/>
          <p:cNvSpPr txBox="1">
            <a:spLocks noGrp="1"/>
          </p:cNvSpPr>
          <p:nvPr>
            <p:ph type="body" idx="1"/>
          </p:nvPr>
        </p:nvSpPr>
        <p:spPr>
          <a:xfrm>
            <a:off x="81650" y="1108000"/>
            <a:ext cx="2216100" cy="34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3C78D8"/>
                </a:solidFill>
                <a:highlight>
                  <a:srgbClr val="FFFFFF"/>
                </a:highlight>
              </a:rPr>
              <a:t>Phillis Wheatley, the first African American to publish a book of poems, was a slave to a wealthy Boston family.</a:t>
            </a:r>
            <a:endParaRPr sz="1500">
              <a:solidFill>
                <a:srgbClr val="3C78D8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3C78D8"/>
                </a:solidFill>
                <a:highlight>
                  <a:srgbClr val="FFFFFF"/>
                </a:highlight>
              </a:rPr>
              <a:t>Her book was published in 1773.</a:t>
            </a:r>
            <a:endParaRPr sz="1500">
              <a:solidFill>
                <a:srgbClr val="3C78D8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3C78D8"/>
                </a:solidFill>
                <a:highlight>
                  <a:srgbClr val="FFFFFF"/>
                </a:highlight>
              </a:rPr>
              <a:t>How long ago was that?</a:t>
            </a:r>
            <a:endParaRPr sz="1500">
              <a:solidFill>
                <a:srgbClr val="3C78D8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00">
                <a:solidFill>
                  <a:srgbClr val="3C78D8"/>
                </a:solidFill>
                <a:highlight>
                  <a:srgbClr val="FFFFFF"/>
                </a:highlight>
              </a:rPr>
              <a:t>What are some strategies we can use to solve this?</a:t>
            </a:r>
            <a:endParaRPr sz="1500">
              <a:solidFill>
                <a:srgbClr val="3C78D8"/>
              </a:solidFill>
              <a:highlight>
                <a:srgbClr val="FFFFFF"/>
              </a:highlight>
            </a:endParaRPr>
          </a:p>
        </p:txBody>
      </p:sp>
      <p:pic>
        <p:nvPicPr>
          <p:cNvPr id="145" name="Google Shape;14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03145" y="0"/>
            <a:ext cx="6740859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4"/>
          <p:cNvSpPr txBox="1"/>
          <p:nvPr/>
        </p:nvSpPr>
        <p:spPr>
          <a:xfrm>
            <a:off x="8420875" y="4746475"/>
            <a:ext cx="723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5.NBT.B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5"/>
          <p:cNvSpPr txBox="1">
            <a:spLocks noGrp="1"/>
          </p:cNvSpPr>
          <p:nvPr>
            <p:ph type="title"/>
          </p:nvPr>
        </p:nvSpPr>
        <p:spPr>
          <a:xfrm>
            <a:off x="311700" y="1336875"/>
            <a:ext cx="3301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 b="1">
                <a:solidFill>
                  <a:srgbClr val="CC0000"/>
                </a:solidFill>
              </a:rPr>
              <a:t>Would you rather . . .</a:t>
            </a:r>
            <a:endParaRPr sz="4700" b="1">
              <a:solidFill>
                <a:srgbClr val="CC0000"/>
              </a:solidFill>
            </a:endParaRPr>
          </a:p>
        </p:txBody>
      </p:sp>
      <p:pic>
        <p:nvPicPr>
          <p:cNvPr id="152" name="Google Shape;15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9103" y="0"/>
            <a:ext cx="513489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5"/>
          <p:cNvSpPr txBox="1"/>
          <p:nvPr/>
        </p:nvSpPr>
        <p:spPr>
          <a:xfrm>
            <a:off x="0" y="48048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5.NF.A</a:t>
            </a:r>
            <a:endParaRPr sz="1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6"/>
          <p:cNvSpPr txBox="1">
            <a:spLocks noGrp="1"/>
          </p:cNvSpPr>
          <p:nvPr>
            <p:ph type="title"/>
          </p:nvPr>
        </p:nvSpPr>
        <p:spPr>
          <a:xfrm>
            <a:off x="196175" y="93300"/>
            <a:ext cx="5647500" cy="70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720" b="1">
                <a:solidFill>
                  <a:srgbClr val="783F04"/>
                </a:solidFill>
              </a:rPr>
              <a:t>Happy National Reptile Day!</a:t>
            </a:r>
            <a:endParaRPr sz="2720" b="1">
              <a:solidFill>
                <a:srgbClr val="783F04"/>
              </a:solidFill>
            </a:endParaRPr>
          </a:p>
        </p:txBody>
      </p:sp>
      <p:sp>
        <p:nvSpPr>
          <p:cNvPr id="159" name="Google Shape;159;p26"/>
          <p:cNvSpPr txBox="1">
            <a:spLocks noGrp="1"/>
          </p:cNvSpPr>
          <p:nvPr>
            <p:ph type="body" idx="1"/>
          </p:nvPr>
        </p:nvSpPr>
        <p:spPr>
          <a:xfrm>
            <a:off x="6263175" y="746450"/>
            <a:ext cx="2822400" cy="382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7F6000"/>
                </a:solidFill>
                <a:highlight>
                  <a:srgbClr val="FFFFFF"/>
                </a:highlight>
              </a:rPr>
              <a:t>There are approximately 12,000 species of reptiles. Reptiles are the second most diverse class of tetrapods after birds, and are more diverse than mammals and amphibians.</a:t>
            </a:r>
            <a:endParaRPr sz="1700">
              <a:solidFill>
                <a:srgbClr val="7F6000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7F6000"/>
                </a:solidFill>
                <a:highlight>
                  <a:srgbClr val="FFFFFF"/>
                </a:highlight>
              </a:rPr>
              <a:t>What can we say about the number 12,000?</a:t>
            </a:r>
            <a:endParaRPr sz="1700">
              <a:solidFill>
                <a:srgbClr val="7F6000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7F6000"/>
                </a:solidFill>
                <a:highlight>
                  <a:srgbClr val="FFFFFF"/>
                </a:highlight>
              </a:rPr>
              <a:t>Let’s find factor pairs of 12,000.</a:t>
            </a:r>
            <a:endParaRPr sz="1700">
              <a:solidFill>
                <a:srgbClr val="7F6000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7F6000"/>
                </a:solidFill>
                <a:highlight>
                  <a:srgbClr val="FFFFFF"/>
                </a:highlight>
              </a:rPr>
              <a:t>Do we see any patterns?</a:t>
            </a:r>
            <a:endParaRPr sz="1700">
              <a:solidFill>
                <a:srgbClr val="7F6000"/>
              </a:solidFill>
              <a:highlight>
                <a:srgbClr val="FFFFFF"/>
              </a:highlight>
            </a:endParaRPr>
          </a:p>
        </p:txBody>
      </p:sp>
      <p:pic>
        <p:nvPicPr>
          <p:cNvPr id="160" name="Google Shape;16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850" y="796200"/>
            <a:ext cx="6109950" cy="4242325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6"/>
          <p:cNvSpPr txBox="1"/>
          <p:nvPr/>
        </p:nvSpPr>
        <p:spPr>
          <a:xfrm>
            <a:off x="0" y="48048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5.NBT.A2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7"/>
          <p:cNvSpPr txBox="1">
            <a:spLocks noGrp="1"/>
          </p:cNvSpPr>
          <p:nvPr>
            <p:ph type="body" idx="1"/>
          </p:nvPr>
        </p:nvSpPr>
        <p:spPr>
          <a:xfrm>
            <a:off x="199975" y="483200"/>
            <a:ext cx="4220700" cy="408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990000"/>
                </a:solidFill>
              </a:rPr>
              <a:t>The cardinal, in this Roxbury mural, is </a:t>
            </a:r>
            <a:r>
              <a:rPr lang="en" sz="2300" b="1" i="1">
                <a:solidFill>
                  <a:srgbClr val="990000"/>
                </a:solidFill>
              </a:rPr>
              <a:t>about</a:t>
            </a:r>
            <a:r>
              <a:rPr lang="en" sz="2300" b="1">
                <a:solidFill>
                  <a:srgbClr val="990000"/>
                </a:solidFill>
              </a:rPr>
              <a:t> 10 feet long from his tail feathers to the tip of his head.</a:t>
            </a:r>
            <a:endParaRPr sz="23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An actual cardinal is between 8 and 9 inches long.</a:t>
            </a:r>
            <a:endParaRPr sz="2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E06666"/>
                </a:solidFill>
              </a:rPr>
              <a:t>How many times bigger is the one in the mural?</a:t>
            </a:r>
            <a:endParaRPr sz="2300" b="1">
              <a:solidFill>
                <a:srgbClr val="E06666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167" name="Google Shape;16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0607" y="0"/>
            <a:ext cx="4503387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7"/>
          <p:cNvSpPr txBox="1"/>
          <p:nvPr/>
        </p:nvSpPr>
        <p:spPr>
          <a:xfrm>
            <a:off x="5770800" y="4866525"/>
            <a:ext cx="3373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75 Malcolm X Boulevard</a:t>
            </a:r>
            <a:r>
              <a:rPr lang="en" sz="900">
                <a:solidFill>
                  <a:schemeClr val="dk1"/>
                </a:solidFill>
              </a:rPr>
              <a:t> in Roxbury photo by @happastreetart</a:t>
            </a:r>
            <a:endParaRPr sz="900">
              <a:solidFill>
                <a:schemeClr val="dk1"/>
              </a:solidFill>
            </a:endParaRPr>
          </a:p>
        </p:txBody>
      </p:sp>
      <p:sp>
        <p:nvSpPr>
          <p:cNvPr id="169" name="Google Shape;169;p27"/>
          <p:cNvSpPr txBox="1"/>
          <p:nvPr/>
        </p:nvSpPr>
        <p:spPr>
          <a:xfrm>
            <a:off x="0" y="48048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5.MD.A1</a:t>
            </a:r>
            <a:endParaRPr sz="1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8"/>
          <p:cNvSpPr txBox="1">
            <a:spLocks noGrp="1"/>
          </p:cNvSpPr>
          <p:nvPr>
            <p:ph type="body" idx="1"/>
          </p:nvPr>
        </p:nvSpPr>
        <p:spPr>
          <a:xfrm>
            <a:off x="5959925" y="1422925"/>
            <a:ext cx="3090900" cy="31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900" b="1">
                <a:solidFill>
                  <a:srgbClr val="38761D"/>
                </a:solidFill>
              </a:rPr>
              <a:t>Which one doesn’t belong?</a:t>
            </a:r>
            <a:endParaRPr sz="2900" b="1">
              <a:solidFill>
                <a:srgbClr val="38761D"/>
              </a:solidFill>
            </a:endParaRPr>
          </a:p>
        </p:txBody>
      </p:sp>
      <p:pic>
        <p:nvPicPr>
          <p:cNvPr id="175" name="Google Shape;17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" y="0"/>
            <a:ext cx="588287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8"/>
          <p:cNvSpPr txBox="1"/>
          <p:nvPr/>
        </p:nvSpPr>
        <p:spPr>
          <a:xfrm>
            <a:off x="8397550" y="4804800"/>
            <a:ext cx="746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5.MD.C3</a:t>
            </a:r>
            <a:endParaRPr sz="1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9"/>
          <p:cNvSpPr txBox="1">
            <a:spLocks noGrp="1"/>
          </p:cNvSpPr>
          <p:nvPr>
            <p:ph type="subTitle" idx="1"/>
          </p:nvPr>
        </p:nvSpPr>
        <p:spPr>
          <a:xfrm>
            <a:off x="116625" y="3355600"/>
            <a:ext cx="8899200" cy="160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1155CC"/>
                </a:solidFill>
              </a:rPr>
              <a:t>Happy United Nations Day!</a:t>
            </a:r>
            <a:endParaRPr sz="1200" b="1">
              <a:solidFill>
                <a:srgbClr val="1155CC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rgbClr val="1155CC"/>
              </a:solidFill>
              <a:highlight>
                <a:srgbClr val="FFFFFF"/>
              </a:highlight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900"/>
              </a:spcAft>
              <a:buNone/>
            </a:pPr>
            <a:r>
              <a:rPr lang="en" sz="1500">
                <a:solidFill>
                  <a:srgbClr val="1155CC"/>
                </a:solidFill>
                <a:highlight>
                  <a:srgbClr val="FFFFFF"/>
                </a:highlight>
              </a:rPr>
              <a:t>It was on October 24,1945 that the foundational treaty of the United Nations brought the organization into existence. The aim was to encourage cooperation between all the governments of the world.</a:t>
            </a:r>
            <a:br>
              <a:rPr lang="en" sz="1000">
                <a:solidFill>
                  <a:srgbClr val="1155CC"/>
                </a:solidFill>
                <a:highlight>
                  <a:srgbClr val="FFFFFF"/>
                </a:highlight>
              </a:rPr>
            </a:br>
            <a:br>
              <a:rPr lang="en" sz="1000">
                <a:solidFill>
                  <a:srgbClr val="1155CC"/>
                </a:solidFill>
                <a:highlight>
                  <a:srgbClr val="FFFFFF"/>
                </a:highlight>
              </a:rPr>
            </a:br>
            <a:r>
              <a:rPr lang="en" sz="1500" b="1">
                <a:solidFill>
                  <a:srgbClr val="1155CC"/>
                </a:solidFill>
                <a:highlight>
                  <a:srgbClr val="FFFFFF"/>
                </a:highlight>
              </a:rPr>
              <a:t>How long ago was October 24, 1945? How many years? How many months? How many days?</a:t>
            </a:r>
            <a:endParaRPr sz="1500" b="1">
              <a:solidFill>
                <a:srgbClr val="1155CC"/>
              </a:solidFill>
              <a:highlight>
                <a:srgbClr val="FFFFFF"/>
              </a:highlight>
            </a:endParaRPr>
          </a:p>
        </p:txBody>
      </p:sp>
      <p:pic>
        <p:nvPicPr>
          <p:cNvPr id="182" name="Google Shape;18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"/>
            <a:ext cx="9143999" cy="3355596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9"/>
          <p:cNvSpPr txBox="1"/>
          <p:nvPr/>
        </p:nvSpPr>
        <p:spPr>
          <a:xfrm>
            <a:off x="8455875" y="3016900"/>
            <a:ext cx="688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5.MD.A1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0"/>
          <p:cNvSpPr txBox="1">
            <a:spLocks noGrp="1"/>
          </p:cNvSpPr>
          <p:nvPr>
            <p:ph type="title"/>
          </p:nvPr>
        </p:nvSpPr>
        <p:spPr>
          <a:xfrm>
            <a:off x="113425" y="141775"/>
            <a:ext cx="7279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5B0F00"/>
                </a:solidFill>
              </a:rPr>
              <a:t>Happy World Lemur Day!</a:t>
            </a:r>
            <a:endParaRPr sz="2920" b="1">
              <a:solidFill>
                <a:srgbClr val="5B0F00"/>
              </a:solidFill>
            </a:endParaRPr>
          </a:p>
        </p:txBody>
      </p:sp>
      <p:sp>
        <p:nvSpPr>
          <p:cNvPr id="189" name="Google Shape;189;p30"/>
          <p:cNvSpPr txBox="1">
            <a:spLocks noGrp="1"/>
          </p:cNvSpPr>
          <p:nvPr>
            <p:ph type="body" idx="1"/>
          </p:nvPr>
        </p:nvSpPr>
        <p:spPr>
          <a:xfrm>
            <a:off x="7300425" y="714475"/>
            <a:ext cx="1843500" cy="427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n" sz="1629" b="1">
                <a:solidFill>
                  <a:srgbClr val="5B0F00"/>
                </a:solidFill>
              </a:rPr>
              <a:t>An adult lemur can weight between 5.5 and 6 pounds. The baby weighs less than a pound!</a:t>
            </a:r>
            <a:endParaRPr sz="1629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SzPts val="935"/>
              <a:buNone/>
            </a:pPr>
            <a:r>
              <a:rPr lang="en" sz="1629" b="1">
                <a:solidFill>
                  <a:srgbClr val="5B0F00"/>
                </a:solidFill>
              </a:rPr>
              <a:t>What can we say about the combined weights of these lemurs?</a:t>
            </a:r>
            <a:endParaRPr sz="1629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SzPts val="935"/>
              <a:buNone/>
            </a:pPr>
            <a:r>
              <a:rPr lang="en" sz="1629" b="1">
                <a:solidFill>
                  <a:srgbClr val="5B0F00"/>
                </a:solidFill>
              </a:rPr>
              <a:t>What is possible?</a:t>
            </a:r>
            <a:endParaRPr sz="1629" b="1">
              <a:solidFill>
                <a:srgbClr val="5B0F00"/>
              </a:solidFill>
            </a:endParaRPr>
          </a:p>
        </p:txBody>
      </p:sp>
      <p:pic>
        <p:nvPicPr>
          <p:cNvPr id="190" name="Google Shape;19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725" y="866875"/>
            <a:ext cx="7233699" cy="42183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30"/>
          <p:cNvSpPr txBox="1"/>
          <p:nvPr/>
        </p:nvSpPr>
        <p:spPr>
          <a:xfrm>
            <a:off x="0" y="48048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5.NBT.B7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1"/>
          <p:cNvSpPr txBox="1">
            <a:spLocks noGrp="1"/>
          </p:cNvSpPr>
          <p:nvPr>
            <p:ph type="title"/>
          </p:nvPr>
        </p:nvSpPr>
        <p:spPr>
          <a:xfrm>
            <a:off x="82275" y="106775"/>
            <a:ext cx="6385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20">
                <a:solidFill>
                  <a:srgbClr val="CC4125"/>
                </a:solidFill>
              </a:rPr>
              <a:t>Today is the Boat Racing Festival in Laos!</a:t>
            </a:r>
            <a:endParaRPr sz="2520">
              <a:solidFill>
                <a:srgbClr val="CC4125"/>
              </a:solidFill>
            </a:endParaRPr>
          </a:p>
        </p:txBody>
      </p:sp>
      <p:sp>
        <p:nvSpPr>
          <p:cNvPr id="197" name="Google Shape;197;p31"/>
          <p:cNvSpPr txBox="1">
            <a:spLocks noGrp="1"/>
          </p:cNvSpPr>
          <p:nvPr>
            <p:ph type="body" idx="1"/>
          </p:nvPr>
        </p:nvSpPr>
        <p:spPr>
          <a:xfrm>
            <a:off x="6601400" y="769775"/>
            <a:ext cx="2437500" cy="379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0" b="1">
                <a:solidFill>
                  <a:srgbClr val="CC4125"/>
                </a:solidFill>
                <a:highlight>
                  <a:srgbClr val="FFFFFF"/>
                </a:highlight>
              </a:rPr>
              <a:t>The history of boat racing in Laos, also known as </a:t>
            </a:r>
            <a:r>
              <a:rPr lang="en" sz="1550" b="1" i="1">
                <a:solidFill>
                  <a:srgbClr val="CC4125"/>
                </a:solidFill>
                <a:highlight>
                  <a:srgbClr val="FFFFFF"/>
                </a:highlight>
              </a:rPr>
              <a:t>Boun Xuang Heua,</a:t>
            </a:r>
            <a:r>
              <a:rPr lang="en" sz="1550" b="1">
                <a:solidFill>
                  <a:srgbClr val="CC4125"/>
                </a:solidFill>
                <a:highlight>
                  <a:srgbClr val="FFFFFF"/>
                </a:highlight>
              </a:rPr>
              <a:t> dates back hundreds of years and is deeply rooted in Lao culture and spirituality.</a:t>
            </a:r>
            <a:endParaRPr sz="1550" b="1">
              <a:solidFill>
                <a:srgbClr val="CC4125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50" b="1">
                <a:solidFill>
                  <a:srgbClr val="CC4125"/>
                </a:solidFill>
                <a:highlight>
                  <a:srgbClr val="FFFFFF"/>
                </a:highlight>
              </a:rPr>
              <a:t>Estimate how many boats are here.</a:t>
            </a:r>
            <a:endParaRPr sz="1550" b="1">
              <a:solidFill>
                <a:srgbClr val="CC4125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50" b="1">
                <a:solidFill>
                  <a:srgbClr val="CC4125"/>
                </a:solidFill>
                <a:highlight>
                  <a:srgbClr val="FFFFFF"/>
                </a:highlight>
              </a:rPr>
              <a:t>Estimate how many rowers on each boat.</a:t>
            </a:r>
            <a:endParaRPr sz="1550" b="1">
              <a:solidFill>
                <a:srgbClr val="CC4125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50" b="1">
                <a:solidFill>
                  <a:srgbClr val="CC4125"/>
                </a:solidFill>
                <a:highlight>
                  <a:srgbClr val="FFFFFF"/>
                </a:highlight>
              </a:rPr>
              <a:t>Estimate how many rowers altogether! </a:t>
            </a:r>
            <a:endParaRPr sz="1550" b="1">
              <a:solidFill>
                <a:srgbClr val="CC4125"/>
              </a:solidFill>
              <a:highlight>
                <a:srgbClr val="FFFFFF"/>
              </a:highlight>
            </a:endParaRPr>
          </a:p>
        </p:txBody>
      </p:sp>
      <p:pic>
        <p:nvPicPr>
          <p:cNvPr id="198" name="Google Shape;19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275" y="769775"/>
            <a:ext cx="6385650" cy="42571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31"/>
          <p:cNvSpPr txBox="1"/>
          <p:nvPr/>
        </p:nvSpPr>
        <p:spPr>
          <a:xfrm>
            <a:off x="82275" y="4688175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5.NBT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2"/>
          <p:cNvSpPr txBox="1">
            <a:spLocks noGrp="1"/>
          </p:cNvSpPr>
          <p:nvPr>
            <p:ph type="title"/>
          </p:nvPr>
        </p:nvSpPr>
        <p:spPr>
          <a:xfrm>
            <a:off x="90825" y="161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1155CC"/>
                </a:solidFill>
                <a:latin typeface="Handlee"/>
                <a:ea typeface="Handlee"/>
                <a:cs typeface="Handlee"/>
                <a:sym typeface="Handlee"/>
              </a:rPr>
              <a:t>Happy οχι (say Ohi) Day in Greece!</a:t>
            </a:r>
            <a:endParaRPr sz="2920" b="1">
              <a:solidFill>
                <a:srgbClr val="1155CC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205" name="Google Shape;205;p32"/>
          <p:cNvSpPr txBox="1">
            <a:spLocks noGrp="1"/>
          </p:cNvSpPr>
          <p:nvPr>
            <p:ph type="body" idx="1"/>
          </p:nvPr>
        </p:nvSpPr>
        <p:spPr>
          <a:xfrm>
            <a:off x="7484675" y="927875"/>
            <a:ext cx="1347600" cy="412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1155CC"/>
                </a:solidFill>
              </a:rPr>
              <a:t>It takes 9 hours and 18 minutes to fly from Boston to Athens.</a:t>
            </a:r>
            <a:endParaRPr>
              <a:solidFill>
                <a:srgbClr val="1155CC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1155CC"/>
                </a:solidFill>
              </a:rPr>
              <a:t>How many minutes is that?</a:t>
            </a:r>
            <a:endParaRPr>
              <a:solidFill>
                <a:srgbClr val="1155CC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i="1">
                <a:solidFill>
                  <a:srgbClr val="1155CC"/>
                </a:solidFill>
              </a:rPr>
              <a:t>About </a:t>
            </a:r>
            <a:r>
              <a:rPr lang="en">
                <a:solidFill>
                  <a:srgbClr val="1155CC"/>
                </a:solidFill>
              </a:rPr>
              <a:t>what fraction of a day is it?</a:t>
            </a:r>
            <a:endParaRPr>
              <a:solidFill>
                <a:srgbClr val="1155CC"/>
              </a:solidFill>
            </a:endParaRPr>
          </a:p>
        </p:txBody>
      </p:sp>
      <p:pic>
        <p:nvPicPr>
          <p:cNvPr id="206" name="Google Shape;20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832" y="927863"/>
            <a:ext cx="7259633" cy="4125776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2"/>
          <p:cNvSpPr txBox="1"/>
          <p:nvPr/>
        </p:nvSpPr>
        <p:spPr>
          <a:xfrm>
            <a:off x="90825" y="4715075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3"/>
          <p:cNvSpPr txBox="1">
            <a:spLocks noGrp="1"/>
          </p:cNvSpPr>
          <p:nvPr>
            <p:ph type="title"/>
          </p:nvPr>
        </p:nvSpPr>
        <p:spPr>
          <a:xfrm>
            <a:off x="311700" y="3740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666666"/>
                </a:solidFill>
              </a:rPr>
              <a:t>Which one does not belong?</a:t>
            </a:r>
            <a:endParaRPr sz="2920" b="1">
              <a:solidFill>
                <a:srgbClr val="666666"/>
              </a:solidFill>
            </a:endParaRPr>
          </a:p>
        </p:txBody>
      </p:sp>
      <p:pic>
        <p:nvPicPr>
          <p:cNvPr id="213" name="Google Shape;21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17556"/>
            <a:ext cx="9144001" cy="3522689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3"/>
          <p:cNvSpPr txBox="1"/>
          <p:nvPr/>
        </p:nvSpPr>
        <p:spPr>
          <a:xfrm>
            <a:off x="0" y="48048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5.NBT.A2</a:t>
            </a:r>
            <a:endParaRPr sz="1000"/>
          </a:p>
        </p:txBody>
      </p:sp>
      <p:sp>
        <p:nvSpPr>
          <p:cNvPr id="215" name="Google Shape;215;p33"/>
          <p:cNvSpPr txBox="1"/>
          <p:nvPr/>
        </p:nvSpPr>
        <p:spPr>
          <a:xfrm>
            <a:off x="58300" y="1294625"/>
            <a:ext cx="303300" cy="32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16" name="Google Shape;216;p33"/>
          <p:cNvSpPr txBox="1"/>
          <p:nvPr/>
        </p:nvSpPr>
        <p:spPr>
          <a:xfrm>
            <a:off x="4572000" y="1294625"/>
            <a:ext cx="303300" cy="32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B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17" name="Google Shape;217;p33"/>
          <p:cNvSpPr txBox="1"/>
          <p:nvPr/>
        </p:nvSpPr>
        <p:spPr>
          <a:xfrm>
            <a:off x="58300" y="3127325"/>
            <a:ext cx="303300" cy="32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C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18" name="Google Shape;218;p33"/>
          <p:cNvSpPr txBox="1"/>
          <p:nvPr/>
        </p:nvSpPr>
        <p:spPr>
          <a:xfrm>
            <a:off x="4572000" y="3127325"/>
            <a:ext cx="303300" cy="32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D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4"/>
          <p:cNvSpPr txBox="1">
            <a:spLocks noGrp="1"/>
          </p:cNvSpPr>
          <p:nvPr>
            <p:ph type="title"/>
          </p:nvPr>
        </p:nvSpPr>
        <p:spPr>
          <a:xfrm>
            <a:off x="311700" y="271950"/>
            <a:ext cx="8520600" cy="7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274E13"/>
                </a:solidFill>
              </a:rPr>
              <a:t>Would you rather … ?</a:t>
            </a:r>
            <a:endParaRPr sz="2920" b="1">
              <a:solidFill>
                <a:srgbClr val="274E13"/>
              </a:solidFill>
            </a:endParaRPr>
          </a:p>
        </p:txBody>
      </p:sp>
      <p:sp>
        <p:nvSpPr>
          <p:cNvPr id="224" name="Google Shape;224;p3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25" name="Google Shape;22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950" y="1152275"/>
            <a:ext cx="3039980" cy="3993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76175" y="1154618"/>
            <a:ext cx="2991651" cy="3988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67825" y="1152287"/>
            <a:ext cx="2991640" cy="3993549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34"/>
          <p:cNvSpPr txBox="1"/>
          <p:nvPr/>
        </p:nvSpPr>
        <p:spPr>
          <a:xfrm>
            <a:off x="8364500" y="4807125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5.NBT.B7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5"/>
          <p:cNvSpPr txBox="1">
            <a:spLocks noGrp="1"/>
          </p:cNvSpPr>
          <p:nvPr>
            <p:ph type="title"/>
          </p:nvPr>
        </p:nvSpPr>
        <p:spPr>
          <a:xfrm>
            <a:off x="158350" y="248300"/>
            <a:ext cx="2005500" cy="76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783F04"/>
                </a:solidFill>
              </a:rPr>
              <a:t>Happy Diwali!</a:t>
            </a:r>
            <a:endParaRPr sz="2920" b="1">
              <a:solidFill>
                <a:srgbClr val="783F04"/>
              </a:solidFill>
            </a:endParaRPr>
          </a:p>
        </p:txBody>
      </p:sp>
      <p:sp>
        <p:nvSpPr>
          <p:cNvPr id="234" name="Google Shape;234;p35"/>
          <p:cNvSpPr txBox="1">
            <a:spLocks noGrp="1"/>
          </p:cNvSpPr>
          <p:nvPr>
            <p:ph type="body" idx="1"/>
          </p:nvPr>
        </p:nvSpPr>
        <p:spPr>
          <a:xfrm>
            <a:off x="224350" y="1472750"/>
            <a:ext cx="18735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B45F06"/>
                </a:solidFill>
              </a:rPr>
              <a:t>What do we notice?</a:t>
            </a:r>
            <a:endParaRPr sz="1900" b="1">
              <a:solidFill>
                <a:srgbClr val="B45F06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B45F06"/>
                </a:solidFill>
              </a:rPr>
              <a:t>What do we wonder?</a:t>
            </a:r>
            <a:endParaRPr sz="1900" b="1">
              <a:solidFill>
                <a:srgbClr val="B45F06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B45F06"/>
                </a:solidFill>
              </a:rPr>
              <a:t>Estimate how many lights are here!</a:t>
            </a:r>
            <a:endParaRPr sz="1900" b="1">
              <a:solidFill>
                <a:srgbClr val="B45F06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B45F06"/>
                </a:solidFill>
              </a:rPr>
              <a:t>How can we solve this using MATH?</a:t>
            </a:r>
            <a:endParaRPr sz="1900" b="1">
              <a:solidFill>
                <a:srgbClr val="B45F06"/>
              </a:solidFill>
            </a:endParaRPr>
          </a:p>
        </p:txBody>
      </p:sp>
      <p:pic>
        <p:nvPicPr>
          <p:cNvPr id="235" name="Google Shape;23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35"/>
          <p:cNvSpPr txBox="1"/>
          <p:nvPr/>
        </p:nvSpPr>
        <p:spPr>
          <a:xfrm>
            <a:off x="8317200" y="48048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5.NBT.B5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1043</Words>
  <Application>Microsoft Macintosh PowerPoint</Application>
  <PresentationFormat>On-screen Show (16:9)</PresentationFormat>
  <Paragraphs>124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Handlee</vt:lpstr>
      <vt:lpstr>Roboto</vt:lpstr>
      <vt:lpstr>Arial</vt:lpstr>
      <vt:lpstr>Simple Light</vt:lpstr>
      <vt:lpstr>Happy Independence Day Botswana!</vt:lpstr>
      <vt:lpstr>Happy National Day of China!</vt:lpstr>
      <vt:lpstr>Happy Rosh Hashanah! שָׁנָה טוֹבָה וּמְתוּקָה</vt:lpstr>
      <vt:lpstr>Happy National Taco Day!</vt:lpstr>
      <vt:lpstr>It is National Bathtub Day!</vt:lpstr>
      <vt:lpstr>Happy World Octopus Day!</vt:lpstr>
      <vt:lpstr>It is Guayaquil Independence Day in Ecuador!</vt:lpstr>
      <vt:lpstr>PowerPoint Presentation</vt:lpstr>
      <vt:lpstr>Today we celebrate Maha Ashtami in Nepal</vt:lpstr>
      <vt:lpstr>Celebrate Indigenous Peoples’ Day with art created by Mr. Ginga!</vt:lpstr>
      <vt:lpstr>Happy Sukkot! This Sukkah on the roof of a home in Jerusalem has a perimeter of 36 meters. What dimensions (length and width) are possible? </vt:lpstr>
      <vt:lpstr>Today we celebrate Black Poetry Day</vt:lpstr>
      <vt:lpstr>Would you rather . . .</vt:lpstr>
      <vt:lpstr>Happy National Reptile Day!</vt:lpstr>
      <vt:lpstr>PowerPoint Presentation</vt:lpstr>
      <vt:lpstr>PowerPoint Presentation</vt:lpstr>
      <vt:lpstr>PowerPoint Presentation</vt:lpstr>
      <vt:lpstr>Happy World Lemur Day!</vt:lpstr>
      <vt:lpstr>Today is the Boat Racing Festival in Laos!</vt:lpstr>
      <vt:lpstr>Happy οχι (say Ohi) Day in Greece!</vt:lpstr>
      <vt:lpstr>Which one does not belong?</vt:lpstr>
      <vt:lpstr>Would you rather … ?</vt:lpstr>
      <vt:lpstr>Happy Diwali!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Manousaridis, Tracy</cp:lastModifiedBy>
  <cp:revision>1</cp:revision>
  <dcterms:modified xsi:type="dcterms:W3CDTF">2024-10-01T00:08:23Z</dcterms:modified>
</cp:coreProperties>
</file>