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embeddedFontLst>
    <p:embeddedFont>
      <p:font typeface="Handlee" panose="02000000000000000000" pitchFamily="2" charset="77"/>
      <p:regular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12AC059-7EC8-46B8-849D-C1DD6898A7ED}">
  <a:tblStyle styleId="{C12AC059-7EC8-46B8-849D-C1DD6898A7E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 snapToGrid="0">
      <p:cViewPr varScale="1">
        <p:scale>
          <a:sx n="139" d="100"/>
          <a:sy n="139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0697cd9bab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0697cd9bab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0697cd9bab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0697cd9bab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0697cd9ba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0697cd9ba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0697cd9bab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0697cd9bab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697cd9bab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0697cd9bab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7, 2024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697cd9bab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0697cd9bab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0697cd9bab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0697cd9bab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0697cd9bab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0697cd9bab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0697cd9bab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0697cd9bab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0697cd9bab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0697cd9bab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15, 2024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0697cd9bab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0697cd9bab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0697cd9bab_0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0697cd9bab_0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0697cd9bab_0_10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0697cd9bab_0_10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0697cd9bab_0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0697cd9bab_0_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21, 2024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0697cd9bab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0697cd9bab_0_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0697cd9bab_0_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0697cd9bab_0_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0697cd9bab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0697cd9bab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0697cd9bab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0697cd9bab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0697cd9bab_0_7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0697cd9bab_0_7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28, 2024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0697cd9bab_0_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0697cd9bab_0_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0697cd9bab_0_9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0697cd9bab_0_9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0697cd9bab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0697cd9bab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0697cd9bab_0_8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0697cd9bab_0_8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subTitle" idx="1"/>
          </p:nvPr>
        </p:nvSpPr>
        <p:spPr>
          <a:xfrm>
            <a:off x="7814400" y="408225"/>
            <a:ext cx="1329300" cy="46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What can we </a:t>
            </a:r>
            <a:r>
              <a:rPr lang="en" sz="1900" b="1" i="1">
                <a:solidFill>
                  <a:srgbClr val="38761D"/>
                </a:solidFill>
              </a:rPr>
              <a:t>estimate</a:t>
            </a:r>
            <a:r>
              <a:rPr lang="en" sz="1900" b="1">
                <a:solidFill>
                  <a:srgbClr val="38761D"/>
                </a:solidFill>
              </a:rPr>
              <a:t> </a:t>
            </a:r>
            <a:r>
              <a:rPr lang="en" sz="1900">
                <a:solidFill>
                  <a:srgbClr val="38761D"/>
                </a:solidFill>
              </a:rPr>
              <a:t>in this photo?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can we use math to help us </a:t>
            </a:r>
            <a:r>
              <a:rPr lang="en" sz="1900" b="1">
                <a:solidFill>
                  <a:srgbClr val="38761D"/>
                </a:solidFill>
              </a:rPr>
              <a:t>estimate</a:t>
            </a:r>
            <a:r>
              <a:rPr lang="en" sz="1900">
                <a:solidFill>
                  <a:srgbClr val="38761D"/>
                </a:solidFill>
              </a:rPr>
              <a:t>?</a:t>
            </a:r>
            <a:r>
              <a:rPr lang="en" sz="1900"/>
              <a:t> </a:t>
            </a:r>
            <a:endParaRPr sz="1900"/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8144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830640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2.NBT.A3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448988" y="130100"/>
            <a:ext cx="570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A61C00"/>
                </a:solidFill>
              </a:rPr>
              <a:t>Happy National Day of China! </a:t>
            </a:r>
            <a:r>
              <a:rPr lang="en" sz="1755" b="1">
                <a:solidFill>
                  <a:srgbClr val="A61C00"/>
                </a:solidFill>
                <a:highlight>
                  <a:srgbClr val="FFFFFF"/>
                </a:highlight>
              </a:rPr>
              <a:t>国庆节</a:t>
            </a:r>
            <a:endParaRPr sz="3355" b="1">
              <a:solidFill>
                <a:srgbClr val="A61C00"/>
              </a:solidFill>
            </a:endParaRPr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6904650" y="1073025"/>
            <a:ext cx="2145900" cy="36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4125"/>
                </a:solidFill>
                <a:highlight>
                  <a:srgbClr val="FFFFFF"/>
                </a:highlight>
              </a:rPr>
              <a:t>China is made of </a:t>
            </a:r>
            <a:r>
              <a:rPr lang="en" sz="1700" b="1">
                <a:solidFill>
                  <a:srgbClr val="85200C"/>
                </a:solidFill>
                <a:highlight>
                  <a:srgbClr val="FFFFFF"/>
                </a:highlight>
              </a:rPr>
              <a:t>34</a:t>
            </a:r>
            <a:r>
              <a:rPr lang="en" sz="1700" b="1">
                <a:solidFill>
                  <a:srgbClr val="CC4125"/>
                </a:solidFill>
                <a:highlight>
                  <a:srgbClr val="FFFFFF"/>
                </a:highlight>
              </a:rPr>
              <a:t> province level administrative divisions!</a:t>
            </a:r>
            <a:endParaRPr sz="1700" b="1">
              <a:solidFill>
                <a:srgbClr val="CC4125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CC4125"/>
                </a:solidFill>
                <a:highlight>
                  <a:srgbClr val="FFFFFF"/>
                </a:highlight>
              </a:rPr>
              <a:t>How many different expressions can we create that have a value of </a:t>
            </a:r>
            <a:r>
              <a:rPr lang="en" sz="1900" b="1">
                <a:solidFill>
                  <a:srgbClr val="85200C"/>
                </a:solidFill>
                <a:highlight>
                  <a:srgbClr val="FFFFFF"/>
                </a:highlight>
              </a:rPr>
              <a:t>34</a:t>
            </a:r>
            <a:r>
              <a:rPr lang="en" sz="1700" b="1">
                <a:solidFill>
                  <a:srgbClr val="CC4125"/>
                </a:solidFill>
                <a:highlight>
                  <a:srgbClr val="FFFFFF"/>
                </a:highlight>
              </a:rPr>
              <a:t>, </a:t>
            </a:r>
            <a:br>
              <a:rPr lang="en" sz="1700" b="1">
                <a:solidFill>
                  <a:srgbClr val="CC4125"/>
                </a:solidFill>
                <a:highlight>
                  <a:srgbClr val="FFFFFF"/>
                </a:highlight>
              </a:rPr>
            </a:br>
            <a:r>
              <a:rPr lang="en" sz="1700" b="1">
                <a:solidFill>
                  <a:srgbClr val="CC4125"/>
                </a:solidFill>
                <a:highlight>
                  <a:srgbClr val="FFFFFF"/>
                </a:highlight>
              </a:rPr>
              <a:t>without using addition?</a:t>
            </a:r>
            <a:endParaRPr sz="1700" b="1">
              <a:solidFill>
                <a:srgbClr val="CC4125"/>
              </a:solidFill>
              <a:highlight>
                <a:srgbClr val="FFFFFF"/>
              </a:highlight>
            </a:endParaRPr>
          </a:p>
        </p:txBody>
      </p:sp>
      <p:pic>
        <p:nvPicPr>
          <p:cNvPr id="108" name="Google Shape;1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400" y="944725"/>
            <a:ext cx="6723400" cy="409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830640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311700" y="151625"/>
            <a:ext cx="8520600" cy="7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DD7E6B"/>
                </a:solidFill>
              </a:rPr>
              <a:t>Happy Rosh Hashanah!  </a:t>
            </a:r>
            <a:r>
              <a:rPr lang="en" sz="2500">
                <a:solidFill>
                  <a:srgbClr val="DD7E6B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שָׁנָה טוֹבָה וּמְתוּקָה</a:t>
            </a:r>
            <a:r>
              <a:rPr lang="en" sz="2900">
                <a:solidFill>
                  <a:srgbClr val="DD7E6B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‎</a:t>
            </a:r>
            <a:endParaRPr sz="2900">
              <a:solidFill>
                <a:srgbClr val="DD7E6B"/>
              </a:solidFill>
            </a:endParaRPr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151625" y="3986400"/>
            <a:ext cx="8864100" cy="10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729" b="1">
                <a:solidFill>
                  <a:srgbClr val="DD7E6B"/>
                </a:solidFill>
              </a:rPr>
              <a:t>Legend says that a pomegranate has 613 seeds.  </a:t>
            </a:r>
            <a:br>
              <a:rPr lang="en" sz="1729" b="1">
                <a:solidFill>
                  <a:srgbClr val="DD7E6B"/>
                </a:solidFill>
              </a:rPr>
            </a:br>
            <a:r>
              <a:rPr lang="en" sz="1729" b="1">
                <a:solidFill>
                  <a:srgbClr val="DD7E6B"/>
                </a:solidFill>
              </a:rPr>
              <a:t>What can we say about the number 613?</a:t>
            </a:r>
            <a:endParaRPr sz="1729" b="1">
              <a:solidFill>
                <a:srgbClr val="DD7E6B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729" b="1">
                <a:solidFill>
                  <a:srgbClr val="DD7E6B"/>
                </a:solidFill>
              </a:rPr>
              <a:t>How many seeds in 2 pomegranates?</a:t>
            </a:r>
            <a:endParaRPr sz="1729" b="1">
              <a:solidFill>
                <a:srgbClr val="DD7E6B"/>
              </a:solidFill>
            </a:endParaRPr>
          </a:p>
        </p:txBody>
      </p:sp>
      <p:pic>
        <p:nvPicPr>
          <p:cNvPr id="116" name="Google Shape;11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6100"/>
            <a:ext cx="91440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7"/>
          <p:cNvSpPr txBox="1"/>
          <p:nvPr/>
        </p:nvSpPr>
        <p:spPr>
          <a:xfrm>
            <a:off x="0" y="48084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2.OA.B7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title"/>
          </p:nvPr>
        </p:nvSpPr>
        <p:spPr>
          <a:xfrm>
            <a:off x="158825" y="209850"/>
            <a:ext cx="704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AA84F"/>
                </a:solidFill>
              </a:rPr>
              <a:t>Happy National Taco Day!</a:t>
            </a:r>
            <a:endParaRPr sz="2920" b="1">
              <a:solidFill>
                <a:srgbClr val="6AA84F"/>
              </a:solidFill>
            </a:endParaRPr>
          </a:p>
        </p:txBody>
      </p:sp>
      <p:sp>
        <p:nvSpPr>
          <p:cNvPr id="123" name="Google Shape;123;p28"/>
          <p:cNvSpPr txBox="1">
            <a:spLocks noGrp="1"/>
          </p:cNvSpPr>
          <p:nvPr>
            <p:ph type="body" idx="1"/>
          </p:nvPr>
        </p:nvSpPr>
        <p:spPr>
          <a:xfrm>
            <a:off x="7302500" y="1017725"/>
            <a:ext cx="17520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How can we determine how many tacos are in the box without counting all?</a:t>
            </a:r>
            <a:br>
              <a:rPr lang="en" sz="1900" b="1">
                <a:solidFill>
                  <a:srgbClr val="6AA84F"/>
                </a:solidFill>
              </a:rPr>
            </a:b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How many tacos in both boxes?</a:t>
            </a:r>
            <a:endParaRPr sz="1900" b="1">
              <a:solidFill>
                <a:srgbClr val="6AA84F"/>
              </a:solidFill>
            </a:endParaRPr>
          </a:p>
        </p:txBody>
      </p:sp>
      <p:pic>
        <p:nvPicPr>
          <p:cNvPr id="124" name="Google Shape;1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850" y="1017725"/>
            <a:ext cx="7095155" cy="39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8"/>
          <p:cNvSpPr txBox="1"/>
          <p:nvPr/>
        </p:nvSpPr>
        <p:spPr>
          <a:xfrm>
            <a:off x="158825" y="467005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2.OA.C4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>
            <a:spLocks noGrp="1"/>
          </p:cNvSpPr>
          <p:nvPr>
            <p:ph type="body" idx="1"/>
          </p:nvPr>
        </p:nvSpPr>
        <p:spPr>
          <a:xfrm>
            <a:off x="0" y="611475"/>
            <a:ext cx="1426800" cy="39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83F04"/>
                </a:solidFill>
              </a:rPr>
              <a:t>Happy World Architecture Day!</a:t>
            </a:r>
            <a:endParaRPr sz="17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83F04"/>
                </a:solidFill>
              </a:rPr>
              <a:t>What can we count on Boston City Hall?</a:t>
            </a:r>
            <a:endParaRPr sz="1700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783F04"/>
                </a:solidFill>
              </a:rPr>
              <a:t>How can we use math to help us?</a:t>
            </a:r>
            <a:endParaRPr sz="1700">
              <a:solidFill>
                <a:srgbClr val="783F04"/>
              </a:solidFill>
            </a:endParaRPr>
          </a:p>
        </p:txBody>
      </p:sp>
      <p:pic>
        <p:nvPicPr>
          <p:cNvPr id="131" name="Google Shape;13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6858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9"/>
          <p:cNvSpPr txBox="1"/>
          <p:nvPr/>
        </p:nvSpPr>
        <p:spPr>
          <a:xfrm>
            <a:off x="0" y="48084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2.NBT.A2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>
            <a:spLocks noGrp="1"/>
          </p:cNvSpPr>
          <p:nvPr>
            <p:ph type="title"/>
          </p:nvPr>
        </p:nvSpPr>
        <p:spPr>
          <a:xfrm>
            <a:off x="94075" y="106375"/>
            <a:ext cx="6439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20124D"/>
                </a:solidFill>
              </a:rPr>
              <a:t>Happy World Octopus Day!</a:t>
            </a:r>
            <a:endParaRPr sz="2920" b="1">
              <a:solidFill>
                <a:srgbClr val="20124D"/>
              </a:solidFill>
            </a:endParaRPr>
          </a:p>
        </p:txBody>
      </p:sp>
      <p:sp>
        <p:nvSpPr>
          <p:cNvPr id="138" name="Google Shape;138;p30"/>
          <p:cNvSpPr txBox="1">
            <a:spLocks noGrp="1"/>
          </p:cNvSpPr>
          <p:nvPr>
            <p:ph type="body" idx="1"/>
          </p:nvPr>
        </p:nvSpPr>
        <p:spPr>
          <a:xfrm>
            <a:off x="6691025" y="811400"/>
            <a:ext cx="2371500" cy="42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Did you know that an octopus has 9 brains?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How many brains would 2 octopuses have?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How about 3?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4? 5? 6?</a:t>
            </a:r>
            <a:endParaRPr sz="1900" b="1">
              <a:solidFill>
                <a:srgbClr val="20124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Do we see a pattern?</a:t>
            </a:r>
            <a:endParaRPr sz="1900" b="1">
              <a:solidFill>
                <a:srgbClr val="20124D"/>
              </a:solidFill>
            </a:endParaRPr>
          </a:p>
        </p:txBody>
      </p:sp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00" y="726125"/>
            <a:ext cx="6533451" cy="435562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0"/>
          <p:cNvSpPr txBox="1"/>
          <p:nvPr/>
        </p:nvSpPr>
        <p:spPr>
          <a:xfrm>
            <a:off x="47100" y="474305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"/>
          <p:cNvSpPr txBox="1">
            <a:spLocks noGrp="1"/>
          </p:cNvSpPr>
          <p:nvPr>
            <p:ph type="subTitle" idx="1"/>
          </p:nvPr>
        </p:nvSpPr>
        <p:spPr>
          <a:xfrm>
            <a:off x="311700" y="307425"/>
            <a:ext cx="3460200" cy="33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7F6000"/>
                </a:solidFill>
                <a:highlight>
                  <a:srgbClr val="FFFFFF"/>
                </a:highlight>
              </a:rPr>
              <a:t>Dog walkers are on the Reservoir Walking Trail every day. </a:t>
            </a:r>
            <a:endParaRPr sz="2900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7F6000"/>
                </a:solidFill>
                <a:highlight>
                  <a:srgbClr val="FFFFFF"/>
                </a:highlight>
              </a:rPr>
              <a:t> If </a:t>
            </a:r>
            <a:r>
              <a:rPr lang="en" sz="2900" b="1">
                <a:solidFill>
                  <a:srgbClr val="7F6000"/>
                </a:solidFill>
                <a:highlight>
                  <a:srgbClr val="FFFFFF"/>
                </a:highlight>
              </a:rPr>
              <a:t>14</a:t>
            </a:r>
            <a:r>
              <a:rPr lang="en" sz="2900">
                <a:solidFill>
                  <a:srgbClr val="7F6000"/>
                </a:solidFill>
                <a:highlight>
                  <a:srgbClr val="FFFFFF"/>
                </a:highlight>
              </a:rPr>
              <a:t> feet walk by, how many dogs and people could there be?</a:t>
            </a:r>
            <a:endParaRPr sz="2900">
              <a:solidFill>
                <a:srgbClr val="7F6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F6000"/>
              </a:solidFill>
              <a:highlight>
                <a:srgbClr val="FFFFFF"/>
              </a:highlight>
            </a:endParaRPr>
          </a:p>
        </p:txBody>
      </p:sp>
      <p:pic>
        <p:nvPicPr>
          <p:cNvPr id="146" name="Google Shape;14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1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2.OA.A1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2"/>
          <p:cNvSpPr txBox="1">
            <a:spLocks noGrp="1"/>
          </p:cNvSpPr>
          <p:nvPr>
            <p:ph type="body" idx="1"/>
          </p:nvPr>
        </p:nvSpPr>
        <p:spPr>
          <a:xfrm>
            <a:off x="70550" y="0"/>
            <a:ext cx="1293600" cy="45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It’s Double Ten Day in Taiwan!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Do you wonder why?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happens when we keep doubling ten?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53" name="Google Shape;15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2"/>
          <p:cNvSpPr txBox="1"/>
          <p:nvPr/>
        </p:nvSpPr>
        <p:spPr>
          <a:xfrm>
            <a:off x="830640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2.NBT.B8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0" name="Google Shape;16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75" y="713876"/>
            <a:ext cx="8722651" cy="420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3"/>
          <p:cNvSpPr/>
          <p:nvPr/>
        </p:nvSpPr>
        <p:spPr>
          <a:xfrm>
            <a:off x="662150" y="141900"/>
            <a:ext cx="3261300" cy="1445400"/>
          </a:xfrm>
          <a:prstGeom prst="wedgeEllipseCallout">
            <a:avLst>
              <a:gd name="adj1" fmla="val 47981"/>
              <a:gd name="adj2" fmla="val 55384"/>
            </a:avLst>
          </a:prstGeom>
          <a:solidFill>
            <a:srgbClr val="99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If this pictograph could talk, </a:t>
            </a:r>
            <a:endParaRPr sz="1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what would it say?</a:t>
            </a:r>
            <a:endParaRPr sz="1900" b="1">
              <a:solidFill>
                <a:srgbClr val="FFFFFF"/>
              </a:solidFill>
            </a:endParaRPr>
          </a:p>
        </p:txBody>
      </p:sp>
      <p:sp>
        <p:nvSpPr>
          <p:cNvPr id="162" name="Google Shape;162;p33"/>
          <p:cNvSpPr txBox="1"/>
          <p:nvPr/>
        </p:nvSpPr>
        <p:spPr>
          <a:xfrm>
            <a:off x="8389175" y="48521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2.MD.D10</a:t>
            </a:r>
            <a:endParaRPr sz="1000"/>
          </a:p>
        </p:txBody>
      </p:sp>
      <p:sp>
        <p:nvSpPr>
          <p:cNvPr id="163" name="Google Shape;163;p33"/>
          <p:cNvSpPr/>
          <p:nvPr/>
        </p:nvSpPr>
        <p:spPr>
          <a:xfrm>
            <a:off x="5882700" y="141900"/>
            <a:ext cx="2301600" cy="1010700"/>
          </a:xfrm>
          <a:prstGeom prst="wedgeEllipseCallout">
            <a:avLst>
              <a:gd name="adj1" fmla="val -57305"/>
              <a:gd name="adj2" fmla="val 18286"/>
            </a:avLst>
          </a:prstGeom>
          <a:solidFill>
            <a:srgbClr val="99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FFFF"/>
                </a:solidFill>
              </a:rPr>
              <a:t>Why does it matter?</a:t>
            </a:r>
            <a:endParaRPr sz="19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>
            <a:spLocks noGrp="1"/>
          </p:cNvSpPr>
          <p:nvPr>
            <p:ph type="title"/>
          </p:nvPr>
        </p:nvSpPr>
        <p:spPr>
          <a:xfrm>
            <a:off x="311700" y="255825"/>
            <a:ext cx="4355100" cy="136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73763"/>
                </a:solidFill>
              </a:rPr>
              <a:t>Let’s celebrate Indigenous Peoples’ Day with some of Mr. Ginga’s beautiful art! </a:t>
            </a:r>
            <a:endParaRPr sz="2320" b="1">
              <a:solidFill>
                <a:srgbClr val="073763"/>
              </a:solidFill>
            </a:endParaRPr>
          </a:p>
        </p:txBody>
      </p:sp>
      <p:sp>
        <p:nvSpPr>
          <p:cNvPr id="169" name="Google Shape;169;p34"/>
          <p:cNvSpPr txBox="1">
            <a:spLocks noGrp="1"/>
          </p:cNvSpPr>
          <p:nvPr>
            <p:ph type="body" idx="1"/>
          </p:nvPr>
        </p:nvSpPr>
        <p:spPr>
          <a:xfrm>
            <a:off x="311700" y="1974625"/>
            <a:ext cx="4260300" cy="25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Look at all of the amazing shapes in “The Guardian Owl.”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Sketch one of them.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Now sketch a shape that is like it in ONE way. 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What shape do you have?</a:t>
            </a:r>
            <a:endParaRPr sz="1900" b="1">
              <a:solidFill>
                <a:srgbClr val="990000"/>
              </a:solidFill>
            </a:endParaRPr>
          </a:p>
        </p:txBody>
      </p:sp>
      <p:pic>
        <p:nvPicPr>
          <p:cNvPr id="170" name="Google Shape;1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8775" y="0"/>
            <a:ext cx="4355226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4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5"/>
          <p:cNvSpPr txBox="1">
            <a:spLocks noGrp="1"/>
          </p:cNvSpPr>
          <p:nvPr>
            <p:ph type="title"/>
          </p:nvPr>
        </p:nvSpPr>
        <p:spPr>
          <a:xfrm>
            <a:off x="311700" y="105550"/>
            <a:ext cx="8520600" cy="8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Happy Sukkot! What do you notice? What do you wonder?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What math questions can we ask?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Estimate how many stalks of bamboo are here!</a:t>
            </a:r>
            <a:endParaRPr sz="1900" b="1">
              <a:solidFill>
                <a:srgbClr val="7F6000"/>
              </a:solidFill>
            </a:endParaRPr>
          </a:p>
        </p:txBody>
      </p:sp>
      <p:pic>
        <p:nvPicPr>
          <p:cNvPr id="177" name="Google Shape;17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50" y="1104775"/>
            <a:ext cx="7557700" cy="396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5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6"/>
          <p:cNvSpPr txBox="1">
            <a:spLocks noGrp="1"/>
          </p:cNvSpPr>
          <p:nvPr>
            <p:ph type="subTitle" idx="1"/>
          </p:nvPr>
        </p:nvSpPr>
        <p:spPr>
          <a:xfrm>
            <a:off x="265500" y="198275"/>
            <a:ext cx="4045200" cy="47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51C75"/>
                </a:solidFill>
              </a:rPr>
              <a:t>Today is National Black Poetry Day.</a:t>
            </a:r>
            <a:endParaRPr sz="23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351C75"/>
                </a:solidFill>
              </a:rPr>
              <a:t>Let’s celebrate with a poem </a:t>
            </a:r>
            <a:endParaRPr sz="1900" i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351C75"/>
                </a:solidFill>
              </a:rPr>
              <a:t>by Langston Hughes</a:t>
            </a:r>
            <a:endParaRPr sz="1900" i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The Dream Keeper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351C75"/>
                </a:solidFill>
              </a:rPr>
              <a:t>Bring me all of your dreams,</a:t>
            </a:r>
            <a:endParaRPr sz="1700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351C75"/>
                </a:solidFill>
              </a:rPr>
              <a:t>You dreamers,</a:t>
            </a:r>
            <a:endParaRPr sz="1700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351C75"/>
                </a:solidFill>
              </a:rPr>
              <a:t>Bring me all of your</a:t>
            </a:r>
            <a:endParaRPr sz="1700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351C75"/>
                </a:solidFill>
              </a:rPr>
              <a:t>Heart melodies</a:t>
            </a:r>
            <a:endParaRPr sz="1700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351C75"/>
                </a:solidFill>
              </a:rPr>
              <a:t>That I may wrap them</a:t>
            </a:r>
            <a:endParaRPr sz="1700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351C75"/>
                </a:solidFill>
              </a:rPr>
              <a:t>In a blue cloud-cloth</a:t>
            </a:r>
            <a:endParaRPr sz="1700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351C75"/>
                </a:solidFill>
              </a:rPr>
              <a:t>Away from the too-rough fingers</a:t>
            </a:r>
            <a:endParaRPr sz="1700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51C75"/>
                </a:solidFill>
              </a:rPr>
              <a:t>Of the world.</a:t>
            </a:r>
            <a:endParaRPr sz="1700">
              <a:solidFill>
                <a:srgbClr val="351C75"/>
              </a:solidFill>
            </a:endParaRPr>
          </a:p>
        </p:txBody>
      </p:sp>
      <p:sp>
        <p:nvSpPr>
          <p:cNvPr id="184" name="Google Shape;184;p36"/>
          <p:cNvSpPr txBox="1">
            <a:spLocks noGrp="1"/>
          </p:cNvSpPr>
          <p:nvPr>
            <p:ph type="body" idx="2"/>
          </p:nvPr>
        </p:nvSpPr>
        <p:spPr>
          <a:xfrm>
            <a:off x="4939500" y="3114100"/>
            <a:ext cx="3837000" cy="17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Langston Hughes wrote this poem in 1925.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How long ago was that? </a:t>
            </a:r>
            <a:endParaRPr sz="1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51C75"/>
                </a:solidFill>
              </a:rPr>
              <a:t>More than 100 years? Less?</a:t>
            </a:r>
            <a:endParaRPr sz="1900" b="1">
              <a:solidFill>
                <a:srgbClr val="351C75"/>
              </a:solidFill>
            </a:endParaRPr>
          </a:p>
        </p:txBody>
      </p:sp>
      <p:pic>
        <p:nvPicPr>
          <p:cNvPr id="185" name="Google Shape;18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2000" y="140925"/>
            <a:ext cx="2872008" cy="280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6"/>
          <p:cNvSpPr txBox="1"/>
          <p:nvPr/>
        </p:nvSpPr>
        <p:spPr>
          <a:xfrm>
            <a:off x="0" y="48084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2.OA.B7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7"/>
          <p:cNvSpPr txBox="1">
            <a:spLocks noGrp="1"/>
          </p:cNvSpPr>
          <p:nvPr>
            <p:ph type="body" idx="1"/>
          </p:nvPr>
        </p:nvSpPr>
        <p:spPr>
          <a:xfrm>
            <a:off x="748325" y="2968950"/>
            <a:ext cx="7841700" cy="13314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WOULD YOU RATHER carry 2 baskets of 10 apples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or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</a:rPr>
              <a:t>30 apples without a basket?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92" name="Google Shape;19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325" y="393950"/>
            <a:ext cx="1986099" cy="257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4425" y="393950"/>
            <a:ext cx="1986099" cy="2574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0513" y="393950"/>
            <a:ext cx="3869537" cy="25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7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2.SMP.3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201" name="Google Shape;201;p38"/>
          <p:cNvGraphicFramePr/>
          <p:nvPr/>
        </p:nvGraphicFramePr>
        <p:xfrm>
          <a:off x="952500" y="1410850"/>
          <a:ext cx="7239000" cy="2876300"/>
        </p:xfrm>
        <a:graphic>
          <a:graphicData uri="http://schemas.openxmlformats.org/drawingml/2006/table">
            <a:tbl>
              <a:tblPr>
                <a:noFill/>
                <a:tableStyleId>{C12AC059-7EC8-46B8-849D-C1DD6898A7ED}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>
                          <a:solidFill>
                            <a:srgbClr val="20124D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45</a:t>
                      </a:r>
                      <a:endParaRPr sz="5700" b="1">
                        <a:solidFill>
                          <a:srgbClr val="20124D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>
                          <a:solidFill>
                            <a:srgbClr val="073763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90</a:t>
                      </a:r>
                      <a:endParaRPr sz="5700" b="1">
                        <a:solidFill>
                          <a:srgbClr val="073763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8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>
                          <a:solidFill>
                            <a:srgbClr val="274E13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54</a:t>
                      </a:r>
                      <a:endParaRPr sz="5700" b="1">
                        <a:solidFill>
                          <a:srgbClr val="274E13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>
                          <a:solidFill>
                            <a:srgbClr val="660000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75</a:t>
                      </a:r>
                      <a:endParaRPr sz="5700" b="1">
                        <a:solidFill>
                          <a:srgbClr val="660000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2" name="Google Shape;202;p38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9"/>
          <p:cNvSpPr txBox="1">
            <a:spLocks noGrp="1"/>
          </p:cNvSpPr>
          <p:nvPr>
            <p:ph type="ctrTitle"/>
          </p:nvPr>
        </p:nvSpPr>
        <p:spPr>
          <a:xfrm>
            <a:off x="6964425" y="141900"/>
            <a:ext cx="2057400" cy="131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B45F06"/>
                </a:solidFill>
              </a:rPr>
              <a:t>How much do you think this plow weighs?</a:t>
            </a:r>
            <a:endParaRPr sz="2300">
              <a:solidFill>
                <a:srgbClr val="B45F06"/>
              </a:solidFill>
            </a:endParaRPr>
          </a:p>
        </p:txBody>
      </p:sp>
      <p:sp>
        <p:nvSpPr>
          <p:cNvPr id="208" name="Google Shape;208;p39"/>
          <p:cNvSpPr txBox="1">
            <a:spLocks noGrp="1"/>
          </p:cNvSpPr>
          <p:nvPr>
            <p:ph type="subTitle" idx="1"/>
          </p:nvPr>
        </p:nvSpPr>
        <p:spPr>
          <a:xfrm>
            <a:off x="7035350" y="1643550"/>
            <a:ext cx="1915500" cy="32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45F06"/>
                </a:solidFill>
              </a:rPr>
              <a:t>3,217 pounds.</a:t>
            </a:r>
            <a:endParaRPr sz="2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What is the value of the 2 in this number? </a:t>
            </a:r>
            <a:endParaRPr sz="23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The 1?</a:t>
            </a:r>
            <a:endParaRPr sz="23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7? </a:t>
            </a:r>
            <a:endParaRPr sz="23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69138"/>
                </a:solidFill>
              </a:rPr>
              <a:t>3?</a:t>
            </a:r>
            <a:endParaRPr sz="2300" b="1">
              <a:solidFill>
                <a:srgbClr val="E69138"/>
              </a:solidFill>
            </a:endParaRPr>
          </a:p>
        </p:txBody>
      </p:sp>
      <p:pic>
        <p:nvPicPr>
          <p:cNvPr id="209" name="Google Shape;20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9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0"/>
          <p:cNvSpPr txBox="1">
            <a:spLocks noGrp="1"/>
          </p:cNvSpPr>
          <p:nvPr>
            <p:ph type="subTitle" idx="1"/>
          </p:nvPr>
        </p:nvSpPr>
        <p:spPr>
          <a:xfrm>
            <a:off x="201000" y="70950"/>
            <a:ext cx="1880100" cy="18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This building is a famous landmark in Roslindale Square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6" name="Google Shape;21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0"/>
          <p:cNvSpPr txBox="1"/>
          <p:nvPr/>
        </p:nvSpPr>
        <p:spPr>
          <a:xfrm>
            <a:off x="159750" y="2086950"/>
            <a:ext cx="1962600" cy="18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many windows do we see? 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many don’t we see? 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do we know?</a:t>
            </a:r>
            <a:endParaRPr sz="2300">
              <a:solidFill>
                <a:srgbClr val="274E13"/>
              </a:solidFill>
            </a:endParaRPr>
          </a:p>
        </p:txBody>
      </p:sp>
      <p:sp>
        <p:nvSpPr>
          <p:cNvPr id="218" name="Google Shape;218;p40"/>
          <p:cNvSpPr txBox="1"/>
          <p:nvPr/>
        </p:nvSpPr>
        <p:spPr>
          <a:xfrm>
            <a:off x="830640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1"/>
          <p:cNvSpPr txBox="1">
            <a:spLocks noGrp="1"/>
          </p:cNvSpPr>
          <p:nvPr>
            <p:ph type="ctrTitle"/>
          </p:nvPr>
        </p:nvSpPr>
        <p:spPr>
          <a:xfrm>
            <a:off x="132525" y="153375"/>
            <a:ext cx="6372300" cy="50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Biking in Boston!</a:t>
            </a:r>
            <a:endParaRPr sz="2300" b="1">
              <a:solidFill>
                <a:srgbClr val="38761D"/>
              </a:solidFill>
            </a:endParaRPr>
          </a:p>
        </p:txBody>
      </p:sp>
      <p:sp>
        <p:nvSpPr>
          <p:cNvPr id="224" name="Google Shape;224;p41"/>
          <p:cNvSpPr txBox="1">
            <a:spLocks noGrp="1"/>
          </p:cNvSpPr>
          <p:nvPr>
            <p:ph type="subTitle" idx="1"/>
          </p:nvPr>
        </p:nvSpPr>
        <p:spPr>
          <a:xfrm>
            <a:off x="6680650" y="744575"/>
            <a:ext cx="2305800" cy="41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If we counted 64 WHEELS go by, how many BIKERS were there?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If we counted 64 BIKERS, how many WHEELS were there? 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225" name="Google Shape;22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13" y="744575"/>
            <a:ext cx="6372225" cy="42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1"/>
          <p:cNvSpPr txBox="1"/>
          <p:nvPr/>
        </p:nvSpPr>
        <p:spPr>
          <a:xfrm>
            <a:off x="8377350" y="4804800"/>
            <a:ext cx="76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2"/>
          <p:cNvSpPr txBox="1">
            <a:spLocks noGrp="1"/>
          </p:cNvSpPr>
          <p:nvPr>
            <p:ph type="subTitle" idx="1"/>
          </p:nvPr>
        </p:nvSpPr>
        <p:spPr>
          <a:xfrm>
            <a:off x="7437375" y="461150"/>
            <a:ext cx="1548900" cy="44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If the green pumpkin weighs 4 pounds, what might the other pumpkins weigh?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232" name="Google Shape;23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50" y="128750"/>
            <a:ext cx="7231124" cy="48019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2"/>
          <p:cNvSpPr txBox="1"/>
          <p:nvPr/>
        </p:nvSpPr>
        <p:spPr>
          <a:xfrm>
            <a:off x="2222950" y="1005050"/>
            <a:ext cx="1241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4 pounds</a:t>
            </a:r>
            <a:endParaRPr sz="1700" b="1">
              <a:solidFill>
                <a:schemeClr val="lt1"/>
              </a:solidFill>
            </a:endParaRPr>
          </a:p>
        </p:txBody>
      </p:sp>
      <p:sp>
        <p:nvSpPr>
          <p:cNvPr id="234" name="Google Shape;234;p42"/>
          <p:cNvSpPr txBox="1"/>
          <p:nvPr/>
        </p:nvSpPr>
        <p:spPr>
          <a:xfrm>
            <a:off x="8464200" y="4804800"/>
            <a:ext cx="679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"/>
          <p:cNvSpPr txBox="1">
            <a:spLocks noGrp="1"/>
          </p:cNvSpPr>
          <p:nvPr>
            <p:ph type="title"/>
          </p:nvPr>
        </p:nvSpPr>
        <p:spPr>
          <a:xfrm>
            <a:off x="73275" y="85475"/>
            <a:ext cx="1282200" cy="9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1C232"/>
                </a:solidFill>
              </a:rPr>
              <a:t>Today is Boat Racing Day in Laos</a:t>
            </a:r>
            <a:endParaRPr sz="1900" b="1">
              <a:solidFill>
                <a:srgbClr val="F1C232"/>
              </a:solidFill>
            </a:endParaRPr>
          </a:p>
        </p:txBody>
      </p:sp>
      <p:sp>
        <p:nvSpPr>
          <p:cNvPr id="240" name="Google Shape;240;p43"/>
          <p:cNvSpPr txBox="1">
            <a:spLocks noGrp="1"/>
          </p:cNvSpPr>
          <p:nvPr>
            <p:ph type="body" idx="1"/>
          </p:nvPr>
        </p:nvSpPr>
        <p:spPr>
          <a:xfrm>
            <a:off x="73200" y="1770675"/>
            <a:ext cx="1282200" cy="31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</a:rPr>
              <a:t>How many boats?</a:t>
            </a: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</a:rPr>
              <a:t>How many people in each boat?</a:t>
            </a: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CC0000"/>
                </a:solidFill>
              </a:rPr>
              <a:t>What is a good estimate?</a:t>
            </a:r>
            <a:endParaRPr sz="1700" b="1">
              <a:solidFill>
                <a:srgbClr val="CC0000"/>
              </a:solidFill>
            </a:endParaRPr>
          </a:p>
        </p:txBody>
      </p:sp>
      <p:pic>
        <p:nvPicPr>
          <p:cNvPr id="241" name="Google Shape;24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6863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3"/>
          <p:cNvSpPr txBox="1"/>
          <p:nvPr/>
        </p:nvSpPr>
        <p:spPr>
          <a:xfrm>
            <a:off x="8397050" y="4804800"/>
            <a:ext cx="747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2.NBT.A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4"/>
          <p:cNvSpPr txBox="1">
            <a:spLocks noGrp="1"/>
          </p:cNvSpPr>
          <p:nvPr>
            <p:ph type="body" idx="1"/>
          </p:nvPr>
        </p:nvSpPr>
        <p:spPr>
          <a:xfrm>
            <a:off x="311700" y="175350"/>
            <a:ext cx="3288900" cy="46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solidFill>
                  <a:srgbClr val="CC0000"/>
                </a:solidFill>
              </a:rPr>
              <a:t>Which one doesn’t belong?</a:t>
            </a:r>
            <a:endParaRPr sz="4700" b="1">
              <a:solidFill>
                <a:srgbClr val="CC0000"/>
              </a:solidFill>
            </a:endParaRPr>
          </a:p>
        </p:txBody>
      </p:sp>
      <p:pic>
        <p:nvPicPr>
          <p:cNvPr id="248" name="Google Shape;24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2977" y="57375"/>
            <a:ext cx="5064451" cy="50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44"/>
          <p:cNvSpPr txBox="1"/>
          <p:nvPr/>
        </p:nvSpPr>
        <p:spPr>
          <a:xfrm>
            <a:off x="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2.MD.C7</a:t>
            </a:r>
            <a:endParaRPr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5"/>
          <p:cNvSpPr txBox="1">
            <a:spLocks noGrp="1"/>
          </p:cNvSpPr>
          <p:nvPr>
            <p:ph type="body" idx="1"/>
          </p:nvPr>
        </p:nvSpPr>
        <p:spPr>
          <a:xfrm>
            <a:off x="6598025" y="600775"/>
            <a:ext cx="2445300" cy="3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Doublet Hill Loop is a 2 mile trail in Weston.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you ever hiked it?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long did it take?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can hike 1 mile in 20 minutes, how long would it take?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close is that to 1 hour?</a:t>
            </a:r>
            <a:endParaRPr/>
          </a:p>
        </p:txBody>
      </p:sp>
      <p:pic>
        <p:nvPicPr>
          <p:cNvPr id="255" name="Google Shape;25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261299" cy="4695974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5"/>
          <p:cNvSpPr txBox="1"/>
          <p:nvPr/>
        </p:nvSpPr>
        <p:spPr>
          <a:xfrm>
            <a:off x="8384100" y="4789500"/>
            <a:ext cx="759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2.MD.C7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6"/>
          <p:cNvSpPr txBox="1">
            <a:spLocks noGrp="1"/>
          </p:cNvSpPr>
          <p:nvPr>
            <p:ph type="title"/>
          </p:nvPr>
        </p:nvSpPr>
        <p:spPr>
          <a:xfrm>
            <a:off x="0" y="0"/>
            <a:ext cx="818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/>
              <a:t>                       Happy Halloween!</a:t>
            </a:r>
            <a:endParaRPr sz="2920" b="1"/>
          </a:p>
        </p:txBody>
      </p:sp>
      <p:sp>
        <p:nvSpPr>
          <p:cNvPr id="262" name="Google Shape;262;p46"/>
          <p:cNvSpPr txBox="1">
            <a:spLocks noGrp="1"/>
          </p:cNvSpPr>
          <p:nvPr>
            <p:ph type="body" idx="1"/>
          </p:nvPr>
        </p:nvSpPr>
        <p:spPr>
          <a:xfrm>
            <a:off x="7674975" y="886025"/>
            <a:ext cx="1380900" cy="36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9900"/>
                </a:solidFill>
              </a:rPr>
              <a:t>What can we say about the quantities here?</a:t>
            </a:r>
            <a:endParaRPr sz="17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FF9900"/>
                </a:solidFill>
              </a:rPr>
              <a:t>If there are 25 bags in each box, how many might be here altogether?</a:t>
            </a:r>
            <a:endParaRPr sz="1700" b="1">
              <a:solidFill>
                <a:srgbClr val="FF9900"/>
              </a:solidFill>
            </a:endParaRPr>
          </a:p>
        </p:txBody>
      </p:sp>
      <p:pic>
        <p:nvPicPr>
          <p:cNvPr id="263" name="Google Shape;26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075" y="765200"/>
            <a:ext cx="7456350" cy="419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6"/>
          <p:cNvSpPr txBox="1"/>
          <p:nvPr/>
        </p:nvSpPr>
        <p:spPr>
          <a:xfrm>
            <a:off x="8330850" y="4804800"/>
            <a:ext cx="813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4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1" name="Google Shape;27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7"/>
          <p:cNvSpPr txBox="1"/>
          <p:nvPr/>
        </p:nvSpPr>
        <p:spPr>
          <a:xfrm>
            <a:off x="130050" y="165525"/>
            <a:ext cx="28614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chemeClr val="lt1"/>
                </a:solidFill>
                <a:latin typeface="Handlee"/>
                <a:ea typeface="Handlee"/>
                <a:cs typeface="Handlee"/>
                <a:sym typeface="Handlee"/>
              </a:rPr>
              <a:t>Happy Diwali!</a:t>
            </a:r>
            <a:endParaRPr sz="3700" b="1">
              <a:solidFill>
                <a:schemeClr val="lt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273" name="Google Shape;273;p47"/>
          <p:cNvSpPr txBox="1"/>
          <p:nvPr/>
        </p:nvSpPr>
        <p:spPr>
          <a:xfrm>
            <a:off x="7732975" y="744575"/>
            <a:ext cx="13599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Wow! There’s a lot of math we can see in these traditional Diwali sweets.</a:t>
            </a:r>
            <a:endParaRPr sz="1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</a:rPr>
              <a:t>Write an expression to match your math thinking.</a:t>
            </a:r>
            <a:endParaRPr sz="1700" b="1">
              <a:solidFill>
                <a:schemeClr val="lt1"/>
              </a:solidFill>
            </a:endParaRPr>
          </a:p>
        </p:txBody>
      </p:sp>
      <p:sp>
        <p:nvSpPr>
          <p:cNvPr id="274" name="Google Shape;274;p47"/>
          <p:cNvSpPr txBox="1"/>
          <p:nvPr/>
        </p:nvSpPr>
        <p:spPr>
          <a:xfrm>
            <a:off x="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2.OA.A1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798</Words>
  <Application>Microsoft Macintosh PowerPoint</Application>
  <PresentationFormat>On-screen Show (16:9)</PresentationFormat>
  <Paragraphs>131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Handlee</vt:lpstr>
      <vt:lpstr>Roboto</vt:lpstr>
      <vt:lpstr>Arial</vt:lpstr>
      <vt:lpstr>Simple Light</vt:lpstr>
      <vt:lpstr>Simple Light</vt:lpstr>
      <vt:lpstr>PowerPoint Presentation</vt:lpstr>
      <vt:lpstr>Happy National Day of China! 国庆节</vt:lpstr>
      <vt:lpstr>Happy Rosh Hashanah!  שָׁנָה טוֹבָה וּמְתוּקָה‎</vt:lpstr>
      <vt:lpstr>Happy National Taco Day!</vt:lpstr>
      <vt:lpstr>PowerPoint Presentation</vt:lpstr>
      <vt:lpstr>Happy World Octopus Day!</vt:lpstr>
      <vt:lpstr>PowerPoint Presentation</vt:lpstr>
      <vt:lpstr>PowerPoint Presentation</vt:lpstr>
      <vt:lpstr>PowerPoint Presentation</vt:lpstr>
      <vt:lpstr>Let’s celebrate Indigenous Peoples’ Day with some of Mr. Ginga’s beautiful art! </vt:lpstr>
      <vt:lpstr>Happy Sukkot! What do you notice? What do you wonder?  What math questions can we ask? Estimate how many stalks of bamboo are here!</vt:lpstr>
      <vt:lpstr>PowerPoint Presentation</vt:lpstr>
      <vt:lpstr>PowerPoint Presentation</vt:lpstr>
      <vt:lpstr>Which one doesn’t belong?</vt:lpstr>
      <vt:lpstr>How much do you think this plow weighs?</vt:lpstr>
      <vt:lpstr>PowerPoint Presentation</vt:lpstr>
      <vt:lpstr>Biking in Boston!</vt:lpstr>
      <vt:lpstr>PowerPoint Presentation</vt:lpstr>
      <vt:lpstr>Today is Boat Racing Day in Laos</vt:lpstr>
      <vt:lpstr>PowerPoint Presentation</vt:lpstr>
      <vt:lpstr>PowerPoint Presentation</vt:lpstr>
      <vt:lpstr>                       Happy Halloween!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2024-09-30T23:58:30Z</dcterms:modified>
</cp:coreProperties>
</file>