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6FA02E-EEB9-4396-8341-6BA60771C365}">
  <a:tblStyle styleId="{496FA02E-EEB9-4396-8341-6BA60771C36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p:cViewPr varScale="1">
        <p:scale>
          <a:sx n="138" d="100"/>
          <a:sy n="138" d="100"/>
        </p:scale>
        <p:origin x="88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f5d5ce3cc7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f5d5ce3cc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September 3,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f5d5ce3cc7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f5d5ce3cc7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f5d5ce3cc7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f5d5ce3cc7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f5d5ce3cc7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f5d5ce3cc7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September 9, 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f5d5ce3cc7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f5d5ce3cc7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f5d5ce3cc7_0_2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f5d5ce3cc7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September 11th Memorial</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f5d5ce3cc7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f5d5ce3cc7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f5d5ce3cc7_0_3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f5d5ce3cc7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f5d5ce3cc7_0_4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f5d5ce3cc7_0_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September 16, 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f5d5ce3cc7_0_3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f5d5ce3cc7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Constitution Day Celebration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f5d5ce3cc7_0_4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f5d5ce3cc7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5d5ce3cc7_0_4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f5d5ce3cc7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f5d5ce3cc7_0_5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f5d5ce3cc7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f5d5ce3cc7_0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f5d5ce3cc7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September 23, 2024</a:t>
            </a:r>
            <a:endParaRPr/>
          </a:p>
          <a:p>
            <a:pPr marL="0" lvl="0" indent="0" algn="l" rtl="0">
              <a:spcBef>
                <a:spcPts val="0"/>
              </a:spcBef>
              <a:spcAft>
                <a:spcPts val="0"/>
              </a:spcAft>
              <a:buNone/>
            </a:pPr>
            <a:r>
              <a:rPr lang="en"/>
              <a:t>Fall Equinox</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f5d5ce3cc7_0_6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f5d5ce3cc7_0_6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f5d5ce3cc7_0_6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f5d5ce3cc7_0_6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f5d5ce3cc7_0_7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f5d5ce3cc7_0_7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f5d5ce3cc7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f5d5ce3cc7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only odd factor (3)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distributive (2x10)(2x2)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24, not rectangle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array of squares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53700"/>
            <a:ext cx="4681500" cy="117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6AA84F"/>
                </a:solidFill>
              </a:rPr>
              <a:t>What can we say about these packs of pencils</a:t>
            </a:r>
            <a:endParaRPr sz="2900" b="1">
              <a:solidFill>
                <a:srgbClr val="6AA84F"/>
              </a:solidFill>
            </a:endParaRPr>
          </a:p>
        </p:txBody>
      </p:sp>
      <p:sp>
        <p:nvSpPr>
          <p:cNvPr id="55" name="Google Shape;55;p13"/>
          <p:cNvSpPr txBox="1">
            <a:spLocks noGrp="1"/>
          </p:cNvSpPr>
          <p:nvPr>
            <p:ph type="subTitle" idx="1"/>
          </p:nvPr>
        </p:nvSpPr>
        <p:spPr>
          <a:xfrm>
            <a:off x="311700" y="1471100"/>
            <a:ext cx="4681500" cy="29421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2900">
                <a:solidFill>
                  <a:srgbClr val="6AA84F"/>
                </a:solidFill>
              </a:rPr>
              <a:t>Estimate how many packs are on display.</a:t>
            </a:r>
            <a:endParaRPr sz="2900">
              <a:solidFill>
                <a:srgbClr val="6AA84F"/>
              </a:solidFill>
            </a:endParaRPr>
          </a:p>
          <a:p>
            <a:pPr marL="0" lvl="0" indent="0" algn="ctr" rtl="0">
              <a:lnSpc>
                <a:spcPct val="90000"/>
              </a:lnSpc>
              <a:spcBef>
                <a:spcPts val="0"/>
              </a:spcBef>
              <a:spcAft>
                <a:spcPts val="0"/>
              </a:spcAft>
              <a:buNone/>
            </a:pPr>
            <a:endParaRPr sz="2900">
              <a:solidFill>
                <a:srgbClr val="6AA84F"/>
              </a:solidFill>
            </a:endParaRPr>
          </a:p>
          <a:p>
            <a:pPr marL="0" lvl="0" indent="0" algn="ctr" rtl="0">
              <a:lnSpc>
                <a:spcPct val="90000"/>
              </a:lnSpc>
              <a:spcBef>
                <a:spcPts val="0"/>
              </a:spcBef>
              <a:spcAft>
                <a:spcPts val="0"/>
              </a:spcAft>
              <a:buNone/>
            </a:pPr>
            <a:r>
              <a:rPr lang="en" sz="2900">
                <a:solidFill>
                  <a:srgbClr val="6AA84F"/>
                </a:solidFill>
              </a:rPr>
              <a:t>Estimate how many pencils.</a:t>
            </a:r>
            <a:endParaRPr sz="2900">
              <a:solidFill>
                <a:srgbClr val="6AA84F"/>
              </a:solidFill>
            </a:endParaRPr>
          </a:p>
          <a:p>
            <a:pPr marL="0" lvl="0" indent="0" algn="ctr" rtl="0">
              <a:lnSpc>
                <a:spcPct val="90000"/>
              </a:lnSpc>
              <a:spcBef>
                <a:spcPts val="0"/>
              </a:spcBef>
              <a:spcAft>
                <a:spcPts val="0"/>
              </a:spcAft>
              <a:buNone/>
            </a:pPr>
            <a:endParaRPr sz="2900">
              <a:solidFill>
                <a:srgbClr val="6AA84F"/>
              </a:solidFill>
            </a:endParaRPr>
          </a:p>
          <a:p>
            <a:pPr marL="0" lvl="0" indent="0" algn="ctr" rtl="0">
              <a:lnSpc>
                <a:spcPct val="90000"/>
              </a:lnSpc>
              <a:spcBef>
                <a:spcPts val="0"/>
              </a:spcBef>
              <a:spcAft>
                <a:spcPts val="0"/>
              </a:spcAft>
              <a:buNone/>
            </a:pPr>
            <a:r>
              <a:rPr lang="en" sz="2900">
                <a:solidFill>
                  <a:srgbClr val="6AA84F"/>
                </a:solidFill>
              </a:rPr>
              <a:t>How can we use mental MATH to solve this?</a:t>
            </a:r>
            <a:endParaRPr sz="2900">
              <a:solidFill>
                <a:srgbClr val="6AA84F"/>
              </a:solidFill>
            </a:endParaRPr>
          </a:p>
        </p:txBody>
      </p:sp>
      <p:pic>
        <p:nvPicPr>
          <p:cNvPr id="56" name="Google Shape;56;p13"/>
          <p:cNvPicPr preferRelativeResize="0"/>
          <p:nvPr/>
        </p:nvPicPr>
        <p:blipFill>
          <a:blip r:embed="rId3">
            <a:alphaModFix/>
          </a:blip>
          <a:stretch>
            <a:fillRect/>
          </a:stretch>
        </p:blipFill>
        <p:spPr>
          <a:xfrm>
            <a:off x="5286363" y="0"/>
            <a:ext cx="3857626" cy="5143501"/>
          </a:xfrm>
          <a:prstGeom prst="rect">
            <a:avLst/>
          </a:prstGeom>
          <a:noFill/>
          <a:ln>
            <a:noFill/>
          </a:ln>
        </p:spPr>
      </p:pic>
      <p:sp>
        <p:nvSpPr>
          <p:cNvPr id="57" name="Google Shape;57;p13"/>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Effect transition="in" filter="fade">
                                      <p:cBhvr>
                                        <p:cTn id="17" dur="1000"/>
                                        <p:tgtEl>
                                          <p:spTgt spid="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Effect transition="in" filter="fade">
                                      <p:cBhvr>
                                        <p:cTn id="22" dur="1000"/>
                                        <p:tgtEl>
                                          <p:spTgt spid="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xEl>
                                              <p:pRg st="4" end="4"/>
                                            </p:txEl>
                                          </p:spTgt>
                                        </p:tgtEl>
                                        <p:attrNameLst>
                                          <p:attrName>style.visibility</p:attrName>
                                        </p:attrNameLst>
                                      </p:cBhvr>
                                      <p:to>
                                        <p:strVal val="visible"/>
                                      </p:to>
                                    </p:set>
                                    <p:animEffect transition="in" filter="fade">
                                      <p:cBhvr>
                                        <p:cTn id="27" dur="1000"/>
                                        <p:tgtEl>
                                          <p:spTgt spid="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94375" y="0"/>
            <a:ext cx="7593900" cy="668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2900" b="1">
                <a:solidFill>
                  <a:srgbClr val="7F6000"/>
                </a:solidFill>
              </a:rPr>
              <a:t>Happy National Wildlife Day!</a:t>
            </a:r>
            <a:endParaRPr sz="2900" b="1">
              <a:solidFill>
                <a:srgbClr val="7F6000"/>
              </a:solidFill>
            </a:endParaRPr>
          </a:p>
        </p:txBody>
      </p:sp>
      <p:sp>
        <p:nvSpPr>
          <p:cNvPr id="63" name="Google Shape;63;p14"/>
          <p:cNvSpPr txBox="1">
            <a:spLocks noGrp="1"/>
          </p:cNvSpPr>
          <p:nvPr>
            <p:ph type="subTitle" idx="1"/>
          </p:nvPr>
        </p:nvSpPr>
        <p:spPr>
          <a:xfrm>
            <a:off x="7751475" y="615775"/>
            <a:ext cx="1328100" cy="440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7F6000"/>
                </a:solidFill>
              </a:rPr>
              <a:t>The doe is three times the weight of the middle deer.</a:t>
            </a:r>
            <a:endParaRPr sz="1700" b="1">
              <a:solidFill>
                <a:srgbClr val="7F6000"/>
              </a:solidFill>
            </a:endParaRPr>
          </a:p>
          <a:p>
            <a:pPr marL="0" lvl="0" indent="0" algn="ctr" rtl="0">
              <a:spcBef>
                <a:spcPts val="0"/>
              </a:spcBef>
              <a:spcAft>
                <a:spcPts val="0"/>
              </a:spcAft>
              <a:buNone/>
            </a:pPr>
            <a:endParaRPr sz="1700" b="1">
              <a:solidFill>
                <a:srgbClr val="7F6000"/>
              </a:solidFill>
            </a:endParaRPr>
          </a:p>
          <a:p>
            <a:pPr marL="0" lvl="0" indent="0" algn="ctr" rtl="0">
              <a:spcBef>
                <a:spcPts val="0"/>
              </a:spcBef>
              <a:spcAft>
                <a:spcPts val="0"/>
              </a:spcAft>
              <a:buNone/>
            </a:pPr>
            <a:r>
              <a:rPr lang="en" sz="1700" b="1">
                <a:solidFill>
                  <a:srgbClr val="7F6000"/>
                </a:solidFill>
              </a:rPr>
              <a:t>The fawn is one-half the weight of the middle deer.</a:t>
            </a:r>
            <a:endParaRPr sz="1700" b="1">
              <a:solidFill>
                <a:srgbClr val="7F6000"/>
              </a:solidFill>
            </a:endParaRPr>
          </a:p>
          <a:p>
            <a:pPr marL="0" lvl="0" indent="0" algn="ctr" rtl="0">
              <a:spcBef>
                <a:spcPts val="0"/>
              </a:spcBef>
              <a:spcAft>
                <a:spcPts val="0"/>
              </a:spcAft>
              <a:buNone/>
            </a:pPr>
            <a:endParaRPr sz="1700" b="1">
              <a:solidFill>
                <a:srgbClr val="7F6000"/>
              </a:solidFill>
            </a:endParaRPr>
          </a:p>
          <a:p>
            <a:pPr marL="0" lvl="0" indent="0" algn="ctr" rtl="0">
              <a:spcBef>
                <a:spcPts val="0"/>
              </a:spcBef>
              <a:spcAft>
                <a:spcPts val="0"/>
              </a:spcAft>
              <a:buNone/>
            </a:pPr>
            <a:r>
              <a:rPr lang="en" sz="1700" b="1">
                <a:solidFill>
                  <a:srgbClr val="7F6000"/>
                </a:solidFill>
              </a:rPr>
              <a:t>What is possible?</a:t>
            </a:r>
            <a:r>
              <a:rPr lang="en" sz="1700"/>
              <a:t>  </a:t>
            </a:r>
            <a:endParaRPr sz="1700"/>
          </a:p>
        </p:txBody>
      </p:sp>
      <p:pic>
        <p:nvPicPr>
          <p:cNvPr id="64" name="Google Shape;64;p14"/>
          <p:cNvPicPr preferRelativeResize="0"/>
          <p:nvPr/>
        </p:nvPicPr>
        <p:blipFill>
          <a:blip r:embed="rId3">
            <a:alphaModFix/>
          </a:blip>
          <a:stretch>
            <a:fillRect/>
          </a:stretch>
        </p:blipFill>
        <p:spPr>
          <a:xfrm>
            <a:off x="94375" y="678825"/>
            <a:ext cx="7594050" cy="4339457"/>
          </a:xfrm>
          <a:prstGeom prst="rect">
            <a:avLst/>
          </a:prstGeom>
          <a:noFill/>
          <a:ln>
            <a:noFill/>
          </a:ln>
        </p:spPr>
      </p:pic>
      <p:sp>
        <p:nvSpPr>
          <p:cNvPr id="65" name="Google Shape;65;p14"/>
          <p:cNvSpPr txBox="1"/>
          <p:nvPr/>
        </p:nvSpPr>
        <p:spPr>
          <a:xfrm>
            <a:off x="94375" y="4679575"/>
            <a:ext cx="75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4.OA.A3</a:t>
            </a:r>
            <a:endParaRPr sz="1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142675" y="106975"/>
            <a:ext cx="5761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274E13"/>
                </a:solidFill>
              </a:rPr>
              <a:t>Happy World Samosa Day!</a:t>
            </a:r>
            <a:endParaRPr sz="2920" b="1">
              <a:solidFill>
                <a:srgbClr val="274E13"/>
              </a:solidFill>
            </a:endParaRPr>
          </a:p>
        </p:txBody>
      </p:sp>
      <p:sp>
        <p:nvSpPr>
          <p:cNvPr id="71" name="Google Shape;71;p15"/>
          <p:cNvSpPr txBox="1">
            <a:spLocks noGrp="1"/>
          </p:cNvSpPr>
          <p:nvPr>
            <p:ph type="body" idx="1"/>
          </p:nvPr>
        </p:nvSpPr>
        <p:spPr>
          <a:xfrm>
            <a:off x="6045575" y="775325"/>
            <a:ext cx="2949600" cy="40179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900">
                <a:solidFill>
                  <a:srgbClr val="274E13"/>
                </a:solidFill>
              </a:rPr>
              <a:t>What shape is a samosa?</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What kind of triangle?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Sketch an equilateral triangle.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How many different ways can you share a samosa equally with 2 people?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3 people? </a:t>
            </a:r>
            <a:endParaRPr sz="1900">
              <a:solidFill>
                <a:srgbClr val="274E13"/>
              </a:solidFill>
            </a:endParaRPr>
          </a:p>
          <a:p>
            <a:pPr marL="0" lvl="0" indent="0" algn="ctr" rtl="0">
              <a:lnSpc>
                <a:spcPct val="105000"/>
              </a:lnSpc>
              <a:spcBef>
                <a:spcPts val="1200"/>
              </a:spcBef>
              <a:spcAft>
                <a:spcPts val="1200"/>
              </a:spcAft>
              <a:buNone/>
            </a:pPr>
            <a:r>
              <a:rPr lang="en" sz="1900">
                <a:solidFill>
                  <a:srgbClr val="274E13"/>
                </a:solidFill>
              </a:rPr>
              <a:t>4 people?</a:t>
            </a:r>
            <a:endParaRPr sz="1900">
              <a:solidFill>
                <a:srgbClr val="274E13"/>
              </a:solidFill>
            </a:endParaRPr>
          </a:p>
        </p:txBody>
      </p:sp>
      <p:pic>
        <p:nvPicPr>
          <p:cNvPr id="72" name="Google Shape;72;p15"/>
          <p:cNvPicPr preferRelativeResize="0"/>
          <p:nvPr/>
        </p:nvPicPr>
        <p:blipFill>
          <a:blip r:embed="rId3">
            <a:alphaModFix/>
          </a:blip>
          <a:stretch>
            <a:fillRect/>
          </a:stretch>
        </p:blipFill>
        <p:spPr>
          <a:xfrm>
            <a:off x="79925" y="775313"/>
            <a:ext cx="5824251" cy="4368188"/>
          </a:xfrm>
          <a:prstGeom prst="rect">
            <a:avLst/>
          </a:prstGeom>
          <a:noFill/>
          <a:ln>
            <a:noFill/>
          </a:ln>
        </p:spPr>
      </p:pic>
      <p:sp>
        <p:nvSpPr>
          <p:cNvPr id="73" name="Google Shape;73;p15"/>
          <p:cNvSpPr txBox="1"/>
          <p:nvPr/>
        </p:nvSpPr>
        <p:spPr>
          <a:xfrm>
            <a:off x="79925" y="479322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4.G.A</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fade">
                                      <p:cBhvr>
                                        <p:cTn id="7" dur="1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xEl>
                                              <p:pRg st="1" end="1"/>
                                            </p:txEl>
                                          </p:spTgt>
                                        </p:tgtEl>
                                        <p:attrNameLst>
                                          <p:attrName>style.visibility</p:attrName>
                                        </p:attrNameLst>
                                      </p:cBhvr>
                                      <p:to>
                                        <p:strVal val="visible"/>
                                      </p:to>
                                    </p:set>
                                    <p:animEffect transition="in" filter="fade">
                                      <p:cBhvr>
                                        <p:cTn id="12" dur="1000"/>
                                        <p:tgtEl>
                                          <p:spTgt spid="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xEl>
                                              <p:pRg st="2" end="2"/>
                                            </p:txEl>
                                          </p:spTgt>
                                        </p:tgtEl>
                                        <p:attrNameLst>
                                          <p:attrName>style.visibility</p:attrName>
                                        </p:attrNameLst>
                                      </p:cBhvr>
                                      <p:to>
                                        <p:strVal val="visible"/>
                                      </p:to>
                                    </p:set>
                                    <p:animEffect transition="in" filter="fade">
                                      <p:cBhvr>
                                        <p:cTn id="17" dur="1000"/>
                                        <p:tgtEl>
                                          <p:spTgt spid="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xEl>
                                              <p:pRg st="3" end="3"/>
                                            </p:txEl>
                                          </p:spTgt>
                                        </p:tgtEl>
                                        <p:attrNameLst>
                                          <p:attrName>style.visibility</p:attrName>
                                        </p:attrNameLst>
                                      </p:cBhvr>
                                      <p:to>
                                        <p:strVal val="visible"/>
                                      </p:to>
                                    </p:set>
                                    <p:animEffect transition="in" filter="fade">
                                      <p:cBhvr>
                                        <p:cTn id="22" dur="1000"/>
                                        <p:tgtEl>
                                          <p:spTgt spid="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
                                            <p:txEl>
                                              <p:pRg st="4" end="4"/>
                                            </p:txEl>
                                          </p:spTgt>
                                        </p:tgtEl>
                                        <p:attrNameLst>
                                          <p:attrName>style.visibility</p:attrName>
                                        </p:attrNameLst>
                                      </p:cBhvr>
                                      <p:to>
                                        <p:strVal val="visible"/>
                                      </p:to>
                                    </p:set>
                                    <p:animEffect transition="in" filter="fade">
                                      <p:cBhvr>
                                        <p:cTn id="27" dur="1000"/>
                                        <p:tgtEl>
                                          <p:spTgt spid="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1">
                                            <p:txEl>
                                              <p:pRg st="5" end="5"/>
                                            </p:txEl>
                                          </p:spTgt>
                                        </p:tgtEl>
                                        <p:attrNameLst>
                                          <p:attrName>style.visibility</p:attrName>
                                        </p:attrNameLst>
                                      </p:cBhvr>
                                      <p:to>
                                        <p:strVal val="visible"/>
                                      </p:to>
                                    </p:set>
                                    <p:animEffect transition="in" filter="fade">
                                      <p:cBhvr>
                                        <p:cTn id="32" dur="1000"/>
                                        <p:tgtEl>
                                          <p:spTgt spid="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ctrTitle"/>
          </p:nvPr>
        </p:nvSpPr>
        <p:spPr>
          <a:xfrm>
            <a:off x="69400" y="290025"/>
            <a:ext cx="8763000" cy="371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100" b="1">
                <a:solidFill>
                  <a:srgbClr val="FF9900"/>
                </a:solidFill>
              </a:rPr>
              <a:t>It’s National Guide Dog Month!</a:t>
            </a:r>
            <a:endParaRPr sz="3100" b="1">
              <a:solidFill>
                <a:srgbClr val="FF9900"/>
              </a:solidFill>
            </a:endParaRPr>
          </a:p>
        </p:txBody>
      </p:sp>
      <p:sp>
        <p:nvSpPr>
          <p:cNvPr id="79" name="Google Shape;79;p16"/>
          <p:cNvSpPr txBox="1">
            <a:spLocks noGrp="1"/>
          </p:cNvSpPr>
          <p:nvPr>
            <p:ph type="subTitle" idx="1"/>
          </p:nvPr>
        </p:nvSpPr>
        <p:spPr>
          <a:xfrm>
            <a:off x="7217725" y="498975"/>
            <a:ext cx="1845000" cy="312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FF9900"/>
                </a:solidFill>
              </a:rPr>
              <a:t>This guide dog puppy in training weighs only 9 pounds.</a:t>
            </a:r>
            <a:endParaRPr sz="1900">
              <a:solidFill>
                <a:srgbClr val="FF9900"/>
              </a:solidFill>
            </a:endParaRPr>
          </a:p>
          <a:p>
            <a:pPr marL="0" lvl="0" indent="0" algn="ctr" rtl="0">
              <a:spcBef>
                <a:spcPts val="0"/>
              </a:spcBef>
              <a:spcAft>
                <a:spcPts val="0"/>
              </a:spcAft>
              <a:buNone/>
            </a:pPr>
            <a:endParaRPr sz="1900">
              <a:solidFill>
                <a:srgbClr val="FF9900"/>
              </a:solidFill>
            </a:endParaRPr>
          </a:p>
          <a:p>
            <a:pPr marL="0" lvl="0" indent="0" algn="ctr" rtl="0">
              <a:spcBef>
                <a:spcPts val="0"/>
              </a:spcBef>
              <a:spcAft>
                <a:spcPts val="0"/>
              </a:spcAft>
              <a:buNone/>
            </a:pPr>
            <a:r>
              <a:rPr lang="en" sz="1900">
                <a:solidFill>
                  <a:srgbClr val="FF9900"/>
                </a:solidFill>
              </a:rPr>
              <a:t>How many ounces is that?</a:t>
            </a:r>
            <a:endParaRPr sz="1900">
              <a:solidFill>
                <a:srgbClr val="FF9900"/>
              </a:solidFill>
            </a:endParaRPr>
          </a:p>
          <a:p>
            <a:pPr marL="0" lvl="0" indent="0" algn="ctr" rtl="0">
              <a:spcBef>
                <a:spcPts val="0"/>
              </a:spcBef>
              <a:spcAft>
                <a:spcPts val="0"/>
              </a:spcAft>
              <a:buNone/>
            </a:pPr>
            <a:endParaRPr sz="1900">
              <a:solidFill>
                <a:srgbClr val="FF9900"/>
              </a:solidFill>
            </a:endParaRPr>
          </a:p>
          <a:p>
            <a:pPr marL="0" lvl="0" indent="0" algn="ctr" rtl="0">
              <a:spcBef>
                <a:spcPts val="0"/>
              </a:spcBef>
              <a:spcAft>
                <a:spcPts val="0"/>
              </a:spcAft>
              <a:buNone/>
            </a:pPr>
            <a:r>
              <a:rPr lang="en" sz="1900">
                <a:solidFill>
                  <a:srgbClr val="FF9900"/>
                </a:solidFill>
              </a:rPr>
              <a:t>What are some strategies we can use to solve this?</a:t>
            </a:r>
            <a:endParaRPr sz="1900">
              <a:solidFill>
                <a:srgbClr val="FF9900"/>
              </a:solidFill>
            </a:endParaRPr>
          </a:p>
        </p:txBody>
      </p:sp>
      <p:pic>
        <p:nvPicPr>
          <p:cNvPr id="80" name="Google Shape;80;p16"/>
          <p:cNvPicPr preferRelativeResize="0"/>
          <p:nvPr/>
        </p:nvPicPr>
        <p:blipFill>
          <a:blip r:embed="rId3">
            <a:alphaModFix/>
          </a:blip>
          <a:stretch>
            <a:fillRect/>
          </a:stretch>
        </p:blipFill>
        <p:spPr>
          <a:xfrm>
            <a:off x="69400" y="661125"/>
            <a:ext cx="7067100" cy="4405475"/>
          </a:xfrm>
          <a:prstGeom prst="rect">
            <a:avLst/>
          </a:prstGeom>
          <a:noFill/>
          <a:ln>
            <a:noFill/>
          </a:ln>
        </p:spPr>
      </p:pic>
      <p:sp>
        <p:nvSpPr>
          <p:cNvPr id="81" name="Google Shape;81;p16"/>
          <p:cNvSpPr/>
          <p:nvPr/>
        </p:nvSpPr>
        <p:spPr>
          <a:xfrm>
            <a:off x="6556300" y="4161500"/>
            <a:ext cx="1566300" cy="905100"/>
          </a:xfrm>
          <a:prstGeom prst="wedgeEllipseCallout">
            <a:avLst>
              <a:gd name="adj1" fmla="val -55187"/>
              <a:gd name="adj2" fmla="val -48718"/>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t>There are 16 ounces in a pound!</a:t>
            </a:r>
            <a:endParaRPr sz="1300" b="1"/>
          </a:p>
        </p:txBody>
      </p:sp>
      <p:sp>
        <p:nvSpPr>
          <p:cNvPr id="82" name="Google Shape;82;p16"/>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4.MD.A1</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xEl>
                                              <p:pRg st="1" end="1"/>
                                            </p:txEl>
                                          </p:spTgt>
                                        </p:tgtEl>
                                        <p:attrNameLst>
                                          <p:attrName>style.visibility</p:attrName>
                                        </p:attrNameLst>
                                      </p:cBhvr>
                                      <p:to>
                                        <p:strVal val="visible"/>
                                      </p:to>
                                    </p:set>
                                    <p:animEffect transition="in" filter="fade">
                                      <p:cBhvr>
                                        <p:cTn id="12" dur="1000"/>
                                        <p:tgtEl>
                                          <p:spTgt spid="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
                                            <p:txEl>
                                              <p:pRg st="2" end="2"/>
                                            </p:txEl>
                                          </p:spTgt>
                                        </p:tgtEl>
                                        <p:attrNameLst>
                                          <p:attrName>style.visibility</p:attrName>
                                        </p:attrNameLst>
                                      </p:cBhvr>
                                      <p:to>
                                        <p:strVal val="visible"/>
                                      </p:to>
                                    </p:set>
                                    <p:animEffect transition="in" filter="fade">
                                      <p:cBhvr>
                                        <p:cTn id="17" dur="1000"/>
                                        <p:tgtEl>
                                          <p:spTgt spid="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xEl>
                                              <p:pRg st="3" end="3"/>
                                            </p:txEl>
                                          </p:spTgt>
                                        </p:tgtEl>
                                        <p:attrNameLst>
                                          <p:attrName>style.visibility</p:attrName>
                                        </p:attrNameLst>
                                      </p:cBhvr>
                                      <p:to>
                                        <p:strVal val="visible"/>
                                      </p:to>
                                    </p:set>
                                    <p:animEffect transition="in" filter="fade">
                                      <p:cBhvr>
                                        <p:cTn id="22" dur="1000"/>
                                        <p:tgtEl>
                                          <p:spTgt spid="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
                                            <p:txEl>
                                              <p:pRg st="4" end="4"/>
                                            </p:txEl>
                                          </p:spTgt>
                                        </p:tgtEl>
                                        <p:attrNameLst>
                                          <p:attrName>style.visibility</p:attrName>
                                        </p:attrNameLst>
                                      </p:cBhvr>
                                      <p:to>
                                        <p:strVal val="visible"/>
                                      </p:to>
                                    </p:set>
                                    <p:animEffect transition="in" filter="fade">
                                      <p:cBhvr>
                                        <p:cTn id="27" dur="1000"/>
                                        <p:tgtEl>
                                          <p:spTgt spid="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11700" y="179375"/>
            <a:ext cx="347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8E7CC3"/>
                </a:solidFill>
              </a:rPr>
              <a:t>Happy Teddy Bear Day!</a:t>
            </a:r>
            <a:endParaRPr sz="2920" b="1">
              <a:solidFill>
                <a:srgbClr val="8E7CC3"/>
              </a:solidFill>
            </a:endParaRPr>
          </a:p>
        </p:txBody>
      </p:sp>
      <p:sp>
        <p:nvSpPr>
          <p:cNvPr id="88" name="Google Shape;88;p17"/>
          <p:cNvSpPr txBox="1">
            <a:spLocks noGrp="1"/>
          </p:cNvSpPr>
          <p:nvPr>
            <p:ph type="body" idx="1"/>
          </p:nvPr>
        </p:nvSpPr>
        <p:spPr>
          <a:xfrm>
            <a:off x="311700" y="1352275"/>
            <a:ext cx="3479400" cy="313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8E7CC3"/>
                </a:solidFill>
              </a:rPr>
              <a:t>How many bears are here?</a:t>
            </a:r>
            <a:endParaRPr sz="2300">
              <a:solidFill>
                <a:srgbClr val="8E7CC3"/>
              </a:solidFill>
            </a:endParaRPr>
          </a:p>
          <a:p>
            <a:pPr marL="0" lvl="0" indent="0" algn="ctr" rtl="0">
              <a:spcBef>
                <a:spcPts val="1200"/>
              </a:spcBef>
              <a:spcAft>
                <a:spcPts val="0"/>
              </a:spcAft>
              <a:buNone/>
            </a:pPr>
            <a:r>
              <a:rPr lang="en" sz="2300">
                <a:solidFill>
                  <a:srgbClr val="8E7CC3"/>
                </a:solidFill>
              </a:rPr>
              <a:t>How can we figure it out without counting all of them?</a:t>
            </a:r>
            <a:endParaRPr sz="2300">
              <a:solidFill>
                <a:srgbClr val="8E7CC3"/>
              </a:solidFill>
            </a:endParaRPr>
          </a:p>
          <a:p>
            <a:pPr marL="0" lvl="0" indent="0" algn="ctr" rtl="0">
              <a:spcBef>
                <a:spcPts val="1200"/>
              </a:spcBef>
              <a:spcAft>
                <a:spcPts val="1200"/>
              </a:spcAft>
              <a:buNone/>
            </a:pPr>
            <a:r>
              <a:rPr lang="en" sz="2300">
                <a:solidFill>
                  <a:srgbClr val="8E7CC3"/>
                </a:solidFill>
              </a:rPr>
              <a:t>Share your strategies and create an equation to match your thinking.</a:t>
            </a:r>
            <a:endParaRPr sz="2300">
              <a:solidFill>
                <a:srgbClr val="8E7CC3"/>
              </a:solidFill>
            </a:endParaRPr>
          </a:p>
        </p:txBody>
      </p:sp>
      <p:pic>
        <p:nvPicPr>
          <p:cNvPr id="89" name="Google Shape;89;p17"/>
          <p:cNvPicPr preferRelativeResize="0"/>
          <p:nvPr/>
        </p:nvPicPr>
        <p:blipFill>
          <a:blip r:embed="rId3">
            <a:alphaModFix/>
          </a:blip>
          <a:stretch>
            <a:fillRect/>
          </a:stretch>
        </p:blipFill>
        <p:spPr>
          <a:xfrm>
            <a:off x="4000500" y="0"/>
            <a:ext cx="5143501" cy="5143501"/>
          </a:xfrm>
          <a:prstGeom prst="rect">
            <a:avLst/>
          </a:prstGeom>
          <a:noFill/>
          <a:ln>
            <a:noFill/>
          </a:ln>
        </p:spPr>
      </p:pic>
      <p:sp>
        <p:nvSpPr>
          <p:cNvPr id="90" name="Google Shape;90;p17"/>
          <p:cNvSpPr txBox="1"/>
          <p:nvPr/>
        </p:nvSpPr>
        <p:spPr>
          <a:xfrm>
            <a:off x="8462375" y="4804800"/>
            <a:ext cx="681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4.OA.A3</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xEl>
                                              <p:pRg st="0" end="0"/>
                                            </p:txEl>
                                          </p:spTgt>
                                        </p:tgtEl>
                                        <p:attrNameLst>
                                          <p:attrName>style.visibility</p:attrName>
                                        </p:attrNameLst>
                                      </p:cBhvr>
                                      <p:to>
                                        <p:strVal val="visible"/>
                                      </p:to>
                                    </p:set>
                                    <p:animEffect transition="in" filter="fade">
                                      <p:cBhvr>
                                        <p:cTn id="7" dur="1000"/>
                                        <p:tgtEl>
                                          <p:spTgt spid="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xEl>
                                              <p:pRg st="1" end="1"/>
                                            </p:txEl>
                                          </p:spTgt>
                                        </p:tgtEl>
                                        <p:attrNameLst>
                                          <p:attrName>style.visibility</p:attrName>
                                        </p:attrNameLst>
                                      </p:cBhvr>
                                      <p:to>
                                        <p:strVal val="visible"/>
                                      </p:to>
                                    </p:set>
                                    <p:animEffect transition="in" filter="fade">
                                      <p:cBhvr>
                                        <p:cTn id="12" dur="1000"/>
                                        <p:tgtEl>
                                          <p:spTgt spid="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
                                            <p:txEl>
                                              <p:pRg st="2" end="2"/>
                                            </p:txEl>
                                          </p:spTgt>
                                        </p:tgtEl>
                                        <p:attrNameLst>
                                          <p:attrName>style.visibility</p:attrName>
                                        </p:attrNameLst>
                                      </p:cBhvr>
                                      <p:to>
                                        <p:strVal val="visible"/>
                                      </p:to>
                                    </p:set>
                                    <p:animEffect transition="in" filter="fade">
                                      <p:cBhvr>
                                        <p:cTn id="17" dur="1000"/>
                                        <p:tgtEl>
                                          <p:spTgt spid="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96" name="Google Shape;96;p18"/>
          <p:cNvPicPr preferRelativeResize="0"/>
          <p:nvPr/>
        </p:nvPicPr>
        <p:blipFill>
          <a:blip r:embed="rId3">
            <a:alphaModFix/>
          </a:blip>
          <a:stretch>
            <a:fillRect/>
          </a:stretch>
        </p:blipFill>
        <p:spPr>
          <a:xfrm>
            <a:off x="0" y="919754"/>
            <a:ext cx="9144003" cy="4223743"/>
          </a:xfrm>
          <a:prstGeom prst="rect">
            <a:avLst/>
          </a:prstGeom>
          <a:noFill/>
          <a:ln>
            <a:noFill/>
          </a:ln>
        </p:spPr>
      </p:pic>
      <p:sp>
        <p:nvSpPr>
          <p:cNvPr id="97" name="Google Shape;97;p18"/>
          <p:cNvSpPr txBox="1"/>
          <p:nvPr/>
        </p:nvSpPr>
        <p:spPr>
          <a:xfrm>
            <a:off x="128850" y="0"/>
            <a:ext cx="87837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CC0000"/>
                </a:solidFill>
              </a:rPr>
              <a:t>Wow! Look at this amazing American flag at the NY Giants game!</a:t>
            </a:r>
            <a:endParaRPr sz="1700" b="1">
              <a:solidFill>
                <a:srgbClr val="CC0000"/>
              </a:solidFill>
            </a:endParaRPr>
          </a:p>
          <a:p>
            <a:pPr marL="0" lvl="0" indent="0" algn="ctr" rtl="0">
              <a:spcBef>
                <a:spcPts val="0"/>
              </a:spcBef>
              <a:spcAft>
                <a:spcPts val="0"/>
              </a:spcAft>
              <a:buNone/>
            </a:pPr>
            <a:r>
              <a:rPr lang="en" sz="1700" b="1">
                <a:solidFill>
                  <a:srgbClr val="1C4587"/>
                </a:solidFill>
              </a:rPr>
              <a:t>I wonder how big it is? </a:t>
            </a:r>
            <a:endParaRPr sz="1700" b="1">
              <a:solidFill>
                <a:srgbClr val="1C4587"/>
              </a:solidFill>
            </a:endParaRPr>
          </a:p>
          <a:p>
            <a:pPr marL="0" lvl="0" indent="0" algn="ctr" rtl="0">
              <a:spcBef>
                <a:spcPts val="0"/>
              </a:spcBef>
              <a:spcAft>
                <a:spcPts val="0"/>
              </a:spcAft>
              <a:buNone/>
            </a:pPr>
            <a:r>
              <a:rPr lang="en" sz="1700" b="1">
                <a:solidFill>
                  <a:srgbClr val="1C4587"/>
                </a:solidFill>
              </a:rPr>
              <a:t>What might the perimeter be? How about the area?</a:t>
            </a:r>
            <a:endParaRPr sz="1700" b="1">
              <a:solidFill>
                <a:srgbClr val="1C4587"/>
              </a:solidFill>
            </a:endParaRPr>
          </a:p>
        </p:txBody>
      </p:sp>
      <p:sp>
        <p:nvSpPr>
          <p:cNvPr id="98" name="Google Shape;98;p18"/>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10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xEl>
                                              <p:pRg st="1" end="1"/>
                                            </p:txEl>
                                          </p:spTgt>
                                        </p:tgtEl>
                                        <p:attrNameLst>
                                          <p:attrName>style.visibility</p:attrName>
                                        </p:attrNameLst>
                                      </p:cBhvr>
                                      <p:to>
                                        <p:strVal val="visible"/>
                                      </p:to>
                                    </p:set>
                                    <p:animEffect transition="in" filter="fade">
                                      <p:cBhvr>
                                        <p:cTn id="12" dur="1000"/>
                                        <p:tgtEl>
                                          <p:spTgt spid="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7">
                                            <p:txEl>
                                              <p:pRg st="2" end="2"/>
                                            </p:txEl>
                                          </p:spTgt>
                                        </p:tgtEl>
                                        <p:attrNameLst>
                                          <p:attrName>style.visibility</p:attrName>
                                        </p:attrNameLst>
                                      </p:cBhvr>
                                      <p:to>
                                        <p:strVal val="visible"/>
                                      </p:to>
                                    </p:set>
                                    <p:animEffect transition="in" filter="fade">
                                      <p:cBhvr>
                                        <p:cTn id="17" dur="1000"/>
                                        <p:tgtEl>
                                          <p:spTgt spid="9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6950" y="81225"/>
            <a:ext cx="2077200" cy="87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45818E"/>
                </a:solidFill>
              </a:rPr>
              <a:t>This is the 911 Memorial at Logan Airport</a:t>
            </a:r>
            <a:endParaRPr sz="1900" b="1">
              <a:solidFill>
                <a:srgbClr val="45818E"/>
              </a:solidFill>
            </a:endParaRPr>
          </a:p>
        </p:txBody>
      </p:sp>
      <p:sp>
        <p:nvSpPr>
          <p:cNvPr id="104" name="Google Shape;104;p19"/>
          <p:cNvSpPr txBox="1">
            <a:spLocks noGrp="1"/>
          </p:cNvSpPr>
          <p:nvPr>
            <p:ph type="body" idx="1"/>
          </p:nvPr>
        </p:nvSpPr>
        <p:spPr>
          <a:xfrm>
            <a:off x="116050" y="1152475"/>
            <a:ext cx="20190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700">
                <a:solidFill>
                  <a:srgbClr val="45818E"/>
                </a:solidFill>
                <a:highlight>
                  <a:srgbClr val="FFFFFF"/>
                </a:highlight>
              </a:rPr>
              <a:t>The memorial takes the shape of a </a:t>
            </a:r>
            <a:r>
              <a:rPr lang="en" sz="1700" b="1">
                <a:solidFill>
                  <a:srgbClr val="45818E"/>
                </a:solidFill>
                <a:highlight>
                  <a:srgbClr val="FFFFFF"/>
                </a:highlight>
              </a:rPr>
              <a:t>20-by-20 foot glass cube</a:t>
            </a:r>
            <a:r>
              <a:rPr lang="en" sz="1700">
                <a:solidFill>
                  <a:srgbClr val="45818E"/>
                </a:solidFill>
                <a:highlight>
                  <a:srgbClr val="FFFFFF"/>
                </a:highlight>
              </a:rPr>
              <a:t>.</a:t>
            </a:r>
            <a:endParaRPr sz="1700">
              <a:solidFill>
                <a:srgbClr val="45818E"/>
              </a:solidFill>
              <a:highlight>
                <a:srgbClr val="FFFFFF"/>
              </a:highlight>
            </a:endParaRPr>
          </a:p>
          <a:p>
            <a:pPr marL="0" lvl="0" indent="0" algn="ctr" rtl="0">
              <a:spcBef>
                <a:spcPts val="1200"/>
              </a:spcBef>
              <a:spcAft>
                <a:spcPts val="0"/>
              </a:spcAft>
              <a:buNone/>
            </a:pPr>
            <a:r>
              <a:rPr lang="en" sz="1700">
                <a:solidFill>
                  <a:srgbClr val="45818E"/>
                </a:solidFill>
                <a:highlight>
                  <a:srgbClr val="FFFFFF"/>
                </a:highlight>
              </a:rPr>
              <a:t>What is the </a:t>
            </a:r>
            <a:r>
              <a:rPr lang="en" sz="1700" b="1">
                <a:solidFill>
                  <a:srgbClr val="45818E"/>
                </a:solidFill>
                <a:highlight>
                  <a:srgbClr val="FFFFFF"/>
                </a:highlight>
              </a:rPr>
              <a:t>perimeter </a:t>
            </a:r>
            <a:r>
              <a:rPr lang="en" sz="1700">
                <a:solidFill>
                  <a:srgbClr val="45818E"/>
                </a:solidFill>
                <a:highlight>
                  <a:srgbClr val="FFFFFF"/>
                </a:highlight>
              </a:rPr>
              <a:t>of the memorial?</a:t>
            </a:r>
            <a:endParaRPr sz="1700">
              <a:solidFill>
                <a:srgbClr val="45818E"/>
              </a:solidFill>
              <a:highlight>
                <a:srgbClr val="FFFFFF"/>
              </a:highlight>
            </a:endParaRPr>
          </a:p>
          <a:p>
            <a:pPr marL="0" lvl="0" indent="0" algn="ctr" rtl="0">
              <a:spcBef>
                <a:spcPts val="1200"/>
              </a:spcBef>
              <a:spcAft>
                <a:spcPts val="0"/>
              </a:spcAft>
              <a:buNone/>
            </a:pPr>
            <a:r>
              <a:rPr lang="en" sz="1700">
                <a:solidFill>
                  <a:srgbClr val="45818E"/>
                </a:solidFill>
                <a:highlight>
                  <a:srgbClr val="FFFFFF"/>
                </a:highlight>
              </a:rPr>
              <a:t>In feet?</a:t>
            </a:r>
            <a:endParaRPr sz="1700">
              <a:solidFill>
                <a:srgbClr val="45818E"/>
              </a:solidFill>
              <a:highlight>
                <a:srgbClr val="FFFFFF"/>
              </a:highlight>
            </a:endParaRPr>
          </a:p>
          <a:p>
            <a:pPr marL="0" lvl="0" indent="0" algn="ctr" rtl="0">
              <a:spcBef>
                <a:spcPts val="1200"/>
              </a:spcBef>
              <a:spcAft>
                <a:spcPts val="1200"/>
              </a:spcAft>
              <a:buNone/>
            </a:pPr>
            <a:r>
              <a:rPr lang="en" sz="1700">
                <a:solidFill>
                  <a:srgbClr val="45818E"/>
                </a:solidFill>
                <a:highlight>
                  <a:srgbClr val="FFFFFF"/>
                </a:highlight>
              </a:rPr>
              <a:t>In inches?</a:t>
            </a:r>
            <a:endParaRPr sz="1700">
              <a:solidFill>
                <a:srgbClr val="45818E"/>
              </a:solidFill>
              <a:highlight>
                <a:srgbClr val="FFFFFF"/>
              </a:highlight>
            </a:endParaRPr>
          </a:p>
        </p:txBody>
      </p:sp>
      <p:pic>
        <p:nvPicPr>
          <p:cNvPr id="105" name="Google Shape;105;p19"/>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06" name="Google Shape;106;p19"/>
          <p:cNvSpPr txBox="1"/>
          <p:nvPr/>
        </p:nvSpPr>
        <p:spPr>
          <a:xfrm>
            <a:off x="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311700" y="1673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A61C00"/>
                </a:solidFill>
              </a:rPr>
              <a:t>Happy Chocolate Milkshake Day!</a:t>
            </a:r>
            <a:endParaRPr sz="2920" b="1">
              <a:solidFill>
                <a:srgbClr val="A61C00"/>
              </a:solidFill>
            </a:endParaRPr>
          </a:p>
          <a:p>
            <a:pPr marL="0" lvl="0" indent="0" algn="l" rtl="0">
              <a:spcBef>
                <a:spcPts val="0"/>
              </a:spcBef>
              <a:spcAft>
                <a:spcPts val="0"/>
              </a:spcAft>
              <a:buSzPts val="990"/>
              <a:buNone/>
            </a:pPr>
            <a:r>
              <a:rPr lang="en" sz="2920" b="1">
                <a:solidFill>
                  <a:srgbClr val="A61C00"/>
                </a:solidFill>
              </a:rPr>
              <a:t>Would you rather …</a:t>
            </a:r>
            <a:endParaRPr sz="2920" b="1">
              <a:solidFill>
                <a:srgbClr val="A61C00"/>
              </a:solidFill>
            </a:endParaRPr>
          </a:p>
        </p:txBody>
      </p:sp>
      <p:sp>
        <p:nvSpPr>
          <p:cNvPr id="112" name="Google Shape;112;p20"/>
          <p:cNvSpPr txBox="1">
            <a:spLocks noGrp="1"/>
          </p:cNvSpPr>
          <p:nvPr>
            <p:ph type="body" idx="1"/>
          </p:nvPr>
        </p:nvSpPr>
        <p:spPr>
          <a:xfrm>
            <a:off x="311700" y="4568875"/>
            <a:ext cx="8520600" cy="4089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935"/>
              <a:buNone/>
            </a:pPr>
            <a:r>
              <a:rPr lang="en" sz="1729" b="1" dirty="0">
                <a:solidFill>
                  <a:srgbClr val="A61C00"/>
                </a:solidFill>
              </a:rPr>
              <a:t>8 ounce $1.00	                   22 ounces $2.89  	       20 ounces $3.95</a:t>
            </a:r>
            <a:endParaRPr sz="1729" b="1" dirty="0">
              <a:solidFill>
                <a:srgbClr val="A61C00"/>
              </a:solidFill>
            </a:endParaRPr>
          </a:p>
        </p:txBody>
      </p:sp>
      <p:pic>
        <p:nvPicPr>
          <p:cNvPr id="113" name="Google Shape;113;p20"/>
          <p:cNvPicPr preferRelativeResize="0"/>
          <p:nvPr/>
        </p:nvPicPr>
        <p:blipFill>
          <a:blip r:embed="rId3">
            <a:alphaModFix/>
          </a:blip>
          <a:stretch>
            <a:fillRect/>
          </a:stretch>
        </p:blipFill>
        <p:spPr>
          <a:xfrm>
            <a:off x="311700" y="1970025"/>
            <a:ext cx="1618150" cy="2598850"/>
          </a:xfrm>
          <a:prstGeom prst="rect">
            <a:avLst/>
          </a:prstGeom>
          <a:noFill/>
          <a:ln>
            <a:noFill/>
          </a:ln>
        </p:spPr>
      </p:pic>
      <p:pic>
        <p:nvPicPr>
          <p:cNvPr id="114" name="Google Shape;114;p20"/>
          <p:cNvPicPr preferRelativeResize="0"/>
          <p:nvPr/>
        </p:nvPicPr>
        <p:blipFill>
          <a:blip r:embed="rId4">
            <a:alphaModFix/>
          </a:blip>
          <a:stretch>
            <a:fillRect/>
          </a:stretch>
        </p:blipFill>
        <p:spPr>
          <a:xfrm>
            <a:off x="3184050" y="1285500"/>
            <a:ext cx="2007750" cy="3283376"/>
          </a:xfrm>
          <a:prstGeom prst="rect">
            <a:avLst/>
          </a:prstGeom>
          <a:noFill/>
          <a:ln>
            <a:noFill/>
          </a:ln>
        </p:spPr>
      </p:pic>
      <p:pic>
        <p:nvPicPr>
          <p:cNvPr id="115" name="Google Shape;115;p20"/>
          <p:cNvPicPr preferRelativeResize="0"/>
          <p:nvPr/>
        </p:nvPicPr>
        <p:blipFill>
          <a:blip r:embed="rId5">
            <a:alphaModFix/>
          </a:blip>
          <a:stretch>
            <a:fillRect/>
          </a:stretch>
        </p:blipFill>
        <p:spPr>
          <a:xfrm>
            <a:off x="6335150" y="885021"/>
            <a:ext cx="1811875" cy="3683855"/>
          </a:xfrm>
          <a:prstGeom prst="rect">
            <a:avLst/>
          </a:prstGeom>
          <a:noFill/>
          <a:ln>
            <a:noFill/>
          </a:ln>
        </p:spPr>
      </p:pic>
      <p:pic>
        <p:nvPicPr>
          <p:cNvPr id="116" name="Google Shape;116;p20"/>
          <p:cNvPicPr preferRelativeResize="0"/>
          <p:nvPr/>
        </p:nvPicPr>
        <p:blipFill>
          <a:blip r:embed="rId6">
            <a:alphaModFix/>
          </a:blip>
          <a:stretch>
            <a:fillRect/>
          </a:stretch>
        </p:blipFill>
        <p:spPr>
          <a:xfrm>
            <a:off x="6907238" y="2574326"/>
            <a:ext cx="859259" cy="572699"/>
          </a:xfrm>
          <a:prstGeom prst="rect">
            <a:avLst/>
          </a:prstGeom>
          <a:noFill/>
          <a:ln>
            <a:noFill/>
          </a:ln>
        </p:spPr>
      </p:pic>
      <p:sp>
        <p:nvSpPr>
          <p:cNvPr id="117" name="Google Shape;117;p20"/>
          <p:cNvSpPr txBox="1"/>
          <p:nvPr/>
        </p:nvSpPr>
        <p:spPr>
          <a:xfrm>
            <a:off x="8449525" y="4804800"/>
            <a:ext cx="694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4.SMP.3</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body" idx="1"/>
          </p:nvPr>
        </p:nvSpPr>
        <p:spPr>
          <a:xfrm>
            <a:off x="7717150" y="282600"/>
            <a:ext cx="1426800" cy="44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38761D"/>
                </a:solidFill>
              </a:rPr>
              <a:t>It takes 42 minutes to get from Weston to Boston via the MBTA, it is an 18 ½ mile ride and was $9.75 one way.</a:t>
            </a:r>
            <a:endParaRPr sz="1300" b="1">
              <a:solidFill>
                <a:srgbClr val="38761D"/>
              </a:solidFill>
            </a:endParaRPr>
          </a:p>
          <a:p>
            <a:pPr marL="0" lvl="0" indent="0" algn="ctr" rtl="0">
              <a:spcBef>
                <a:spcPts val="1200"/>
              </a:spcBef>
              <a:spcAft>
                <a:spcPts val="0"/>
              </a:spcAft>
              <a:buNone/>
            </a:pPr>
            <a:r>
              <a:rPr lang="en" sz="1300" b="1">
                <a:solidFill>
                  <a:srgbClr val="38761D"/>
                </a:solidFill>
              </a:rPr>
              <a:t>How long would the round-trip ride take? </a:t>
            </a:r>
            <a:endParaRPr sz="1300" b="1">
              <a:solidFill>
                <a:srgbClr val="38761D"/>
              </a:solidFill>
            </a:endParaRPr>
          </a:p>
          <a:p>
            <a:pPr marL="0" lvl="0" indent="0" algn="ctr" rtl="0">
              <a:spcBef>
                <a:spcPts val="1200"/>
              </a:spcBef>
              <a:spcAft>
                <a:spcPts val="0"/>
              </a:spcAft>
              <a:buNone/>
            </a:pPr>
            <a:r>
              <a:rPr lang="en" sz="1300" b="1">
                <a:solidFill>
                  <a:srgbClr val="38761D"/>
                </a:solidFill>
              </a:rPr>
              <a:t>How many miles is that?</a:t>
            </a:r>
            <a:endParaRPr sz="1300" b="1">
              <a:solidFill>
                <a:srgbClr val="38761D"/>
              </a:solidFill>
            </a:endParaRPr>
          </a:p>
          <a:p>
            <a:pPr marL="0" lvl="0" indent="0" algn="ctr" rtl="0">
              <a:spcBef>
                <a:spcPts val="1200"/>
              </a:spcBef>
              <a:spcAft>
                <a:spcPts val="0"/>
              </a:spcAft>
              <a:buNone/>
            </a:pPr>
            <a:r>
              <a:rPr lang="en" sz="1300" b="1">
                <a:solidFill>
                  <a:srgbClr val="38761D"/>
                </a:solidFill>
              </a:rPr>
              <a:t>How much would it cost?</a:t>
            </a:r>
            <a:endParaRPr sz="1300" b="1">
              <a:solidFill>
                <a:srgbClr val="38761D"/>
              </a:solidFill>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23" name="Google Shape;123;p21"/>
          <p:cNvPicPr preferRelativeResize="0"/>
          <p:nvPr/>
        </p:nvPicPr>
        <p:blipFill>
          <a:blip r:embed="rId3">
            <a:alphaModFix/>
          </a:blip>
          <a:stretch>
            <a:fillRect/>
          </a:stretch>
        </p:blipFill>
        <p:spPr>
          <a:xfrm>
            <a:off x="8" y="0"/>
            <a:ext cx="7717135" cy="5143501"/>
          </a:xfrm>
          <a:prstGeom prst="rect">
            <a:avLst/>
          </a:prstGeom>
          <a:noFill/>
          <a:ln>
            <a:noFill/>
          </a:ln>
        </p:spPr>
      </p:pic>
      <p:sp>
        <p:nvSpPr>
          <p:cNvPr id="124" name="Google Shape;124;p21"/>
          <p:cNvSpPr txBox="1"/>
          <p:nvPr/>
        </p:nvSpPr>
        <p:spPr>
          <a:xfrm>
            <a:off x="2831375" y="4758600"/>
            <a:ext cx="4804200" cy="384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300" i="1">
                <a:solidFill>
                  <a:srgbClr val="FFFF00"/>
                </a:solidFill>
              </a:rPr>
              <a:t>The Silver Hill Commuter Rail Station was closed in 2020.</a:t>
            </a:r>
            <a:endParaRPr sz="900" i="1">
              <a:solidFill>
                <a:srgbClr val="FFFF00"/>
              </a:solidFill>
            </a:endParaRPr>
          </a:p>
        </p:txBody>
      </p:sp>
      <p:sp>
        <p:nvSpPr>
          <p:cNvPr id="125" name="Google Shape;125;p21"/>
          <p:cNvSpPr txBox="1"/>
          <p:nvPr/>
        </p:nvSpPr>
        <p:spPr>
          <a:xfrm>
            <a:off x="8459350" y="4781700"/>
            <a:ext cx="68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7711500" y="120750"/>
            <a:ext cx="1432500" cy="897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620">
                <a:solidFill>
                  <a:srgbClr val="B45F06"/>
                </a:solidFill>
              </a:rPr>
              <a:t>Today is </a:t>
            </a:r>
            <a:r>
              <a:rPr lang="en" sz="1620" b="1">
                <a:solidFill>
                  <a:srgbClr val="B45F06"/>
                </a:solidFill>
              </a:rPr>
              <a:t>Chuseok</a:t>
            </a:r>
            <a:endParaRPr sz="1620" b="1">
              <a:solidFill>
                <a:srgbClr val="B45F06"/>
              </a:solidFill>
            </a:endParaRPr>
          </a:p>
          <a:p>
            <a:pPr marL="0" lvl="0" indent="0" algn="ctr" rtl="0">
              <a:spcBef>
                <a:spcPts val="0"/>
              </a:spcBef>
              <a:spcAft>
                <a:spcPts val="0"/>
              </a:spcAft>
              <a:buSzPts val="990"/>
              <a:buNone/>
            </a:pPr>
            <a:r>
              <a:rPr lang="en" sz="1620">
                <a:solidFill>
                  <a:srgbClr val="B45F06"/>
                </a:solidFill>
              </a:rPr>
              <a:t>Korean Thanksgiving</a:t>
            </a:r>
            <a:endParaRPr sz="1620">
              <a:solidFill>
                <a:srgbClr val="B45F06"/>
              </a:solidFill>
            </a:endParaRPr>
          </a:p>
        </p:txBody>
      </p:sp>
      <p:sp>
        <p:nvSpPr>
          <p:cNvPr id="131" name="Google Shape;131;p22"/>
          <p:cNvSpPr txBox="1">
            <a:spLocks noGrp="1"/>
          </p:cNvSpPr>
          <p:nvPr>
            <p:ph type="body" idx="1"/>
          </p:nvPr>
        </p:nvSpPr>
        <p:spPr>
          <a:xfrm>
            <a:off x="7711500" y="1581675"/>
            <a:ext cx="1432500" cy="33444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1500">
                <a:solidFill>
                  <a:srgbClr val="B45F06"/>
                </a:solidFill>
              </a:rPr>
              <a:t>The population of South Korea is </a:t>
            </a:r>
            <a:r>
              <a:rPr lang="en" sz="1500" b="1">
                <a:solidFill>
                  <a:srgbClr val="B45F06"/>
                </a:solidFill>
                <a:highlight>
                  <a:srgbClr val="FFFFFF"/>
                </a:highlight>
              </a:rPr>
              <a:t>51,709,968.</a:t>
            </a:r>
            <a:endParaRPr sz="1500" b="1">
              <a:solidFill>
                <a:srgbClr val="B45F06"/>
              </a:solidFill>
              <a:highlight>
                <a:srgbClr val="FFFFFF"/>
              </a:highlight>
            </a:endParaRPr>
          </a:p>
          <a:p>
            <a:pPr marL="0" lvl="0" indent="0" algn="ctr" rtl="0">
              <a:spcBef>
                <a:spcPts val="1200"/>
              </a:spcBef>
              <a:spcAft>
                <a:spcPts val="0"/>
              </a:spcAft>
              <a:buNone/>
            </a:pPr>
            <a:r>
              <a:rPr lang="en" sz="1500">
                <a:solidFill>
                  <a:srgbClr val="B45F06"/>
                </a:solidFill>
                <a:highlight>
                  <a:srgbClr val="FFFFFF"/>
                </a:highlight>
              </a:rPr>
              <a:t>What can we say about this number?</a:t>
            </a:r>
            <a:endParaRPr sz="1500">
              <a:solidFill>
                <a:srgbClr val="B45F06"/>
              </a:solidFill>
              <a:highlight>
                <a:srgbClr val="FFFFFF"/>
              </a:highlight>
            </a:endParaRPr>
          </a:p>
          <a:p>
            <a:pPr marL="0" lvl="0" indent="0" algn="ctr" rtl="0">
              <a:spcBef>
                <a:spcPts val="1200"/>
              </a:spcBef>
              <a:spcAft>
                <a:spcPts val="0"/>
              </a:spcAft>
              <a:buNone/>
            </a:pPr>
            <a:r>
              <a:rPr lang="en" sz="1500">
                <a:solidFill>
                  <a:srgbClr val="B45F06"/>
                </a:solidFill>
                <a:highlight>
                  <a:srgbClr val="FFFFFF"/>
                </a:highlight>
              </a:rPr>
              <a:t>What is the </a:t>
            </a:r>
            <a:r>
              <a:rPr lang="en" sz="1500" b="1">
                <a:solidFill>
                  <a:srgbClr val="B45F06"/>
                </a:solidFill>
                <a:highlight>
                  <a:srgbClr val="FFFFFF"/>
                </a:highlight>
              </a:rPr>
              <a:t>value </a:t>
            </a:r>
            <a:r>
              <a:rPr lang="en" sz="1500">
                <a:solidFill>
                  <a:srgbClr val="B45F06"/>
                </a:solidFill>
                <a:highlight>
                  <a:srgbClr val="FFFFFF"/>
                </a:highlight>
              </a:rPr>
              <a:t>of each of the digits?</a:t>
            </a:r>
            <a:endParaRPr sz="1500">
              <a:solidFill>
                <a:srgbClr val="B45F06"/>
              </a:solidFill>
              <a:highlight>
                <a:srgbClr val="FFFFFF"/>
              </a:highlight>
            </a:endParaRPr>
          </a:p>
          <a:p>
            <a:pPr marL="0" lvl="0" indent="0" algn="ctr" rtl="0">
              <a:spcBef>
                <a:spcPts val="1200"/>
              </a:spcBef>
              <a:spcAft>
                <a:spcPts val="1200"/>
              </a:spcAft>
              <a:buNone/>
            </a:pPr>
            <a:r>
              <a:rPr lang="en" sz="1500">
                <a:solidFill>
                  <a:srgbClr val="B45F06"/>
                </a:solidFill>
                <a:highlight>
                  <a:srgbClr val="FFFFFF"/>
                </a:highlight>
              </a:rPr>
              <a:t>What might it </a:t>
            </a:r>
            <a:r>
              <a:rPr lang="en" sz="1500" b="1">
                <a:solidFill>
                  <a:srgbClr val="B45F06"/>
                </a:solidFill>
                <a:highlight>
                  <a:srgbClr val="FFFFFF"/>
                </a:highlight>
              </a:rPr>
              <a:t>round </a:t>
            </a:r>
            <a:r>
              <a:rPr lang="en" sz="1500">
                <a:solidFill>
                  <a:srgbClr val="B45F06"/>
                </a:solidFill>
                <a:highlight>
                  <a:srgbClr val="FFFFFF"/>
                </a:highlight>
              </a:rPr>
              <a:t>to?</a:t>
            </a:r>
            <a:endParaRPr sz="1500">
              <a:solidFill>
                <a:srgbClr val="B45F06"/>
              </a:solidFill>
              <a:highlight>
                <a:srgbClr val="FFFFFF"/>
              </a:highlight>
            </a:endParaRPr>
          </a:p>
        </p:txBody>
      </p:sp>
      <p:pic>
        <p:nvPicPr>
          <p:cNvPr id="132" name="Google Shape;132;p22"/>
          <p:cNvPicPr preferRelativeResize="0"/>
          <p:nvPr/>
        </p:nvPicPr>
        <p:blipFill>
          <a:blip r:embed="rId3">
            <a:alphaModFix/>
          </a:blip>
          <a:stretch>
            <a:fillRect/>
          </a:stretch>
        </p:blipFill>
        <p:spPr>
          <a:xfrm>
            <a:off x="8" y="0"/>
            <a:ext cx="7711483" cy="5143499"/>
          </a:xfrm>
          <a:prstGeom prst="rect">
            <a:avLst/>
          </a:prstGeom>
          <a:noFill/>
          <a:ln>
            <a:noFill/>
          </a:ln>
        </p:spPr>
      </p:pic>
      <p:sp>
        <p:nvSpPr>
          <p:cNvPr id="133" name="Google Shape;133;p22"/>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4.OA.A2</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xEl>
                                              <p:pRg st="0" end="0"/>
                                            </p:txEl>
                                          </p:spTgt>
                                        </p:tgtEl>
                                        <p:attrNameLst>
                                          <p:attrName>style.visibility</p:attrName>
                                        </p:attrNameLst>
                                      </p:cBhvr>
                                      <p:to>
                                        <p:strVal val="visible"/>
                                      </p:to>
                                    </p:set>
                                    <p:animEffect transition="in" filter="fade">
                                      <p:cBhvr>
                                        <p:cTn id="7" dur="1000"/>
                                        <p:tgtEl>
                                          <p:spTgt spid="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1">
                                            <p:txEl>
                                              <p:pRg st="1" end="1"/>
                                            </p:txEl>
                                          </p:spTgt>
                                        </p:tgtEl>
                                        <p:attrNameLst>
                                          <p:attrName>style.visibility</p:attrName>
                                        </p:attrNameLst>
                                      </p:cBhvr>
                                      <p:to>
                                        <p:strVal val="visible"/>
                                      </p:to>
                                    </p:set>
                                    <p:animEffect transition="in" filter="fade">
                                      <p:cBhvr>
                                        <p:cTn id="12" dur="1000"/>
                                        <p:tgtEl>
                                          <p:spTgt spid="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1">
                                            <p:txEl>
                                              <p:pRg st="2" end="2"/>
                                            </p:txEl>
                                          </p:spTgt>
                                        </p:tgtEl>
                                        <p:attrNameLst>
                                          <p:attrName>style.visibility</p:attrName>
                                        </p:attrNameLst>
                                      </p:cBhvr>
                                      <p:to>
                                        <p:strVal val="visible"/>
                                      </p:to>
                                    </p:set>
                                    <p:animEffect transition="in" filter="fade">
                                      <p:cBhvr>
                                        <p:cTn id="17" dur="1000"/>
                                        <p:tgtEl>
                                          <p:spTgt spid="1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1">
                                            <p:txEl>
                                              <p:pRg st="3" end="3"/>
                                            </p:txEl>
                                          </p:spTgt>
                                        </p:tgtEl>
                                        <p:attrNameLst>
                                          <p:attrName>style.visibility</p:attrName>
                                        </p:attrNameLst>
                                      </p:cBhvr>
                                      <p:to>
                                        <p:strVal val="visible"/>
                                      </p:to>
                                    </p:set>
                                    <p:animEffect transition="in" filter="fade">
                                      <p:cBhvr>
                                        <p:cTn id="22" dur="1000"/>
                                        <p:tgtEl>
                                          <p:spTgt spid="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9" name="Google Shape;139;p23"/>
          <p:cNvSpPr txBox="1">
            <a:spLocks noGrp="1"/>
          </p:cNvSpPr>
          <p:nvPr>
            <p:ph type="body" idx="1"/>
          </p:nvPr>
        </p:nvSpPr>
        <p:spPr>
          <a:xfrm>
            <a:off x="0" y="44782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1300" b="1">
                <a:solidFill>
                  <a:srgbClr val="990000"/>
                </a:solidFill>
              </a:rPr>
              <a:t>The Constitution was signed at the Constitutional Convention in Philadelphia in 1787.                                           How long ago was that? How can we use mental math to figure it out? How many years? How many months?</a:t>
            </a:r>
            <a:endParaRPr sz="1300" b="1">
              <a:solidFill>
                <a:srgbClr val="990000"/>
              </a:solidFill>
            </a:endParaRPr>
          </a:p>
        </p:txBody>
      </p:sp>
      <p:pic>
        <p:nvPicPr>
          <p:cNvPr id="140" name="Google Shape;140;p23"/>
          <p:cNvPicPr preferRelativeResize="0"/>
          <p:nvPr/>
        </p:nvPicPr>
        <p:blipFill>
          <a:blip r:embed="rId3">
            <a:alphaModFix/>
          </a:blip>
          <a:stretch>
            <a:fillRect/>
          </a:stretch>
        </p:blipFill>
        <p:spPr>
          <a:xfrm>
            <a:off x="0" y="6"/>
            <a:ext cx="9144003" cy="4478240"/>
          </a:xfrm>
          <a:prstGeom prst="rect">
            <a:avLst/>
          </a:prstGeom>
          <a:noFill/>
          <a:ln>
            <a:noFill/>
          </a:ln>
        </p:spPr>
      </p:pic>
      <p:sp>
        <p:nvSpPr>
          <p:cNvPr id="141" name="Google Shape;141;p23"/>
          <p:cNvSpPr txBox="1"/>
          <p:nvPr/>
        </p:nvSpPr>
        <p:spPr>
          <a:xfrm>
            <a:off x="7867550" y="4139550"/>
            <a:ext cx="1276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4.NBT.A4, MD.A1</a:t>
            </a:r>
            <a:endParaRPr sz="1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108675" y="229400"/>
            <a:ext cx="3054900" cy="4260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n" sz="2930" b="1">
                <a:solidFill>
                  <a:srgbClr val="4A86E8"/>
                </a:solidFill>
                <a:highlight>
                  <a:srgbClr val="FFFFFF"/>
                </a:highlight>
              </a:rPr>
              <a:t>Book Mark’d</a:t>
            </a:r>
            <a:r>
              <a:rPr lang="en" sz="2330" b="1">
                <a:solidFill>
                  <a:srgbClr val="4A86E8"/>
                </a:solidFill>
                <a:highlight>
                  <a:srgbClr val="FFFFFF"/>
                </a:highlight>
              </a:rPr>
              <a:t> </a:t>
            </a:r>
            <a:endParaRPr sz="2330" b="1">
              <a:solidFill>
                <a:srgbClr val="4A86E8"/>
              </a:solidFill>
              <a:highlight>
                <a:srgbClr val="FFFFFF"/>
              </a:highlight>
            </a:endParaRPr>
          </a:p>
          <a:p>
            <a:pPr marL="0" lvl="0" indent="0" algn="ctr" rtl="0">
              <a:lnSpc>
                <a:spcPct val="100000"/>
              </a:lnSpc>
              <a:spcBef>
                <a:spcPts val="0"/>
              </a:spcBef>
              <a:spcAft>
                <a:spcPts val="0"/>
              </a:spcAft>
              <a:buClr>
                <a:schemeClr val="dk1"/>
              </a:buClr>
              <a:buSzPts val="990"/>
              <a:buFont typeface="Arial"/>
              <a:buNone/>
            </a:pPr>
            <a:r>
              <a:rPr lang="en" sz="1929" b="1" i="1">
                <a:solidFill>
                  <a:srgbClr val="4A86E8"/>
                </a:solidFill>
                <a:highlight>
                  <a:srgbClr val="FFFFFF"/>
                </a:highlight>
              </a:rPr>
              <a:t>by Stu Schechter</a:t>
            </a:r>
            <a:endParaRPr sz="1929" b="1" i="1">
              <a:solidFill>
                <a:srgbClr val="4A86E8"/>
              </a:solidFill>
            </a:endParaRPr>
          </a:p>
        </p:txBody>
      </p:sp>
      <p:sp>
        <p:nvSpPr>
          <p:cNvPr id="147" name="Google Shape;147;p24"/>
          <p:cNvSpPr txBox="1">
            <a:spLocks noGrp="1"/>
          </p:cNvSpPr>
          <p:nvPr>
            <p:ph type="body" idx="1"/>
          </p:nvPr>
        </p:nvSpPr>
        <p:spPr>
          <a:xfrm>
            <a:off x="169025" y="1152475"/>
            <a:ext cx="2994600" cy="34164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742">
                <a:solidFill>
                  <a:schemeClr val="accent1"/>
                </a:solidFill>
              </a:rPr>
              <a:t>Book Mark’d is a community-initiated public art project for the Mattapan Branch of the Boston Public Library.</a:t>
            </a:r>
            <a:endParaRPr sz="1742">
              <a:solidFill>
                <a:schemeClr val="accent1"/>
              </a:solidFill>
            </a:endParaRPr>
          </a:p>
          <a:p>
            <a:pPr marL="0" lvl="0" indent="0" algn="ctr" rtl="0">
              <a:lnSpc>
                <a:spcPct val="100000"/>
              </a:lnSpc>
              <a:spcBef>
                <a:spcPts val="0"/>
              </a:spcBef>
              <a:spcAft>
                <a:spcPts val="0"/>
              </a:spcAft>
              <a:buNone/>
            </a:pPr>
            <a:endParaRPr sz="1742">
              <a:solidFill>
                <a:schemeClr val="accent1"/>
              </a:solidFill>
            </a:endParaRPr>
          </a:p>
          <a:p>
            <a:pPr marL="0" lvl="0" indent="0" algn="ctr" rtl="0">
              <a:lnSpc>
                <a:spcPct val="100000"/>
              </a:lnSpc>
              <a:spcBef>
                <a:spcPts val="0"/>
              </a:spcBef>
              <a:spcAft>
                <a:spcPts val="0"/>
              </a:spcAft>
              <a:buNone/>
            </a:pPr>
            <a:r>
              <a:rPr lang="en" sz="1742">
                <a:solidFill>
                  <a:schemeClr val="accent1"/>
                </a:solidFill>
              </a:rPr>
              <a:t>The bronze statue will be a tall spiral of books and is expected to be installed in 2024.</a:t>
            </a:r>
            <a:endParaRPr sz="1742">
              <a:solidFill>
                <a:schemeClr val="accent1"/>
              </a:solidFill>
            </a:endParaRPr>
          </a:p>
          <a:p>
            <a:pPr marL="0" lvl="0" indent="0" algn="ctr" rtl="0">
              <a:lnSpc>
                <a:spcPct val="100000"/>
              </a:lnSpc>
              <a:spcBef>
                <a:spcPts val="0"/>
              </a:spcBef>
              <a:spcAft>
                <a:spcPts val="0"/>
              </a:spcAft>
              <a:buNone/>
            </a:pPr>
            <a:endParaRPr sz="1742">
              <a:solidFill>
                <a:schemeClr val="accent1"/>
              </a:solidFill>
            </a:endParaRPr>
          </a:p>
          <a:p>
            <a:pPr marL="0" lvl="0" indent="0" algn="ctr" rtl="0">
              <a:lnSpc>
                <a:spcPct val="100000"/>
              </a:lnSpc>
              <a:spcBef>
                <a:spcPts val="0"/>
              </a:spcBef>
              <a:spcAft>
                <a:spcPts val="0"/>
              </a:spcAft>
              <a:buClr>
                <a:schemeClr val="dk1"/>
              </a:buClr>
              <a:buSzPts val="1100"/>
              <a:buFont typeface="Arial"/>
              <a:buNone/>
            </a:pPr>
            <a:r>
              <a:rPr lang="en" sz="1742" b="1">
                <a:solidFill>
                  <a:schemeClr val="accent1"/>
                </a:solidFill>
              </a:rPr>
              <a:t>Estimate the height of this statue!</a:t>
            </a:r>
            <a:endParaRPr sz="1742" b="1">
              <a:solidFill>
                <a:schemeClr val="accent1"/>
              </a:solidFill>
            </a:endParaRPr>
          </a:p>
          <a:p>
            <a:pPr marL="0" lvl="0" indent="0" algn="l" rtl="0">
              <a:spcBef>
                <a:spcPts val="0"/>
              </a:spcBef>
              <a:spcAft>
                <a:spcPts val="1200"/>
              </a:spcAft>
              <a:buNone/>
            </a:pPr>
            <a:endParaRPr/>
          </a:p>
        </p:txBody>
      </p:sp>
      <p:pic>
        <p:nvPicPr>
          <p:cNvPr id="148" name="Google Shape;148;p24"/>
          <p:cNvPicPr preferRelativeResize="0"/>
          <p:nvPr/>
        </p:nvPicPr>
        <p:blipFill>
          <a:blip r:embed="rId3">
            <a:alphaModFix/>
          </a:blip>
          <a:stretch>
            <a:fillRect/>
          </a:stretch>
        </p:blipFill>
        <p:spPr>
          <a:xfrm>
            <a:off x="3273591" y="0"/>
            <a:ext cx="5870419" cy="5143501"/>
          </a:xfrm>
          <a:prstGeom prst="rect">
            <a:avLst/>
          </a:prstGeom>
          <a:noFill/>
          <a:ln>
            <a:noFill/>
          </a:ln>
        </p:spPr>
      </p:pic>
      <p:sp>
        <p:nvSpPr>
          <p:cNvPr id="149" name="Google Shape;149;p24"/>
          <p:cNvSpPr txBox="1"/>
          <p:nvPr/>
        </p:nvSpPr>
        <p:spPr>
          <a:xfrm rot="-5400000">
            <a:off x="6012850" y="3585950"/>
            <a:ext cx="1666200" cy="57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b="1">
                <a:solidFill>
                  <a:schemeClr val="dk1"/>
                </a:solidFill>
              </a:rPr>
              <a:t>11 feet tall</a:t>
            </a:r>
            <a:endParaRPr sz="2300" b="1">
              <a:solidFill>
                <a:schemeClr val="dk1"/>
              </a:solidFill>
            </a:endParaRPr>
          </a:p>
        </p:txBody>
      </p:sp>
      <p:sp>
        <p:nvSpPr>
          <p:cNvPr id="150" name="Google Shape;150;p24"/>
          <p:cNvSpPr txBox="1"/>
          <p:nvPr/>
        </p:nvSpPr>
        <p:spPr>
          <a:xfrm>
            <a:off x="8462375" y="4804800"/>
            <a:ext cx="681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 calcmode="lin" valueType="num">
                                      <p:cBhvr additive="base">
                                        <p:cTn id="7" dur="1000"/>
                                        <p:tgtEl>
                                          <p:spTgt spid="149"/>
                                        </p:tgtEl>
                                        <p:attrNameLst>
                                          <p:attrName>ppt_w</p:attrName>
                                        </p:attrNameLst>
                                      </p:cBhvr>
                                      <p:tavLst>
                                        <p:tav tm="0">
                                          <p:val>
                                            <p:strVal val="0"/>
                                          </p:val>
                                        </p:tav>
                                        <p:tav tm="100000">
                                          <p:val>
                                            <p:strVal val="#ppt_w"/>
                                          </p:val>
                                        </p:tav>
                                      </p:tavLst>
                                    </p:anim>
                                    <p:anim calcmode="lin" valueType="num">
                                      <p:cBhvr additive="base">
                                        <p:cTn id="8" dur="1000"/>
                                        <p:tgtEl>
                                          <p:spTgt spid="14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body" idx="1"/>
          </p:nvPr>
        </p:nvSpPr>
        <p:spPr>
          <a:xfrm>
            <a:off x="311700" y="1152475"/>
            <a:ext cx="1884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900" b="1">
                <a:solidFill>
                  <a:srgbClr val="1155CC"/>
                </a:solidFill>
              </a:rPr>
              <a:t>Which one doesn’t belong?</a:t>
            </a:r>
            <a:endParaRPr sz="2900" b="1">
              <a:solidFill>
                <a:srgbClr val="1155CC"/>
              </a:solidFill>
            </a:endParaRPr>
          </a:p>
        </p:txBody>
      </p:sp>
      <p:pic>
        <p:nvPicPr>
          <p:cNvPr id="156" name="Google Shape;156;p25"/>
          <p:cNvPicPr preferRelativeResize="0"/>
          <p:nvPr/>
        </p:nvPicPr>
        <p:blipFill>
          <a:blip r:embed="rId3">
            <a:alphaModFix/>
          </a:blip>
          <a:stretch>
            <a:fillRect/>
          </a:stretch>
        </p:blipFill>
        <p:spPr>
          <a:xfrm>
            <a:off x="2595260" y="0"/>
            <a:ext cx="6548729" cy="5143499"/>
          </a:xfrm>
          <a:prstGeom prst="rect">
            <a:avLst/>
          </a:prstGeom>
          <a:noFill/>
          <a:ln>
            <a:noFill/>
          </a:ln>
        </p:spPr>
      </p:pic>
      <p:sp>
        <p:nvSpPr>
          <p:cNvPr id="157" name="Google Shape;157;p25"/>
          <p:cNvSpPr txBox="1"/>
          <p:nvPr/>
        </p:nvSpPr>
        <p:spPr>
          <a:xfrm>
            <a:off x="0" y="4804800"/>
            <a:ext cx="789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4.OA.A4</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6"/>
          <p:cNvPicPr preferRelativeResize="0"/>
          <p:nvPr/>
        </p:nvPicPr>
        <p:blipFill>
          <a:blip r:embed="rId3">
            <a:alphaModFix/>
          </a:blip>
          <a:stretch>
            <a:fillRect/>
          </a:stretch>
        </p:blipFill>
        <p:spPr>
          <a:xfrm>
            <a:off x="0" y="0"/>
            <a:ext cx="5143500" cy="5143500"/>
          </a:xfrm>
          <a:prstGeom prst="rect">
            <a:avLst/>
          </a:prstGeom>
          <a:noFill/>
          <a:ln>
            <a:noFill/>
          </a:ln>
        </p:spPr>
      </p:pic>
      <p:pic>
        <p:nvPicPr>
          <p:cNvPr id="163" name="Google Shape;163;p26"/>
          <p:cNvPicPr preferRelativeResize="0"/>
          <p:nvPr/>
        </p:nvPicPr>
        <p:blipFill>
          <a:blip r:embed="rId4">
            <a:alphaModFix/>
          </a:blip>
          <a:stretch>
            <a:fillRect/>
          </a:stretch>
        </p:blipFill>
        <p:spPr>
          <a:xfrm>
            <a:off x="5868226" y="1819900"/>
            <a:ext cx="2408175" cy="2923400"/>
          </a:xfrm>
          <a:prstGeom prst="rect">
            <a:avLst/>
          </a:prstGeom>
          <a:noFill/>
          <a:ln>
            <a:noFill/>
          </a:ln>
        </p:spPr>
      </p:pic>
      <p:pic>
        <p:nvPicPr>
          <p:cNvPr id="164" name="Google Shape;164;p26"/>
          <p:cNvPicPr preferRelativeResize="0"/>
          <p:nvPr/>
        </p:nvPicPr>
        <p:blipFill>
          <a:blip r:embed="rId5">
            <a:alphaModFix/>
          </a:blip>
          <a:stretch>
            <a:fillRect/>
          </a:stretch>
        </p:blipFill>
        <p:spPr>
          <a:xfrm>
            <a:off x="5295900" y="152400"/>
            <a:ext cx="3552825" cy="1619250"/>
          </a:xfrm>
          <a:prstGeom prst="rect">
            <a:avLst/>
          </a:prstGeom>
          <a:noFill/>
          <a:ln>
            <a:noFill/>
          </a:ln>
        </p:spPr>
      </p:pic>
      <p:sp>
        <p:nvSpPr>
          <p:cNvPr id="165" name="Google Shape;165;p26"/>
          <p:cNvSpPr txBox="1"/>
          <p:nvPr/>
        </p:nvSpPr>
        <p:spPr>
          <a:xfrm>
            <a:off x="4688050" y="4743300"/>
            <a:ext cx="557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6" name="Google Shape;166;p26"/>
          <p:cNvSpPr txBox="1"/>
          <p:nvPr/>
        </p:nvSpPr>
        <p:spPr>
          <a:xfrm>
            <a:off x="52825"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3.NF.A1</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92825" y="0"/>
            <a:ext cx="5547000" cy="64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a:solidFill>
                  <a:srgbClr val="5B0F00"/>
                </a:solidFill>
              </a:rPr>
              <a:t>It’s the Fall equinox!</a:t>
            </a:r>
            <a:endParaRPr sz="2300" b="1">
              <a:solidFill>
                <a:srgbClr val="5B0F00"/>
              </a:solidFill>
            </a:endParaRPr>
          </a:p>
        </p:txBody>
      </p:sp>
      <p:sp>
        <p:nvSpPr>
          <p:cNvPr id="172" name="Google Shape;172;p27"/>
          <p:cNvSpPr txBox="1">
            <a:spLocks noGrp="1"/>
          </p:cNvSpPr>
          <p:nvPr>
            <p:ph type="body" idx="1"/>
          </p:nvPr>
        </p:nvSpPr>
        <p:spPr>
          <a:xfrm>
            <a:off x="6974050" y="539050"/>
            <a:ext cx="2053800" cy="368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85200C"/>
                </a:solidFill>
              </a:rPr>
              <a:t>What does EQUINOX mean?</a:t>
            </a:r>
            <a:endParaRPr sz="1900">
              <a:solidFill>
                <a:srgbClr val="85200C"/>
              </a:solidFill>
            </a:endParaRPr>
          </a:p>
          <a:p>
            <a:pPr marL="0" lvl="0" indent="0" algn="ctr" rtl="0">
              <a:spcBef>
                <a:spcPts val="1200"/>
              </a:spcBef>
              <a:spcAft>
                <a:spcPts val="0"/>
              </a:spcAft>
              <a:buNone/>
            </a:pPr>
            <a:r>
              <a:rPr lang="en" sz="1900">
                <a:solidFill>
                  <a:srgbClr val="85200C"/>
                </a:solidFill>
              </a:rPr>
              <a:t>The Spring Equinox is only 6 months away?</a:t>
            </a:r>
            <a:endParaRPr sz="1900">
              <a:solidFill>
                <a:srgbClr val="85200C"/>
              </a:solidFill>
            </a:endParaRPr>
          </a:p>
          <a:p>
            <a:pPr marL="0" lvl="0" indent="0" algn="ctr" rtl="0">
              <a:spcBef>
                <a:spcPts val="1200"/>
              </a:spcBef>
              <a:spcAft>
                <a:spcPts val="0"/>
              </a:spcAft>
              <a:buNone/>
            </a:pPr>
            <a:r>
              <a:rPr lang="en" sz="1900">
                <a:solidFill>
                  <a:srgbClr val="85200C"/>
                </a:solidFill>
              </a:rPr>
              <a:t>About how many days is that?</a:t>
            </a:r>
            <a:endParaRPr sz="1900">
              <a:solidFill>
                <a:srgbClr val="85200C"/>
              </a:solidFill>
            </a:endParaRPr>
          </a:p>
          <a:p>
            <a:pPr marL="0" lvl="0" indent="0" algn="ctr" rtl="0">
              <a:spcBef>
                <a:spcPts val="1200"/>
              </a:spcBef>
              <a:spcAft>
                <a:spcPts val="1200"/>
              </a:spcAft>
              <a:buNone/>
            </a:pPr>
            <a:r>
              <a:rPr lang="en" sz="1900">
                <a:solidFill>
                  <a:srgbClr val="85200C"/>
                </a:solidFill>
              </a:rPr>
              <a:t>Estimate how many hours that would be!</a:t>
            </a:r>
            <a:endParaRPr sz="1900">
              <a:solidFill>
                <a:srgbClr val="85200C"/>
              </a:solidFill>
            </a:endParaRPr>
          </a:p>
        </p:txBody>
      </p:sp>
      <p:pic>
        <p:nvPicPr>
          <p:cNvPr id="173" name="Google Shape;173;p27"/>
          <p:cNvPicPr preferRelativeResize="0"/>
          <p:nvPr/>
        </p:nvPicPr>
        <p:blipFill>
          <a:blip r:embed="rId3">
            <a:alphaModFix/>
          </a:blip>
          <a:stretch>
            <a:fillRect/>
          </a:stretch>
        </p:blipFill>
        <p:spPr>
          <a:xfrm>
            <a:off x="92825" y="539050"/>
            <a:ext cx="6778242" cy="4500000"/>
          </a:xfrm>
          <a:prstGeom prst="rect">
            <a:avLst/>
          </a:prstGeom>
          <a:noFill/>
          <a:ln>
            <a:noFill/>
          </a:ln>
        </p:spPr>
      </p:pic>
      <p:sp>
        <p:nvSpPr>
          <p:cNvPr id="174" name="Google Shape;174;p27"/>
          <p:cNvSpPr txBox="1"/>
          <p:nvPr/>
        </p:nvSpPr>
        <p:spPr>
          <a:xfrm>
            <a:off x="842455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000"/>
                                        <p:tgtEl>
                                          <p:spTgt spid="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
                                            <p:txEl>
                                              <p:pRg st="1" end="1"/>
                                            </p:txEl>
                                          </p:spTgt>
                                        </p:tgtEl>
                                        <p:attrNameLst>
                                          <p:attrName>style.visibility</p:attrName>
                                        </p:attrNameLst>
                                      </p:cBhvr>
                                      <p:to>
                                        <p:strVal val="visible"/>
                                      </p:to>
                                    </p:set>
                                    <p:animEffect transition="in" filter="fade">
                                      <p:cBhvr>
                                        <p:cTn id="12" dur="1000"/>
                                        <p:tgtEl>
                                          <p:spTgt spid="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
                                            <p:txEl>
                                              <p:pRg st="2" end="2"/>
                                            </p:txEl>
                                          </p:spTgt>
                                        </p:tgtEl>
                                        <p:attrNameLst>
                                          <p:attrName>style.visibility</p:attrName>
                                        </p:attrNameLst>
                                      </p:cBhvr>
                                      <p:to>
                                        <p:strVal val="visible"/>
                                      </p:to>
                                    </p:set>
                                    <p:animEffect transition="in" filter="fade">
                                      <p:cBhvr>
                                        <p:cTn id="17" dur="1000"/>
                                        <p:tgtEl>
                                          <p:spTgt spid="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2">
                                            <p:txEl>
                                              <p:pRg st="3" end="3"/>
                                            </p:txEl>
                                          </p:spTgt>
                                        </p:tgtEl>
                                        <p:attrNameLst>
                                          <p:attrName>style.visibility</p:attrName>
                                        </p:attrNameLst>
                                      </p:cBhvr>
                                      <p:to>
                                        <p:strVal val="visible"/>
                                      </p:to>
                                    </p:set>
                                    <p:animEffect transition="in" filter="fade">
                                      <p:cBhvr>
                                        <p:cTn id="22" dur="1000"/>
                                        <p:tgtEl>
                                          <p:spTgt spid="1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0" name="Google Shape;180;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1" name="Google Shape;181;p28"/>
          <p:cNvPicPr preferRelativeResize="0"/>
          <p:nvPr/>
        </p:nvPicPr>
        <p:blipFill>
          <a:blip r:embed="rId3">
            <a:alphaModFix/>
          </a:blip>
          <a:stretch>
            <a:fillRect/>
          </a:stretch>
        </p:blipFill>
        <p:spPr>
          <a:xfrm>
            <a:off x="0" y="-20375"/>
            <a:ext cx="9144001" cy="5143499"/>
          </a:xfrm>
          <a:prstGeom prst="rect">
            <a:avLst/>
          </a:prstGeom>
          <a:noFill/>
          <a:ln>
            <a:noFill/>
          </a:ln>
        </p:spPr>
      </p:pic>
      <p:sp>
        <p:nvSpPr>
          <p:cNvPr id="182" name="Google Shape;182;p28"/>
          <p:cNvSpPr txBox="1"/>
          <p:nvPr/>
        </p:nvSpPr>
        <p:spPr>
          <a:xfrm>
            <a:off x="5131425" y="1943900"/>
            <a:ext cx="3465300" cy="2524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b="1">
                <a:solidFill>
                  <a:schemeClr val="lt1"/>
                </a:solidFill>
              </a:rPr>
              <a:t>Today is Heritage Day in South Africa!</a:t>
            </a:r>
            <a:endParaRPr sz="1900" b="1">
              <a:solidFill>
                <a:schemeClr val="lt1"/>
              </a:solidFill>
            </a:endParaRPr>
          </a:p>
          <a:p>
            <a:pPr marL="0" lvl="0" indent="0" algn="ctr" rtl="0">
              <a:spcBef>
                <a:spcPts val="0"/>
              </a:spcBef>
              <a:spcAft>
                <a:spcPts val="0"/>
              </a:spcAft>
              <a:buNone/>
            </a:pPr>
            <a:endParaRPr sz="1900" b="1">
              <a:solidFill>
                <a:schemeClr val="lt1"/>
              </a:solidFill>
            </a:endParaRPr>
          </a:p>
          <a:p>
            <a:pPr marL="0" lvl="0" indent="0" algn="ctr" rtl="0">
              <a:spcBef>
                <a:spcPts val="0"/>
              </a:spcBef>
              <a:spcAft>
                <a:spcPts val="0"/>
              </a:spcAft>
              <a:buNone/>
            </a:pPr>
            <a:r>
              <a:rPr lang="en" sz="1900" b="1">
                <a:solidFill>
                  <a:schemeClr val="lt1"/>
                </a:solidFill>
              </a:rPr>
              <a:t>Estimate the length and width of the flag of South Africa.</a:t>
            </a:r>
            <a:endParaRPr sz="1900" b="1">
              <a:solidFill>
                <a:schemeClr val="lt1"/>
              </a:solidFill>
            </a:endParaRPr>
          </a:p>
          <a:p>
            <a:pPr marL="0" lvl="0" indent="0" algn="ctr" rtl="0">
              <a:spcBef>
                <a:spcPts val="0"/>
              </a:spcBef>
              <a:spcAft>
                <a:spcPts val="0"/>
              </a:spcAft>
              <a:buNone/>
            </a:pPr>
            <a:endParaRPr sz="1900" b="1">
              <a:solidFill>
                <a:schemeClr val="lt1"/>
              </a:solidFill>
            </a:endParaRPr>
          </a:p>
          <a:p>
            <a:pPr marL="0" lvl="0" indent="0" algn="ctr" rtl="0">
              <a:spcBef>
                <a:spcPts val="0"/>
              </a:spcBef>
              <a:spcAft>
                <a:spcPts val="0"/>
              </a:spcAft>
              <a:buNone/>
            </a:pPr>
            <a:r>
              <a:rPr lang="en" sz="1900" b="1">
                <a:solidFill>
                  <a:schemeClr val="lt1"/>
                </a:solidFill>
              </a:rPr>
              <a:t>Use clues in the photo!</a:t>
            </a:r>
            <a:endParaRPr sz="1900" b="1">
              <a:solidFill>
                <a:schemeClr val="lt1"/>
              </a:solidFill>
            </a:endParaRPr>
          </a:p>
        </p:txBody>
      </p:sp>
      <p:sp>
        <p:nvSpPr>
          <p:cNvPr id="183" name="Google Shape;183;p28"/>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9"/>
          <p:cNvSpPr txBox="1">
            <a:spLocks noGrp="1"/>
          </p:cNvSpPr>
          <p:nvPr>
            <p:ph type="body" idx="1"/>
          </p:nvPr>
        </p:nvSpPr>
        <p:spPr>
          <a:xfrm>
            <a:off x="488725" y="927000"/>
            <a:ext cx="2274300" cy="3289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3D85C6"/>
                </a:solidFill>
              </a:rPr>
              <a:t>What do we notice?</a:t>
            </a:r>
            <a:endParaRPr sz="2300" b="1">
              <a:solidFill>
                <a:srgbClr val="3D85C6"/>
              </a:solidFill>
            </a:endParaRPr>
          </a:p>
          <a:p>
            <a:pPr marL="0" lvl="0" indent="0" algn="ctr" rtl="0">
              <a:spcBef>
                <a:spcPts val="1200"/>
              </a:spcBef>
              <a:spcAft>
                <a:spcPts val="0"/>
              </a:spcAft>
              <a:buNone/>
            </a:pPr>
            <a:r>
              <a:rPr lang="en" sz="2300" b="1">
                <a:solidFill>
                  <a:srgbClr val="3D85C6"/>
                </a:solidFill>
              </a:rPr>
              <a:t>What do we wonder?</a:t>
            </a:r>
            <a:endParaRPr sz="2300" b="1">
              <a:solidFill>
                <a:srgbClr val="3D85C6"/>
              </a:solidFill>
            </a:endParaRPr>
          </a:p>
          <a:p>
            <a:pPr marL="0" lvl="0" indent="0" algn="ctr" rtl="0">
              <a:spcBef>
                <a:spcPts val="1200"/>
              </a:spcBef>
              <a:spcAft>
                <a:spcPts val="1200"/>
              </a:spcAft>
              <a:buNone/>
            </a:pPr>
            <a:r>
              <a:rPr lang="en" sz="2300" b="1">
                <a:solidFill>
                  <a:srgbClr val="3D85C6"/>
                </a:solidFill>
              </a:rPr>
              <a:t>What is possible?</a:t>
            </a:r>
            <a:endParaRPr sz="2300" b="1">
              <a:solidFill>
                <a:srgbClr val="3D85C6"/>
              </a:solidFill>
            </a:endParaRPr>
          </a:p>
        </p:txBody>
      </p:sp>
      <p:pic>
        <p:nvPicPr>
          <p:cNvPr id="189" name="Google Shape;189;p29"/>
          <p:cNvPicPr preferRelativeResize="0"/>
          <p:nvPr/>
        </p:nvPicPr>
        <p:blipFill>
          <a:blip r:embed="rId3">
            <a:alphaModFix/>
          </a:blip>
          <a:stretch>
            <a:fillRect/>
          </a:stretch>
        </p:blipFill>
        <p:spPr>
          <a:xfrm>
            <a:off x="2902622" y="812309"/>
            <a:ext cx="6137228" cy="3518900"/>
          </a:xfrm>
          <a:prstGeom prst="rect">
            <a:avLst/>
          </a:prstGeom>
          <a:noFill/>
          <a:ln>
            <a:noFill/>
          </a:ln>
        </p:spPr>
      </p:pic>
      <p:sp>
        <p:nvSpPr>
          <p:cNvPr id="190" name="Google Shape;190;p2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xEl>
                                              <p:pRg st="0" end="0"/>
                                            </p:txEl>
                                          </p:spTgt>
                                        </p:tgtEl>
                                        <p:attrNameLst>
                                          <p:attrName>style.visibility</p:attrName>
                                        </p:attrNameLst>
                                      </p:cBhvr>
                                      <p:to>
                                        <p:strVal val="visible"/>
                                      </p:to>
                                    </p:set>
                                    <p:animEffect transition="in" filter="fade">
                                      <p:cBhvr>
                                        <p:cTn id="7" dur="1000"/>
                                        <p:tgtEl>
                                          <p:spTgt spid="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8">
                                            <p:txEl>
                                              <p:pRg st="1" end="1"/>
                                            </p:txEl>
                                          </p:spTgt>
                                        </p:tgtEl>
                                        <p:attrNameLst>
                                          <p:attrName>style.visibility</p:attrName>
                                        </p:attrNameLst>
                                      </p:cBhvr>
                                      <p:to>
                                        <p:strVal val="visible"/>
                                      </p:to>
                                    </p:set>
                                    <p:animEffect transition="in" filter="fade">
                                      <p:cBhvr>
                                        <p:cTn id="12" dur="1000"/>
                                        <p:tgtEl>
                                          <p:spTgt spid="1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8">
                                            <p:txEl>
                                              <p:pRg st="2" end="2"/>
                                            </p:txEl>
                                          </p:spTgt>
                                        </p:tgtEl>
                                        <p:attrNameLst>
                                          <p:attrName>style.visibility</p:attrName>
                                        </p:attrNameLst>
                                      </p:cBhvr>
                                      <p:to>
                                        <p:strVal val="visible"/>
                                      </p:to>
                                    </p:set>
                                    <p:animEffect transition="in" filter="fade">
                                      <p:cBhvr>
                                        <p:cTn id="17" dur="1000"/>
                                        <p:tgtEl>
                                          <p:spTgt spid="1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0"/>
          <p:cNvSpPr txBox="1">
            <a:spLocks noGrp="1"/>
          </p:cNvSpPr>
          <p:nvPr>
            <p:ph type="title"/>
          </p:nvPr>
        </p:nvSpPr>
        <p:spPr>
          <a:xfrm>
            <a:off x="4732975" y="289775"/>
            <a:ext cx="4099200" cy="72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741B47"/>
                </a:solidFill>
              </a:rPr>
              <a:t>Happy National Pancake Day!</a:t>
            </a:r>
            <a:endParaRPr sz="2920" b="1">
              <a:solidFill>
                <a:srgbClr val="741B47"/>
              </a:solidFill>
            </a:endParaRPr>
          </a:p>
        </p:txBody>
      </p:sp>
      <p:sp>
        <p:nvSpPr>
          <p:cNvPr id="196" name="Google Shape;196;p30"/>
          <p:cNvSpPr txBox="1">
            <a:spLocks noGrp="1"/>
          </p:cNvSpPr>
          <p:nvPr>
            <p:ph type="body" idx="1"/>
          </p:nvPr>
        </p:nvSpPr>
        <p:spPr>
          <a:xfrm>
            <a:off x="4817500" y="1629975"/>
            <a:ext cx="4014900" cy="2938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solidFill>
                  <a:srgbClr val="741B47"/>
                </a:solidFill>
              </a:rPr>
              <a:t>What can be </a:t>
            </a:r>
            <a:r>
              <a:rPr lang="en" sz="2300" b="1">
                <a:solidFill>
                  <a:srgbClr val="741B47"/>
                </a:solidFill>
              </a:rPr>
              <a:t>quantified</a:t>
            </a:r>
            <a:r>
              <a:rPr lang="en" sz="2300">
                <a:solidFill>
                  <a:srgbClr val="741B47"/>
                </a:solidFill>
              </a:rPr>
              <a:t> in this photo?</a:t>
            </a:r>
            <a:endParaRPr sz="2300">
              <a:solidFill>
                <a:srgbClr val="741B47"/>
              </a:solidFill>
            </a:endParaRPr>
          </a:p>
          <a:p>
            <a:pPr marL="0" lvl="0" indent="0" algn="ctr" rtl="0">
              <a:spcBef>
                <a:spcPts val="1200"/>
              </a:spcBef>
              <a:spcAft>
                <a:spcPts val="0"/>
              </a:spcAft>
              <a:buNone/>
            </a:pPr>
            <a:r>
              <a:rPr lang="en" sz="2300">
                <a:solidFill>
                  <a:srgbClr val="741B47"/>
                </a:solidFill>
              </a:rPr>
              <a:t>Estimate the fraction of the pancake stack that is missing.</a:t>
            </a:r>
            <a:endParaRPr sz="2300">
              <a:solidFill>
                <a:srgbClr val="741B47"/>
              </a:solidFill>
            </a:endParaRPr>
          </a:p>
          <a:p>
            <a:pPr marL="0" lvl="0" indent="0" algn="ctr" rtl="0">
              <a:spcBef>
                <a:spcPts val="1200"/>
              </a:spcBef>
              <a:spcAft>
                <a:spcPts val="1200"/>
              </a:spcAft>
              <a:buNone/>
            </a:pPr>
            <a:r>
              <a:rPr lang="en" sz="2300">
                <a:solidFill>
                  <a:srgbClr val="741B47"/>
                </a:solidFill>
              </a:rPr>
              <a:t>How do you know?</a:t>
            </a:r>
            <a:endParaRPr sz="2300">
              <a:solidFill>
                <a:srgbClr val="741B47"/>
              </a:solidFill>
            </a:endParaRPr>
          </a:p>
        </p:txBody>
      </p:sp>
      <p:pic>
        <p:nvPicPr>
          <p:cNvPr id="197" name="Google Shape;197;p30"/>
          <p:cNvPicPr preferRelativeResize="0"/>
          <p:nvPr/>
        </p:nvPicPr>
        <p:blipFill>
          <a:blip r:embed="rId3">
            <a:alphaModFix/>
          </a:blip>
          <a:stretch>
            <a:fillRect/>
          </a:stretch>
        </p:blipFill>
        <p:spPr>
          <a:xfrm>
            <a:off x="0" y="0"/>
            <a:ext cx="4543824" cy="5143500"/>
          </a:xfrm>
          <a:prstGeom prst="rect">
            <a:avLst/>
          </a:prstGeom>
          <a:noFill/>
          <a:ln>
            <a:noFill/>
          </a:ln>
        </p:spPr>
      </p:pic>
      <p:sp>
        <p:nvSpPr>
          <p:cNvPr id="198" name="Google Shape;198;p30"/>
          <p:cNvSpPr txBox="1"/>
          <p:nvPr/>
        </p:nvSpPr>
        <p:spPr>
          <a:xfrm>
            <a:off x="8385225" y="4804800"/>
            <a:ext cx="758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
                                            <p:txEl>
                                              <p:pRg st="0" end="0"/>
                                            </p:txEl>
                                          </p:spTgt>
                                        </p:tgtEl>
                                        <p:attrNameLst>
                                          <p:attrName>style.visibility</p:attrName>
                                        </p:attrNameLst>
                                      </p:cBhvr>
                                      <p:to>
                                        <p:strVal val="visible"/>
                                      </p:to>
                                    </p:set>
                                    <p:animEffect transition="in" filter="fade">
                                      <p:cBhvr>
                                        <p:cTn id="7" dur="1000"/>
                                        <p:tgtEl>
                                          <p:spTgt spid="1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6">
                                            <p:txEl>
                                              <p:pRg st="1" end="1"/>
                                            </p:txEl>
                                          </p:spTgt>
                                        </p:tgtEl>
                                        <p:attrNameLst>
                                          <p:attrName>style.visibility</p:attrName>
                                        </p:attrNameLst>
                                      </p:cBhvr>
                                      <p:to>
                                        <p:strVal val="visible"/>
                                      </p:to>
                                    </p:set>
                                    <p:animEffect transition="in" filter="fade">
                                      <p:cBhvr>
                                        <p:cTn id="12" dur="1000"/>
                                        <p:tgtEl>
                                          <p:spTgt spid="1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6">
                                            <p:txEl>
                                              <p:pRg st="2" end="2"/>
                                            </p:txEl>
                                          </p:spTgt>
                                        </p:tgtEl>
                                        <p:attrNameLst>
                                          <p:attrName>style.visibility</p:attrName>
                                        </p:attrNameLst>
                                      </p:cBhvr>
                                      <p:to>
                                        <p:strVal val="visible"/>
                                      </p:to>
                                    </p:set>
                                    <p:animEffect transition="in" filter="fade">
                                      <p:cBhvr>
                                        <p:cTn id="17" dur="1000"/>
                                        <p:tgtEl>
                                          <p:spTgt spid="1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title"/>
          </p:nvPr>
        </p:nvSpPr>
        <p:spPr>
          <a:xfrm>
            <a:off x="311700" y="238825"/>
            <a:ext cx="8520600" cy="778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38761D"/>
                </a:solidFill>
              </a:rPr>
              <a:t>Which one doesn’t belong?</a:t>
            </a:r>
            <a:endParaRPr sz="2900" b="1">
              <a:solidFill>
                <a:srgbClr val="38761D"/>
              </a:solidFill>
            </a:endParaRPr>
          </a:p>
        </p:txBody>
      </p:sp>
      <p:graphicFrame>
        <p:nvGraphicFramePr>
          <p:cNvPr id="204" name="Google Shape;204;p31"/>
          <p:cNvGraphicFramePr/>
          <p:nvPr/>
        </p:nvGraphicFramePr>
        <p:xfrm>
          <a:off x="311700" y="1152450"/>
          <a:ext cx="8520600" cy="3596000"/>
        </p:xfrm>
        <a:graphic>
          <a:graphicData uri="http://schemas.openxmlformats.org/drawingml/2006/table">
            <a:tbl>
              <a:tblPr>
                <a:noFill/>
                <a:tableStyleId>{496FA02E-EEB9-4396-8341-6BA60771C365}</a:tableStyleId>
              </a:tblPr>
              <a:tblGrid>
                <a:gridCol w="4260300">
                  <a:extLst>
                    <a:ext uri="{9D8B030D-6E8A-4147-A177-3AD203B41FA5}">
                      <a16:colId xmlns:a16="http://schemas.microsoft.com/office/drawing/2014/main" val="20000"/>
                    </a:ext>
                  </a:extLst>
                </a:gridCol>
                <a:gridCol w="4260300">
                  <a:extLst>
                    <a:ext uri="{9D8B030D-6E8A-4147-A177-3AD203B41FA5}">
                      <a16:colId xmlns:a16="http://schemas.microsoft.com/office/drawing/2014/main" val="20001"/>
                    </a:ext>
                  </a:extLst>
                </a:gridCol>
              </a:tblGrid>
              <a:tr h="179800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79800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05" name="Google Shape;205;p31"/>
          <p:cNvPicPr preferRelativeResize="0"/>
          <p:nvPr/>
        </p:nvPicPr>
        <p:blipFill>
          <a:blip r:embed="rId3">
            <a:alphaModFix/>
          </a:blip>
          <a:stretch>
            <a:fillRect/>
          </a:stretch>
        </p:blipFill>
        <p:spPr>
          <a:xfrm>
            <a:off x="779375" y="1329952"/>
            <a:ext cx="3241700" cy="1554675"/>
          </a:xfrm>
          <a:prstGeom prst="rect">
            <a:avLst/>
          </a:prstGeom>
          <a:noFill/>
          <a:ln>
            <a:noFill/>
          </a:ln>
        </p:spPr>
      </p:pic>
      <p:sp>
        <p:nvSpPr>
          <p:cNvPr id="206" name="Google Shape;206;p31"/>
          <p:cNvSpPr/>
          <p:nvPr/>
        </p:nvSpPr>
        <p:spPr>
          <a:xfrm>
            <a:off x="49129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1"/>
          <p:cNvSpPr/>
          <p:nvPr/>
        </p:nvSpPr>
        <p:spPr>
          <a:xfrm>
            <a:off x="51283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1"/>
          <p:cNvSpPr/>
          <p:nvPr/>
        </p:nvSpPr>
        <p:spPr>
          <a:xfrm>
            <a:off x="57745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1"/>
          <p:cNvSpPr/>
          <p:nvPr/>
        </p:nvSpPr>
        <p:spPr>
          <a:xfrm>
            <a:off x="55591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1"/>
          <p:cNvSpPr/>
          <p:nvPr/>
        </p:nvSpPr>
        <p:spPr>
          <a:xfrm>
            <a:off x="53437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1"/>
          <p:cNvSpPr/>
          <p:nvPr/>
        </p:nvSpPr>
        <p:spPr>
          <a:xfrm>
            <a:off x="66361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1"/>
          <p:cNvSpPr/>
          <p:nvPr/>
        </p:nvSpPr>
        <p:spPr>
          <a:xfrm>
            <a:off x="64207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1"/>
          <p:cNvSpPr/>
          <p:nvPr/>
        </p:nvSpPr>
        <p:spPr>
          <a:xfrm>
            <a:off x="62053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1"/>
          <p:cNvSpPr/>
          <p:nvPr/>
        </p:nvSpPr>
        <p:spPr>
          <a:xfrm>
            <a:off x="59899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1"/>
          <p:cNvSpPr/>
          <p:nvPr/>
        </p:nvSpPr>
        <p:spPr>
          <a:xfrm>
            <a:off x="51283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1"/>
          <p:cNvSpPr/>
          <p:nvPr/>
        </p:nvSpPr>
        <p:spPr>
          <a:xfrm>
            <a:off x="49129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1"/>
          <p:cNvSpPr/>
          <p:nvPr/>
        </p:nvSpPr>
        <p:spPr>
          <a:xfrm>
            <a:off x="68515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1"/>
          <p:cNvSpPr/>
          <p:nvPr/>
        </p:nvSpPr>
        <p:spPr>
          <a:xfrm>
            <a:off x="57745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1"/>
          <p:cNvSpPr/>
          <p:nvPr/>
        </p:nvSpPr>
        <p:spPr>
          <a:xfrm>
            <a:off x="55591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53437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64207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1"/>
          <p:cNvSpPr/>
          <p:nvPr/>
        </p:nvSpPr>
        <p:spPr>
          <a:xfrm>
            <a:off x="62053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1"/>
          <p:cNvSpPr/>
          <p:nvPr/>
        </p:nvSpPr>
        <p:spPr>
          <a:xfrm>
            <a:off x="59899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1"/>
          <p:cNvSpPr/>
          <p:nvPr/>
        </p:nvSpPr>
        <p:spPr>
          <a:xfrm>
            <a:off x="68515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1"/>
          <p:cNvSpPr/>
          <p:nvPr/>
        </p:nvSpPr>
        <p:spPr>
          <a:xfrm>
            <a:off x="66361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1"/>
          <p:cNvSpPr/>
          <p:nvPr/>
        </p:nvSpPr>
        <p:spPr>
          <a:xfrm>
            <a:off x="7066950" y="15458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1"/>
          <p:cNvSpPr/>
          <p:nvPr/>
        </p:nvSpPr>
        <p:spPr>
          <a:xfrm>
            <a:off x="7066950" y="17534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1"/>
          <p:cNvSpPr/>
          <p:nvPr/>
        </p:nvSpPr>
        <p:spPr>
          <a:xfrm>
            <a:off x="7282350" y="15458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1"/>
          <p:cNvSpPr/>
          <p:nvPr/>
        </p:nvSpPr>
        <p:spPr>
          <a:xfrm>
            <a:off x="7282350" y="17534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0" name="Google Shape;230;p31"/>
          <p:cNvPicPr preferRelativeResize="0"/>
          <p:nvPr/>
        </p:nvPicPr>
        <p:blipFill>
          <a:blip r:embed="rId4">
            <a:alphaModFix/>
          </a:blip>
          <a:stretch>
            <a:fillRect/>
          </a:stretch>
        </p:blipFill>
        <p:spPr>
          <a:xfrm>
            <a:off x="1620671" y="3092175"/>
            <a:ext cx="1547679" cy="1554675"/>
          </a:xfrm>
          <a:prstGeom prst="rect">
            <a:avLst/>
          </a:prstGeom>
          <a:noFill/>
          <a:ln>
            <a:noFill/>
          </a:ln>
        </p:spPr>
      </p:pic>
      <p:pic>
        <p:nvPicPr>
          <p:cNvPr id="231" name="Google Shape;231;p31"/>
          <p:cNvPicPr preferRelativeResize="0"/>
          <p:nvPr/>
        </p:nvPicPr>
        <p:blipFill>
          <a:blip r:embed="rId5">
            <a:alphaModFix/>
          </a:blip>
          <a:stretch>
            <a:fillRect/>
          </a:stretch>
        </p:blipFill>
        <p:spPr>
          <a:xfrm rot="5400000">
            <a:off x="5966050" y="2650038"/>
            <a:ext cx="1619250" cy="2409825"/>
          </a:xfrm>
          <a:prstGeom prst="rect">
            <a:avLst/>
          </a:prstGeom>
          <a:noFill/>
          <a:ln>
            <a:noFill/>
          </a:ln>
        </p:spPr>
      </p:pic>
      <p:sp>
        <p:nvSpPr>
          <p:cNvPr id="232" name="Google Shape;232;p31"/>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737</Words>
  <Application>Microsoft Macintosh PowerPoint</Application>
  <PresentationFormat>On-screen Show (16:9)</PresentationFormat>
  <Paragraphs>110</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Simple Light</vt:lpstr>
      <vt:lpstr>What can we say about these packs of pencils</vt:lpstr>
      <vt:lpstr>Happy National Wildlife Day!</vt:lpstr>
      <vt:lpstr>Happy World Samosa Day!</vt:lpstr>
      <vt:lpstr>It’s National Guide Dog Month!</vt:lpstr>
      <vt:lpstr>Happy Teddy Bear Day!</vt:lpstr>
      <vt:lpstr>PowerPoint Presentation</vt:lpstr>
      <vt:lpstr>This is the 911 Memorial at Logan Airport</vt:lpstr>
      <vt:lpstr>Happy Chocolate Milkshake Day! Would you rather …</vt:lpstr>
      <vt:lpstr>PowerPoint Presentation</vt:lpstr>
      <vt:lpstr>Today is Chuseok Korean Thanksgiving</vt:lpstr>
      <vt:lpstr>PowerPoint Presentation</vt:lpstr>
      <vt:lpstr>Book Mark’d  by Stu Schechter</vt:lpstr>
      <vt:lpstr>PowerPoint Presentation</vt:lpstr>
      <vt:lpstr>PowerPoint Presentation</vt:lpstr>
      <vt:lpstr>It’s the Fall equinox!</vt:lpstr>
      <vt:lpstr>PowerPoint Presentation</vt:lpstr>
      <vt:lpstr>PowerPoint Presentation</vt:lpstr>
      <vt:lpstr>Happy National Pancake Day!</vt:lpstr>
      <vt:lpstr>Which one doesn’t belong?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Manousaridis, Tracy</cp:lastModifiedBy>
  <cp:revision>1</cp:revision>
  <dcterms:modified xsi:type="dcterms:W3CDTF">2024-08-27T00:05:33Z</dcterms:modified>
</cp:coreProperties>
</file>