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4"/>
  </p:normalViewPr>
  <p:slideViewPr>
    <p:cSldViewPr snapToGrid="0">
      <p:cViewPr varScale="1">
        <p:scale>
          <a:sx n="138" d="100"/>
          <a:sy n="138" d="100"/>
        </p:scale>
        <p:origin x="880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f41f069e5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f41f069e5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September 3, 2024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f42453b03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f42453b03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f42453b038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f42453b038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f42453b038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f42453b038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f42453b038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f42453b038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September 9, 2024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f42453b038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f42453b038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left: not ten frame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right: not yellow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left: two addends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right: not 9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f42453b038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f42453b038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September 11th Memorial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f42453b038_0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f42453b038_0_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f42453b038_0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f42453b038_0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f42453b038_0_3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f42453b038_0_3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September 16, 2024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f42453b038_0_2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f42453b038_0_2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Constitution Day Celebration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f42453b038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f42453b038_0_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f42453b038_0_3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f42453b038_0_3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f42453b038_0_5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f42453b038_0_5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f42453b038_0_5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f42453b038_0_5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September 23,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Fall Equinox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f42453b038_0_5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f42453b038_0_5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f42453b038_0_6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f42453b038_0_6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f42453b038_0_6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f42453b038_0_6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f42453b038_0_4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2f42453b038_0_4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132825" y="156950"/>
            <a:ext cx="1678200" cy="441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000FF"/>
                </a:solidFill>
              </a:rPr>
              <a:t>What do we notice?</a:t>
            </a:r>
            <a:endParaRPr sz="190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000FF"/>
                </a:solidFill>
              </a:rPr>
              <a:t>How many pencils do we see?</a:t>
            </a:r>
            <a:endParaRPr sz="190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000FF"/>
                </a:solidFill>
              </a:rPr>
              <a:t>How do we see them?</a:t>
            </a:r>
            <a:endParaRPr sz="190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0000FF"/>
                </a:solidFill>
              </a:rPr>
              <a:t>Create an equation to match your thinking.</a:t>
            </a:r>
            <a:endParaRPr sz="1900">
              <a:solidFill>
                <a:srgbClr val="0000FF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4156" y="0"/>
            <a:ext cx="718983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42975" y="48048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251350" y="324300"/>
            <a:ext cx="6365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3904"/>
              <a:buFont typeface="Arial"/>
              <a:buNone/>
            </a:pPr>
            <a:r>
              <a:rPr lang="en" sz="2920" b="1">
                <a:solidFill>
                  <a:srgbClr val="274E13"/>
                </a:solidFill>
              </a:rPr>
              <a:t>Happy National Wildlife Day!</a:t>
            </a:r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6858000" y="1171175"/>
            <a:ext cx="2100900" cy="339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What can we count in this photo?</a:t>
            </a: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How many deer eyes?</a:t>
            </a: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274E13"/>
                </a:solidFill>
              </a:rPr>
              <a:t>How many deer legs?</a:t>
            </a:r>
            <a:endParaRPr sz="2300" b="1">
              <a:solidFill>
                <a:srgbClr val="274E13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50" y="1171175"/>
            <a:ext cx="6607850" cy="38999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8306400" y="48048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311700" y="205250"/>
            <a:ext cx="3153600" cy="8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BF9000"/>
                </a:solidFill>
              </a:rPr>
              <a:t>Happy World Samosa Day!</a:t>
            </a:r>
            <a:endParaRPr sz="2920" b="1">
              <a:solidFill>
                <a:srgbClr val="BF9000"/>
              </a:solidFill>
            </a:endParaRPr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311700" y="1593750"/>
            <a:ext cx="3153600" cy="297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BF9000"/>
                </a:solidFill>
              </a:rPr>
              <a:t>What shape is a samosa?</a:t>
            </a:r>
            <a:endParaRPr sz="1900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BF9000"/>
                </a:solidFill>
              </a:rPr>
              <a:t>What shape can we make if we put two of them together?</a:t>
            </a:r>
            <a:endParaRPr sz="1900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BF9000"/>
                </a:solidFill>
              </a:rPr>
              <a:t>Do we see any other interesting shapes in this photo?</a:t>
            </a:r>
            <a:endParaRPr sz="1900">
              <a:solidFill>
                <a:srgbClr val="BF9000"/>
              </a:solidFill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7075" y="0"/>
            <a:ext cx="537692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42975" y="48048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1.G.A2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body" idx="1"/>
          </p:nvPr>
        </p:nvSpPr>
        <p:spPr>
          <a:xfrm>
            <a:off x="4877875" y="929700"/>
            <a:ext cx="3954300" cy="36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990000"/>
                </a:solidFill>
              </a:rPr>
              <a:t>What can we count in this painting?</a:t>
            </a:r>
            <a:endParaRPr sz="2300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990000"/>
                </a:solidFill>
              </a:rPr>
              <a:t>How many different ways can we count?</a:t>
            </a:r>
            <a:endParaRPr sz="2300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990000"/>
                </a:solidFill>
              </a:rPr>
              <a:t>Let’s create an equation to match our thinking.</a:t>
            </a:r>
            <a:endParaRPr sz="2300">
              <a:solidFill>
                <a:srgbClr val="990000"/>
              </a:solidFill>
            </a:endParaRPr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572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8306400" y="48048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1.OA.C5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311700" y="265625"/>
            <a:ext cx="3648600" cy="75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44" b="1">
                <a:solidFill>
                  <a:srgbClr val="BF9000"/>
                </a:solidFill>
              </a:rPr>
              <a:t>Today is National Teddy Bear Day!</a:t>
            </a:r>
            <a:endParaRPr sz="3244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1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33" i="1">
                <a:solidFill>
                  <a:srgbClr val="BF9000"/>
                </a:solidFill>
              </a:rPr>
              <a:t>Celebrate by donating a teddy bear!</a:t>
            </a:r>
            <a:r>
              <a:rPr lang="en">
                <a:solidFill>
                  <a:srgbClr val="BF9000"/>
                </a:solidFill>
              </a:rPr>
              <a:t> </a:t>
            </a:r>
            <a:endParaRPr>
              <a:solidFill>
                <a:srgbClr val="BF9000"/>
              </a:solidFill>
            </a:endParaRPr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1"/>
          </p:nvPr>
        </p:nvSpPr>
        <p:spPr>
          <a:xfrm>
            <a:off x="311700" y="2487225"/>
            <a:ext cx="3893100" cy="208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F6000"/>
                </a:solidFill>
              </a:rPr>
              <a:t>How can we count these bears?</a:t>
            </a:r>
            <a:endParaRPr sz="23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7F6000"/>
                </a:solidFill>
              </a:rPr>
              <a:t>Create an equation to match your mathematical thinking.</a:t>
            </a:r>
            <a:endParaRPr sz="2300" b="1">
              <a:solidFill>
                <a:srgbClr val="7F6000"/>
              </a:solidFill>
            </a:endParaRPr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4907" y="0"/>
            <a:ext cx="493908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 txBox="1"/>
          <p:nvPr/>
        </p:nvSpPr>
        <p:spPr>
          <a:xfrm>
            <a:off x="42975" y="48048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1.OA.C4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ctrTitle"/>
          </p:nvPr>
        </p:nvSpPr>
        <p:spPr>
          <a:xfrm>
            <a:off x="311700" y="1428150"/>
            <a:ext cx="2823900" cy="259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300">
                <a:solidFill>
                  <a:srgbClr val="CC0000"/>
                </a:solidFill>
              </a:rPr>
              <a:t>Which one does not belong?</a:t>
            </a:r>
            <a:endParaRPr sz="5300">
              <a:solidFill>
                <a:srgbClr val="CC0000"/>
              </a:solidFill>
            </a:endParaRPr>
          </a:p>
        </p:txBody>
      </p:sp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8845" y="0"/>
            <a:ext cx="581516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/>
          <p:nvPr/>
        </p:nvSpPr>
        <p:spPr>
          <a:xfrm>
            <a:off x="42975" y="48048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1.OA.C5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>
            <a:spLocks noGrp="1"/>
          </p:cNvSpPr>
          <p:nvPr>
            <p:ph type="subTitle" idx="1"/>
          </p:nvPr>
        </p:nvSpPr>
        <p:spPr>
          <a:xfrm>
            <a:off x="311700" y="724425"/>
            <a:ext cx="4674900" cy="41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D85C6"/>
                </a:solidFill>
              </a:rPr>
              <a:t>This is the 911 Memorial at Logan Airport</a:t>
            </a:r>
            <a:endParaRPr sz="29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B5394"/>
                </a:solidFill>
              </a:rPr>
              <a:t>Describe the shapes we see here.</a:t>
            </a:r>
            <a:endParaRPr sz="29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B5394"/>
                </a:solidFill>
              </a:rPr>
              <a:t>Sketch one of them, what is it?</a:t>
            </a:r>
            <a:endParaRPr sz="29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9128" y="2"/>
            <a:ext cx="3854871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9"/>
          <p:cNvSpPr txBox="1"/>
          <p:nvPr/>
        </p:nvSpPr>
        <p:spPr>
          <a:xfrm>
            <a:off x="42975" y="48048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1.G.A2</a:t>
            </a: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>
            <a:spLocks noGrp="1"/>
          </p:cNvSpPr>
          <p:nvPr>
            <p:ph type="ctrTitle"/>
          </p:nvPr>
        </p:nvSpPr>
        <p:spPr>
          <a:xfrm>
            <a:off x="311700" y="217325"/>
            <a:ext cx="8520600" cy="102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27BA0"/>
                </a:solidFill>
              </a:rPr>
              <a:t>Happy Milkshake Day!</a:t>
            </a:r>
            <a:endParaRPr>
              <a:solidFill>
                <a:srgbClr val="C27BA0"/>
              </a:solidFill>
            </a:endParaRPr>
          </a:p>
        </p:txBody>
      </p:sp>
      <p:sp>
        <p:nvSpPr>
          <p:cNvPr id="107" name="Google Shape;107;p20"/>
          <p:cNvSpPr txBox="1">
            <a:spLocks noGrp="1"/>
          </p:cNvSpPr>
          <p:nvPr>
            <p:ph type="subTitle" idx="1"/>
          </p:nvPr>
        </p:nvSpPr>
        <p:spPr>
          <a:xfrm>
            <a:off x="5155575" y="1690350"/>
            <a:ext cx="3676800" cy="193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C27BA0"/>
                </a:solidFill>
              </a:rPr>
              <a:t>Together these 3 milkshakes weigh </a:t>
            </a:r>
            <a:endParaRPr sz="2900">
              <a:solidFill>
                <a:srgbClr val="C27BA0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C27BA0"/>
                </a:solidFill>
              </a:rPr>
              <a:t>20 ounces. </a:t>
            </a:r>
            <a:endParaRPr sz="2900">
              <a:solidFill>
                <a:srgbClr val="C27BA0"/>
              </a:solidFill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C27BA0"/>
              </a:solidFill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C27BA0"/>
                </a:solidFill>
              </a:rPr>
              <a:t>What is possible?</a:t>
            </a:r>
            <a:endParaRPr sz="2900">
              <a:solidFill>
                <a:srgbClr val="C27BA0"/>
              </a:solidFill>
            </a:endParaRPr>
          </a:p>
        </p:txBody>
      </p:sp>
      <p:pic>
        <p:nvPicPr>
          <p:cNvPr id="108" name="Google Shape;10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43625"/>
            <a:ext cx="4439287" cy="3880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0"/>
          <p:cNvSpPr txBox="1"/>
          <p:nvPr/>
        </p:nvSpPr>
        <p:spPr>
          <a:xfrm>
            <a:off x="8306400" y="48048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1.OA.A2</a:t>
            </a:r>
            <a:endParaRPr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>
            <a:spLocks noGrp="1"/>
          </p:cNvSpPr>
          <p:nvPr>
            <p:ph type="title"/>
          </p:nvPr>
        </p:nvSpPr>
        <p:spPr>
          <a:xfrm>
            <a:off x="6705325" y="523975"/>
            <a:ext cx="2438700" cy="45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0B5394"/>
                </a:solidFill>
              </a:rPr>
              <a:t>These ducks are swimming in the pond at the Boston Common.</a:t>
            </a:r>
            <a:endParaRPr sz="21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0B5394"/>
                </a:solidFill>
              </a:rPr>
              <a:t>There were 10.</a:t>
            </a:r>
            <a:endParaRPr sz="21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0B5394"/>
                </a:solidFill>
              </a:rPr>
              <a:t>How many swam away?</a:t>
            </a:r>
            <a:endParaRPr sz="21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0B5394"/>
                </a:solidFill>
              </a:rPr>
              <a:t>Write an expression to match your thinking.</a:t>
            </a:r>
            <a:endParaRPr sz="21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/>
          </a:p>
        </p:txBody>
      </p:sp>
      <p:pic>
        <p:nvPicPr>
          <p:cNvPr id="115" name="Google Shape;11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700" y="288725"/>
            <a:ext cx="6577625" cy="4352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1"/>
          <p:cNvSpPr txBox="1"/>
          <p:nvPr/>
        </p:nvSpPr>
        <p:spPr>
          <a:xfrm>
            <a:off x="42975" y="48048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1.OA.B4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>
            <a:spLocks noGrp="1"/>
          </p:cNvSpPr>
          <p:nvPr>
            <p:ph type="title"/>
          </p:nvPr>
        </p:nvSpPr>
        <p:spPr>
          <a:xfrm>
            <a:off x="0" y="0"/>
            <a:ext cx="5337600" cy="64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77" b="1">
                <a:solidFill>
                  <a:srgbClr val="274E13"/>
                </a:solidFill>
              </a:rPr>
              <a:t>Today is Chuseok </a:t>
            </a:r>
            <a:endParaRPr sz="2577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77" b="1">
                <a:solidFill>
                  <a:srgbClr val="274E13"/>
                </a:solidFill>
              </a:rPr>
              <a:t>Thanksgiving, in South Korea</a:t>
            </a:r>
            <a:endParaRPr>
              <a:solidFill>
                <a:srgbClr val="274E13"/>
              </a:solidFill>
            </a:endParaRPr>
          </a:p>
        </p:txBody>
      </p:sp>
      <p:sp>
        <p:nvSpPr>
          <p:cNvPr id="122" name="Google Shape;122;p22"/>
          <p:cNvSpPr txBox="1"/>
          <p:nvPr/>
        </p:nvSpPr>
        <p:spPr>
          <a:xfrm>
            <a:off x="8343100" y="4804800"/>
            <a:ext cx="801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1.NBT.A1</a:t>
            </a:r>
            <a:endParaRPr sz="1000"/>
          </a:p>
        </p:txBody>
      </p:sp>
      <p:pic>
        <p:nvPicPr>
          <p:cNvPr id="123" name="Google Shape;12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95900"/>
            <a:ext cx="5618801" cy="4287227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2"/>
          <p:cNvSpPr txBox="1"/>
          <p:nvPr/>
        </p:nvSpPr>
        <p:spPr>
          <a:xfrm>
            <a:off x="5911675" y="1098725"/>
            <a:ext cx="3083400" cy="30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74E13"/>
                </a:solidFill>
              </a:rPr>
              <a:t>How many rice cakes do we see?</a:t>
            </a:r>
            <a:endParaRPr sz="23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74E13"/>
                </a:solidFill>
              </a:rPr>
              <a:t>How many don’t we see?</a:t>
            </a:r>
            <a:endParaRPr sz="23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74E13"/>
                </a:solidFill>
              </a:rPr>
              <a:t> How can we count them?</a:t>
            </a:r>
            <a:endParaRPr sz="2300">
              <a:solidFill>
                <a:srgbClr val="274E1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3"/>
          <p:cNvSpPr txBox="1">
            <a:spLocks noGrp="1"/>
          </p:cNvSpPr>
          <p:nvPr>
            <p:ph type="subTitle" idx="1"/>
          </p:nvPr>
        </p:nvSpPr>
        <p:spPr>
          <a:xfrm>
            <a:off x="0" y="4350900"/>
            <a:ext cx="91440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en" sz="1740" b="1">
                <a:solidFill>
                  <a:srgbClr val="990000"/>
                </a:solidFill>
              </a:rPr>
              <a:t>Let’s celebrate Constitution Day!</a:t>
            </a:r>
            <a:endParaRPr sz="1740" b="1">
              <a:solidFill>
                <a:srgbClr val="990000"/>
              </a:solidFill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endParaRPr sz="1100" b="1">
              <a:solidFill>
                <a:srgbClr val="990000"/>
              </a:solidFill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en" sz="1740">
                <a:solidFill>
                  <a:srgbClr val="990000"/>
                </a:solidFill>
              </a:rPr>
              <a:t>There are </a:t>
            </a:r>
            <a:r>
              <a:rPr lang="en" sz="1940" b="1">
                <a:solidFill>
                  <a:srgbClr val="990000"/>
                </a:solidFill>
              </a:rPr>
              <a:t>27</a:t>
            </a:r>
            <a:r>
              <a:rPr lang="en" sz="1740">
                <a:solidFill>
                  <a:srgbClr val="990000"/>
                </a:solidFill>
              </a:rPr>
              <a:t> amendments to the Constitution What can we say about the number </a:t>
            </a:r>
            <a:r>
              <a:rPr lang="en" sz="1940" b="1">
                <a:solidFill>
                  <a:srgbClr val="990000"/>
                </a:solidFill>
              </a:rPr>
              <a:t>27</a:t>
            </a:r>
            <a:r>
              <a:rPr lang="en" sz="1740">
                <a:solidFill>
                  <a:srgbClr val="990000"/>
                </a:solidFill>
              </a:rPr>
              <a:t>?</a:t>
            </a:r>
            <a:endParaRPr sz="1740">
              <a:solidFill>
                <a:srgbClr val="990000"/>
              </a:solidFill>
            </a:endParaRPr>
          </a:p>
        </p:txBody>
      </p:sp>
      <p:pic>
        <p:nvPicPr>
          <p:cNvPr id="130" name="Google Shape;13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9144000" cy="4304109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3"/>
          <p:cNvSpPr txBox="1"/>
          <p:nvPr/>
        </p:nvSpPr>
        <p:spPr>
          <a:xfrm>
            <a:off x="0" y="39654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1.NBT.B2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4"/>
          <p:cNvSpPr txBox="1">
            <a:spLocks noGrp="1"/>
          </p:cNvSpPr>
          <p:nvPr>
            <p:ph type="ctrTitle"/>
          </p:nvPr>
        </p:nvSpPr>
        <p:spPr>
          <a:xfrm>
            <a:off x="4117225" y="84525"/>
            <a:ext cx="4715100" cy="117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274E13"/>
                </a:solidFill>
              </a:rPr>
              <a:t>Happy Independence Day Costa Rica!</a:t>
            </a:r>
            <a:endParaRPr sz="3100" b="1">
              <a:solidFill>
                <a:srgbClr val="274E13"/>
              </a:solidFill>
            </a:endParaRPr>
          </a:p>
        </p:txBody>
      </p:sp>
      <p:sp>
        <p:nvSpPr>
          <p:cNvPr id="137" name="Google Shape;137;p24"/>
          <p:cNvSpPr txBox="1">
            <a:spLocks noGrp="1"/>
          </p:cNvSpPr>
          <p:nvPr>
            <p:ph type="subTitle" idx="1"/>
          </p:nvPr>
        </p:nvSpPr>
        <p:spPr>
          <a:xfrm>
            <a:off x="4201725" y="1521325"/>
            <a:ext cx="4630500" cy="297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38761D"/>
                </a:solidFill>
              </a:rPr>
              <a:t>Costa Rica is one of 7 countries in Central America.</a:t>
            </a:r>
            <a:endParaRPr sz="2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38761D"/>
                </a:solidFill>
              </a:rPr>
              <a:t>How many expressions can we create to equal 7?</a:t>
            </a:r>
            <a:endParaRPr sz="2900">
              <a:solidFill>
                <a:srgbClr val="38761D"/>
              </a:solidFill>
            </a:endParaRPr>
          </a:p>
        </p:txBody>
      </p:sp>
      <p:pic>
        <p:nvPicPr>
          <p:cNvPr id="138" name="Google Shape;13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4"/>
          <p:cNvSpPr txBox="1"/>
          <p:nvPr/>
        </p:nvSpPr>
        <p:spPr>
          <a:xfrm>
            <a:off x="8306400" y="48048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1.OA.C6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 txBox="1">
            <a:spLocks noGrp="1"/>
          </p:cNvSpPr>
          <p:nvPr>
            <p:ph type="subTitle" idx="1"/>
          </p:nvPr>
        </p:nvSpPr>
        <p:spPr>
          <a:xfrm>
            <a:off x="169025" y="217325"/>
            <a:ext cx="1968300" cy="455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274E13"/>
                </a:solidFill>
              </a:rPr>
              <a:t>The Legacy Trail is just over 100 meters in length.</a:t>
            </a:r>
            <a:endParaRPr sz="2900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274E13"/>
                </a:solidFill>
              </a:rPr>
              <a:t>How can we skip count to 100?</a:t>
            </a:r>
            <a:endParaRPr sz="2900">
              <a:solidFill>
                <a:srgbClr val="274E13"/>
              </a:solidFill>
            </a:endParaRPr>
          </a:p>
        </p:txBody>
      </p:sp>
      <p:pic>
        <p:nvPicPr>
          <p:cNvPr id="145" name="Google Shape;14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2095" y="0"/>
            <a:ext cx="685191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5"/>
          <p:cNvSpPr txBox="1"/>
          <p:nvPr/>
        </p:nvSpPr>
        <p:spPr>
          <a:xfrm>
            <a:off x="42975" y="48048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1.NBT.A1</a:t>
            </a: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6"/>
          <p:cNvSpPr txBox="1">
            <a:spLocks noGrp="1"/>
          </p:cNvSpPr>
          <p:nvPr>
            <p:ph type="title"/>
          </p:nvPr>
        </p:nvSpPr>
        <p:spPr>
          <a:xfrm>
            <a:off x="144875" y="445025"/>
            <a:ext cx="362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720" b="1">
                <a:solidFill>
                  <a:srgbClr val="9900FF"/>
                </a:solidFill>
              </a:rPr>
              <a:t>Happy National Rice Krispie Treat Day!</a:t>
            </a:r>
            <a:endParaRPr sz="2720" b="1">
              <a:solidFill>
                <a:srgbClr val="9900FF"/>
              </a:solidFill>
            </a:endParaRPr>
          </a:p>
        </p:txBody>
      </p:sp>
      <p:sp>
        <p:nvSpPr>
          <p:cNvPr id="152" name="Google Shape;152;p26"/>
          <p:cNvSpPr txBox="1">
            <a:spLocks noGrp="1"/>
          </p:cNvSpPr>
          <p:nvPr>
            <p:ph type="body" idx="1"/>
          </p:nvPr>
        </p:nvSpPr>
        <p:spPr>
          <a:xfrm>
            <a:off x="311700" y="1569625"/>
            <a:ext cx="3455400" cy="299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9900FF"/>
                </a:solidFill>
              </a:rPr>
              <a:t>How many treats are here?</a:t>
            </a:r>
            <a:endParaRPr sz="2300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9900FF"/>
                </a:solidFill>
              </a:rPr>
              <a:t>There were 20.</a:t>
            </a:r>
            <a:endParaRPr sz="2300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9900FF"/>
                </a:solidFill>
              </a:rPr>
              <a:t>How many are missing?</a:t>
            </a:r>
            <a:endParaRPr sz="2300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9900FF"/>
                </a:solidFill>
              </a:rPr>
              <a:t>Could you share them equally with a friend?</a:t>
            </a:r>
            <a:endParaRPr sz="2300">
              <a:solidFill>
                <a:srgbClr val="9900FF"/>
              </a:solidFill>
            </a:endParaRPr>
          </a:p>
        </p:txBody>
      </p:sp>
      <p:pic>
        <p:nvPicPr>
          <p:cNvPr id="153" name="Google Shape;15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6"/>
          <p:cNvSpPr txBox="1"/>
          <p:nvPr/>
        </p:nvSpPr>
        <p:spPr>
          <a:xfrm>
            <a:off x="42975" y="48048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1.OA.C6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7"/>
          <p:cNvSpPr txBox="1">
            <a:spLocks noGrp="1"/>
          </p:cNvSpPr>
          <p:nvPr>
            <p:ph type="subTitle" idx="1"/>
          </p:nvPr>
        </p:nvSpPr>
        <p:spPr>
          <a:xfrm>
            <a:off x="75450" y="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783F04"/>
                </a:solidFill>
              </a:rPr>
              <a:t>Today is the Fall Equinox, we have 12 hours of day and 12 hours of night.</a:t>
            </a:r>
            <a:endParaRPr sz="17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783F04"/>
                </a:solidFill>
              </a:rPr>
              <a:t>How many different expressions can we think of that equal 12?</a:t>
            </a:r>
            <a:endParaRPr sz="1700" b="1">
              <a:solidFill>
                <a:srgbClr val="783F04"/>
              </a:solidFill>
            </a:endParaRPr>
          </a:p>
        </p:txBody>
      </p:sp>
      <p:pic>
        <p:nvPicPr>
          <p:cNvPr id="160" name="Google Shape;16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8650" y="794625"/>
            <a:ext cx="7239552" cy="4273724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7"/>
          <p:cNvSpPr txBox="1"/>
          <p:nvPr/>
        </p:nvSpPr>
        <p:spPr>
          <a:xfrm>
            <a:off x="42975" y="48048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1.OA.C6</a:t>
            </a:r>
            <a:endParaRPr sz="1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8"/>
          <p:cNvSpPr txBox="1">
            <a:spLocks noGrp="1"/>
          </p:cNvSpPr>
          <p:nvPr>
            <p:ph type="subTitle" idx="1"/>
          </p:nvPr>
        </p:nvSpPr>
        <p:spPr>
          <a:xfrm>
            <a:off x="7075055" y="1879850"/>
            <a:ext cx="2068970" cy="277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6AA84F"/>
                </a:solidFill>
              </a:rPr>
              <a:t>Would you rather …</a:t>
            </a:r>
            <a:endParaRPr b="1" dirty="0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6AA84F"/>
                </a:solidFill>
              </a:rPr>
              <a:t>Carry 1,000 leaves or     3 pears across the playground?</a:t>
            </a:r>
            <a:endParaRPr b="1" dirty="0">
              <a:solidFill>
                <a:srgbClr val="6AA84F"/>
              </a:solidFill>
            </a:endParaRPr>
          </a:p>
        </p:txBody>
      </p:sp>
      <p:pic>
        <p:nvPicPr>
          <p:cNvPr id="167" name="Google Shape;16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47225"/>
            <a:ext cx="7075055" cy="4131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81700" y="586475"/>
            <a:ext cx="1576600" cy="87427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8"/>
          <p:cNvSpPr txBox="1"/>
          <p:nvPr/>
        </p:nvSpPr>
        <p:spPr>
          <a:xfrm>
            <a:off x="42975" y="48048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1.MD.A1</a:t>
            </a:r>
            <a:endParaRPr sz="1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9"/>
          <p:cNvSpPr txBox="1">
            <a:spLocks noGrp="1"/>
          </p:cNvSpPr>
          <p:nvPr>
            <p:ph type="subTitle" idx="1"/>
          </p:nvPr>
        </p:nvSpPr>
        <p:spPr>
          <a:xfrm>
            <a:off x="7563975" y="1195625"/>
            <a:ext cx="1465500" cy="25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9900FF"/>
                </a:solidFill>
              </a:rPr>
              <a:t>Describe some of the SHAPES you see in this photo.</a:t>
            </a:r>
            <a:endParaRPr sz="2200" b="1">
              <a:solidFill>
                <a:srgbClr val="9900FF"/>
              </a:solidFill>
            </a:endParaRPr>
          </a:p>
        </p:txBody>
      </p:sp>
      <p:pic>
        <p:nvPicPr>
          <p:cNvPr id="175" name="Google Shape;17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850" y="124625"/>
            <a:ext cx="7157400" cy="477595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9"/>
          <p:cNvSpPr txBox="1"/>
          <p:nvPr/>
        </p:nvSpPr>
        <p:spPr>
          <a:xfrm>
            <a:off x="8536700" y="4804800"/>
            <a:ext cx="607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1.G.A1</a:t>
            </a:r>
            <a:endParaRPr sz="1000"/>
          </a:p>
        </p:txBody>
      </p:sp>
      <p:sp>
        <p:nvSpPr>
          <p:cNvPr id="177" name="Google Shape;177;p29"/>
          <p:cNvSpPr txBox="1"/>
          <p:nvPr/>
        </p:nvSpPr>
        <p:spPr>
          <a:xfrm>
            <a:off x="274200" y="4854700"/>
            <a:ext cx="1701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>
                <a:solidFill>
                  <a:srgbClr val="595959"/>
                </a:solidFill>
              </a:rPr>
              <a:t>J. Mann</a:t>
            </a:r>
            <a:endParaRPr sz="1000" i="1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3" name="Google Shape;18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72843"/>
            <a:ext cx="9143999" cy="2955763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30"/>
          <p:cNvSpPr/>
          <p:nvPr/>
        </p:nvSpPr>
        <p:spPr>
          <a:xfrm>
            <a:off x="591625" y="3706700"/>
            <a:ext cx="3078900" cy="1195200"/>
          </a:xfrm>
          <a:prstGeom prst="wedgeEllipseCallout">
            <a:avLst>
              <a:gd name="adj1" fmla="val 14705"/>
              <a:gd name="adj2" fmla="val -75255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If this chart could talk, what would it say?</a:t>
            </a:r>
            <a:endParaRPr sz="1900" b="1"/>
          </a:p>
        </p:txBody>
      </p:sp>
      <p:sp>
        <p:nvSpPr>
          <p:cNvPr id="185" name="Google Shape;185;p30"/>
          <p:cNvSpPr/>
          <p:nvPr/>
        </p:nvSpPr>
        <p:spPr>
          <a:xfrm>
            <a:off x="5573600" y="3786650"/>
            <a:ext cx="3078900" cy="1195200"/>
          </a:xfrm>
          <a:prstGeom prst="wedgeEllipseCallout">
            <a:avLst>
              <a:gd name="adj1" fmla="val -30676"/>
              <a:gd name="adj2" fmla="val -70313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Why does it matter?</a:t>
            </a:r>
            <a:endParaRPr sz="1900" b="1"/>
          </a:p>
        </p:txBody>
      </p:sp>
      <p:sp>
        <p:nvSpPr>
          <p:cNvPr id="186" name="Google Shape;186;p30"/>
          <p:cNvSpPr txBox="1"/>
          <p:nvPr/>
        </p:nvSpPr>
        <p:spPr>
          <a:xfrm>
            <a:off x="8415550" y="4804800"/>
            <a:ext cx="72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1.MD.C4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1"/>
          <p:cNvSpPr txBox="1">
            <a:spLocks noGrp="1"/>
          </p:cNvSpPr>
          <p:nvPr>
            <p:ph type="subTitle" idx="1"/>
          </p:nvPr>
        </p:nvSpPr>
        <p:spPr>
          <a:xfrm>
            <a:off x="5807575" y="132825"/>
            <a:ext cx="3139200" cy="48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741B47"/>
                </a:solidFill>
              </a:rPr>
              <a:t>This 19 foot sculpture in Mattapan called </a:t>
            </a:r>
            <a:r>
              <a:rPr lang="en" sz="2300" b="1" i="1">
                <a:solidFill>
                  <a:srgbClr val="741B47"/>
                </a:solidFill>
              </a:rPr>
              <a:t>RISE </a:t>
            </a:r>
            <a:r>
              <a:rPr lang="en" sz="2300">
                <a:solidFill>
                  <a:srgbClr val="741B47"/>
                </a:solidFill>
              </a:rPr>
              <a:t>was created by 2 local women!</a:t>
            </a:r>
            <a:endParaRPr sz="2300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741B47"/>
                </a:solidFill>
              </a:rPr>
              <a:t>What we do know about the number </a:t>
            </a:r>
            <a:r>
              <a:rPr lang="en" sz="2300" b="1">
                <a:solidFill>
                  <a:srgbClr val="741B47"/>
                </a:solidFill>
              </a:rPr>
              <a:t>19</a:t>
            </a:r>
            <a:r>
              <a:rPr lang="en" sz="2300">
                <a:solidFill>
                  <a:srgbClr val="741B47"/>
                </a:solidFill>
              </a:rPr>
              <a:t>? What do we know about a foot?</a:t>
            </a:r>
            <a:endParaRPr sz="2300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741B47"/>
                </a:solidFill>
              </a:rPr>
              <a:t>How many different expressions can we create to equal </a:t>
            </a:r>
            <a:r>
              <a:rPr lang="en" sz="2300" b="1">
                <a:solidFill>
                  <a:srgbClr val="741B47"/>
                </a:solidFill>
              </a:rPr>
              <a:t>19</a:t>
            </a:r>
            <a:r>
              <a:rPr lang="en" sz="2300">
                <a:solidFill>
                  <a:srgbClr val="741B47"/>
                </a:solidFill>
              </a:rPr>
              <a:t>?</a:t>
            </a:r>
            <a:endParaRPr sz="2300">
              <a:solidFill>
                <a:srgbClr val="741B47"/>
              </a:solidFill>
            </a:endParaRPr>
          </a:p>
        </p:txBody>
      </p:sp>
      <p:pic>
        <p:nvPicPr>
          <p:cNvPr id="192" name="Google Shape;19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" y="0"/>
            <a:ext cx="568342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1"/>
          <p:cNvSpPr txBox="1"/>
          <p:nvPr/>
        </p:nvSpPr>
        <p:spPr>
          <a:xfrm>
            <a:off x="42975" y="4804800"/>
            <a:ext cx="83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1.NBT.A2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604</Words>
  <Application>Microsoft Macintosh PowerPoint</Application>
  <PresentationFormat>On-screen Show (16:9)</PresentationFormat>
  <Paragraphs>106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Arial</vt:lpstr>
      <vt:lpstr>Simple Light</vt:lpstr>
      <vt:lpstr>PowerPoint Presentation</vt:lpstr>
      <vt:lpstr>Happy National Wildlife Day!</vt:lpstr>
      <vt:lpstr>Happy World Samosa Day!</vt:lpstr>
      <vt:lpstr>PowerPoint Presentation</vt:lpstr>
      <vt:lpstr>Today is National Teddy Bear Day!  Celebrate by donating a teddy bear! </vt:lpstr>
      <vt:lpstr>Which one does not belong?</vt:lpstr>
      <vt:lpstr>PowerPoint Presentation</vt:lpstr>
      <vt:lpstr>Happy Milkshake Day!</vt:lpstr>
      <vt:lpstr>These ducks are swimming in the pond at the Boston Common.  There were 10.  How many swam away?  Write an expression to match your thinking.   </vt:lpstr>
      <vt:lpstr>Today is Chuseok  Thanksgiving, in South Korea</vt:lpstr>
      <vt:lpstr>PowerPoint Presentation</vt:lpstr>
      <vt:lpstr>Happy Independence Day Costa Rica!</vt:lpstr>
      <vt:lpstr>PowerPoint Presentation</vt:lpstr>
      <vt:lpstr>Happy National Rice Krispie Treat Day!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Manousaridis, Tracy</cp:lastModifiedBy>
  <cp:revision>1</cp:revision>
  <dcterms:modified xsi:type="dcterms:W3CDTF">2024-08-26T23:51:55Z</dcterms:modified>
</cp:coreProperties>
</file>