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Raleway" pitchFamily="2" charset="77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C4EB73-9BE6-43FA-9744-7B00CA4A7E3F}">
  <a:tblStyle styleId="{29C4EB73-9BE6-43FA-9744-7B00CA4A7E3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a095fca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a095fca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3,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a095fca2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a095fca2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da095fca2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da095fca24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da095fca24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da095fca24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da095fca2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da095fca2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da095fca2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da095fca2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10,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da095fca24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da095fca24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a095fca2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da095fca2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da095fca24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da095fca24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King Kamehameha Day in Hawaii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da095fca24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da095fca24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14,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a095fca2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da095fca2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17,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da095fca24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da095fca24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da095fca24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da095fca24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a095fca24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da095fca24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da095fca24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da095fca24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da095fca2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da095fca2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ce8ed4e1f3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ce8ed4e1f3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ce8ed4e1f3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ce8ed4e1f3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indmasa.com/artist/okuda-san-migue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indmasa.com/artist/okuda-san-migue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89375" y="213600"/>
            <a:ext cx="673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FF"/>
                </a:solidFill>
              </a:rPr>
              <a:t>Wow! Look at that Pride Flag in Budapest!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57850" y="875675"/>
            <a:ext cx="1967100" cy="41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The dimensions of this flag are   12 meters by 35 meters.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is the perimeter?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is the area?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50" y="875675"/>
            <a:ext cx="6850224" cy="41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3975950"/>
            <a:ext cx="8520600" cy="5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0B5394"/>
                </a:solidFill>
              </a:rPr>
              <a:t>What do you notice? What do you wonder?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0B5394"/>
                </a:solidFill>
              </a:rPr>
              <a:t>What is a good name for this line plot?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57900" cy="3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6035150" y="3482850"/>
            <a:ext cx="2974800" cy="1375200"/>
          </a:xfrm>
          <a:prstGeom prst="wedgeEllipseCallout">
            <a:avLst>
              <a:gd name="adj1" fmla="val -47527"/>
              <a:gd name="adj2" fmla="val -49291"/>
            </a:avLst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this graph could talk,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would it say?</a:t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0" y="480480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71" name="Google Shape;71;p15"/>
          <p:cNvGraphicFramePr/>
          <p:nvPr/>
        </p:nvGraphicFramePr>
        <p:xfrm>
          <a:off x="311700" y="1152450"/>
          <a:ext cx="8520600" cy="3596000"/>
        </p:xfrm>
        <a:graphic>
          <a:graphicData uri="http://schemas.openxmlformats.org/drawingml/2006/table">
            <a:tbl>
              <a:tblPr>
                <a:noFill/>
                <a:tableStyleId>{29C4EB73-9BE6-43FA-9744-7B00CA4A7E3F}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375" y="1329952"/>
            <a:ext cx="3241700" cy="15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1425" y="3095101"/>
            <a:ext cx="2065450" cy="14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49129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51283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57745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55591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53437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66361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64207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62053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59899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51283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49129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6851550" y="15458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57745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55591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53437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64207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62053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59899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/>
          <p:nvPr/>
        </p:nvSpPr>
        <p:spPr>
          <a:xfrm>
            <a:off x="68515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6636150" y="1753425"/>
            <a:ext cx="215400" cy="20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/>
          <p:cNvSpPr/>
          <p:nvPr/>
        </p:nvSpPr>
        <p:spPr>
          <a:xfrm>
            <a:off x="7066950" y="15458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7066950" y="17534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7282350" y="15458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7282350" y="1753425"/>
            <a:ext cx="215400" cy="2076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0671" y="3092175"/>
            <a:ext cx="1547679" cy="15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3.G.A2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73625" y="84150"/>
            <a:ext cx="1830000" cy="44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How many Hershey kisses? 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0124D"/>
                </a:solidFill>
              </a:rPr>
              <a:t>Can you find a way to solve this without 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“counting all?” 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Write an addition sentence to match your thinking.</a:t>
            </a: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20124D"/>
                </a:solidFill>
              </a:rPr>
              <a:t>How would you arrange them in an array?</a:t>
            </a:r>
            <a:endParaRPr>
              <a:solidFill>
                <a:srgbClr val="20124D"/>
              </a:solidFill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0905" y="0"/>
            <a:ext cx="71630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8362125" y="4800050"/>
            <a:ext cx="78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3.OA.D9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6681250" y="185000"/>
            <a:ext cx="2151000" cy="43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Franklin Park in Boston is beautiful!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 It was established in 1890.  How old is the park?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274E13"/>
                </a:solidFill>
              </a:rPr>
              <a:t>How did you solve it?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334125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4328625" y="454100"/>
            <a:ext cx="45036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783F04"/>
                </a:solidFill>
              </a:rPr>
              <a:t>This 12 foot tall pear sits in the middle of Everett Square in Dorchester.</a:t>
            </a: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783F04"/>
                </a:solidFill>
              </a:rPr>
              <a:t>How many times taller is the pear than you?</a:t>
            </a:r>
            <a:endParaRPr sz="3000">
              <a:solidFill>
                <a:srgbClr val="783F04"/>
              </a:solidFill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00"/>
            <a:ext cx="39651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8414725" y="4800050"/>
            <a:ext cx="72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3.OA.B6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00" y="77375"/>
            <a:ext cx="7990600" cy="489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100" y="256713"/>
            <a:ext cx="525780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230750" y="330575"/>
            <a:ext cx="2398800" cy="42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Wow... and Yum! 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What interesting shapes do we see in this photo from the Shuk in Jerusalem?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Can we ESTIMATE how many of each sweet we see here?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can we use MATH to help get really close?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025" y="330575"/>
            <a:ext cx="6119925" cy="458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0" y="4804800"/>
            <a:ext cx="74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3807650" y="140000"/>
            <a:ext cx="514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It’s King Kamehameha Day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In Hawaii!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3865400" y="1283250"/>
            <a:ext cx="5082600" cy="3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This statue in Kapaau honors Hawaii’s grandest king.  A great warrior, diplomat, and leader King Kamehameha united the Hawaiian Islands into one royal kingdom.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Historians believe King Kamehameha was born in 1758.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How long ago was that?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Write an equation to match your thinking, and solve it!</a:t>
            </a:r>
            <a:endParaRPr sz="1900">
              <a:solidFill>
                <a:srgbClr val="0B5394"/>
              </a:solidFill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35973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8330575" y="4800050"/>
            <a:ext cx="81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body" idx="1"/>
          </p:nvPr>
        </p:nvSpPr>
        <p:spPr>
          <a:xfrm>
            <a:off x="7473150" y="312050"/>
            <a:ext cx="1530000" cy="42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990000"/>
                </a:solidFill>
              </a:rPr>
              <a:t>Happy Flag Day!</a:t>
            </a:r>
            <a:endParaRPr sz="17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Where do you see an array here?</a:t>
            </a: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Can you write a number sentence using addition AND multiplication to match your thinking?</a:t>
            </a:r>
            <a:endParaRPr sz="1700">
              <a:solidFill>
                <a:srgbClr val="990000"/>
              </a:solidFill>
            </a:endParaRPr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49" y="312150"/>
            <a:ext cx="7212624" cy="425672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0" y="4804800"/>
            <a:ext cx="767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>
            <a:off x="6680350" y="403350"/>
            <a:ext cx="2309100" cy="4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This abstract painting by Marie Demery has a lot of interesting shapes hidden inside.</a:t>
            </a:r>
            <a:endParaRPr sz="1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Describe some of the shapes using their attributes.</a:t>
            </a:r>
            <a:endParaRPr sz="19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00FF"/>
                </a:solidFill>
              </a:rPr>
              <a:t>How would you classify them?</a:t>
            </a:r>
            <a:endParaRPr sz="1900" b="1">
              <a:solidFill>
                <a:srgbClr val="FF00FF"/>
              </a:solidFill>
            </a:endParaRPr>
          </a:p>
        </p:txBody>
      </p:sp>
      <p:pic>
        <p:nvPicPr>
          <p:cNvPr id="155" name="Google Shape;1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63977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311700" y="-68725"/>
            <a:ext cx="8520600" cy="3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4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rgbClr val="33244A"/>
                </a:solidFill>
                <a:highlight>
                  <a:srgbClr val="FFFFFF"/>
                </a:highlight>
              </a:rPr>
              <a:t>The Terracotta Army, Xi'an  </a:t>
            </a:r>
            <a:r>
              <a:rPr lang="en" sz="1700">
                <a:solidFill>
                  <a:srgbClr val="33244A"/>
                </a:solidFill>
                <a:highlight>
                  <a:srgbClr val="FFFFFF"/>
                </a:highlight>
              </a:rPr>
              <a:t>秦陵兵马俑</a:t>
            </a:r>
            <a:endParaRPr sz="3000">
              <a:solidFill>
                <a:srgbClr val="33244A"/>
              </a:solidFill>
            </a:endParaRPr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6804275" y="254125"/>
            <a:ext cx="2106600" cy="32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The Qin Tomb Terracotta Warriors and Horses in Xian China features a whole army of </a:t>
            </a:r>
            <a:r>
              <a:rPr lang="en" sz="1700" b="1" i="1">
                <a:solidFill>
                  <a:schemeClr val="dk1"/>
                </a:solidFill>
                <a:highlight>
                  <a:srgbClr val="FFFFFF"/>
                </a:highlight>
              </a:rPr>
              <a:t>about</a:t>
            </a: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 8,000 life sized figures.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25000"/>
              </a:lnSpc>
              <a:spcBef>
                <a:spcPts val="45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rgbClr val="FFFFFF"/>
                </a:highlight>
              </a:rPr>
              <a:t>What MIGHT the actual number be?</a:t>
            </a:r>
            <a:endParaRPr sz="1700" b="1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25000"/>
              </a:lnSpc>
              <a:spcBef>
                <a:spcPts val="4500"/>
              </a:spcBef>
              <a:spcAft>
                <a:spcPts val="1500"/>
              </a:spcAft>
              <a:buNone/>
            </a:pP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961525"/>
            <a:ext cx="6379475" cy="394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8393675" y="4800050"/>
            <a:ext cx="75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6742775" y="377875"/>
            <a:ext cx="2268000" cy="4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Phillis Wheatley </a:t>
            </a: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(1753-1784) was a famous poet from Boston.  She was also a slave in a wealthy home in Boston.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Her first book was published (by someone else) in </a:t>
            </a:r>
            <a:r>
              <a:rPr lang="en" sz="1400" b="1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1834</a:t>
            </a: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.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old would she have been in 1834? 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b="1">
                <a:solidFill>
                  <a:srgbClr val="81818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long after her death was her poetry published?</a:t>
            </a:r>
            <a:endParaRPr sz="1400" b="1">
              <a:solidFill>
                <a:srgbClr val="81818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77875"/>
            <a:ext cx="62865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223075" y="4568875"/>
            <a:ext cx="51972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Phillis Wheatley Statue on Commonwealth Avenue, Boston by </a:t>
            </a:r>
            <a:r>
              <a:rPr lang="en" sz="900" b="1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Meredith Gang Bergmann</a:t>
            </a:r>
            <a:endParaRPr sz="900" b="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5"/>
          <p:cNvSpPr txBox="1"/>
          <p:nvPr/>
        </p:nvSpPr>
        <p:spPr>
          <a:xfrm>
            <a:off x="8404200" y="4800050"/>
            <a:ext cx="73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What interesting shapes can we find in this downtown Boston mural by </a:t>
            </a:r>
            <a:r>
              <a:rPr lang="en" sz="1900" b="1">
                <a:solidFill>
                  <a:srgbClr val="351C75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Okuda San Miguel</a:t>
            </a:r>
            <a:r>
              <a:rPr lang="en" sz="1900" b="1">
                <a:solidFill>
                  <a:srgbClr val="351C75"/>
                </a:solidFill>
                <a:highlight>
                  <a:srgbClr val="FFFFFF"/>
                </a:highlight>
              </a:rPr>
              <a:t>? Can we find any fraction representations?</a:t>
            </a:r>
            <a:endParaRPr sz="19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4C1130"/>
              </a:solidFill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388" y="704850"/>
            <a:ext cx="8277225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6"/>
          <p:cNvSpPr txBox="1"/>
          <p:nvPr/>
        </p:nvSpPr>
        <p:spPr>
          <a:xfrm>
            <a:off x="8050925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>
            <a:spLocks noGrp="1"/>
          </p:cNvSpPr>
          <p:nvPr>
            <p:ph type="title"/>
          </p:nvPr>
        </p:nvSpPr>
        <p:spPr>
          <a:xfrm>
            <a:off x="311700" y="91225"/>
            <a:ext cx="8520600" cy="9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</a:rPr>
              <a:t>What interesting shapes can we find in this Boston mural by </a:t>
            </a: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Okuda San Miguel</a:t>
            </a: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</a:rPr>
              <a:t>? Sketch one of the shapes.</a:t>
            </a: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51C75"/>
                </a:solidFill>
                <a:highlight>
                  <a:srgbClr val="FFFFFF"/>
                </a:highlight>
              </a:rPr>
              <a:t>Now sketch a shape that is the SAME in one way and DIFFERENT in another way.</a:t>
            </a: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351C7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4C1130"/>
              </a:solidFill>
            </a:endParaRPr>
          </a:p>
        </p:txBody>
      </p:sp>
      <p:pic>
        <p:nvPicPr>
          <p:cNvPr id="185" name="Google Shape;18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05100"/>
            <a:ext cx="8403427" cy="38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/>
          <p:nvPr/>
        </p:nvSpPr>
        <p:spPr>
          <a:xfrm>
            <a:off x="8055425" y="46679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A64D79"/>
                </a:solidFill>
              </a:rPr>
              <a:t>Thinking about rectangles . . . </a:t>
            </a:r>
            <a:endParaRPr sz="2900">
              <a:solidFill>
                <a:srgbClr val="A64D79"/>
              </a:solidFill>
            </a:endParaRPr>
          </a:p>
        </p:txBody>
      </p:sp>
      <p:sp>
        <p:nvSpPr>
          <p:cNvPr id="192" name="Google Shape;192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				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				6					   3	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            10			        	10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highlight>
                  <a:srgbClr val="FFFFFF"/>
                </a:highlight>
              </a:rPr>
              <a:t>What is the same? What is different about these two rectangles?</a:t>
            </a:r>
            <a:endParaRPr sz="17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>
                <a:solidFill>
                  <a:schemeClr val="dk1"/>
                </a:solidFill>
                <a:highlight>
                  <a:srgbClr val="FFFFFF"/>
                </a:highlight>
              </a:rPr>
              <a:t>How do their areas and perimeters compare?</a:t>
            </a:r>
            <a:endParaRPr sz="17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 dirty="0">
                <a:solidFill>
                  <a:schemeClr val="dk1"/>
                </a:solidFill>
                <a:highlight>
                  <a:srgbClr val="FFFFFF"/>
                </a:highlight>
              </a:rPr>
              <a:t>Can we find a rectangle, with a side of length 10 units, whose perimeter and area have the same numerical value?</a:t>
            </a:r>
            <a:endParaRPr sz="2300" b="1" dirty="0"/>
          </a:p>
        </p:txBody>
      </p:sp>
      <p:sp>
        <p:nvSpPr>
          <p:cNvPr id="193" name="Google Shape;193;p28"/>
          <p:cNvSpPr/>
          <p:nvPr/>
        </p:nvSpPr>
        <p:spPr>
          <a:xfrm>
            <a:off x="719847" y="1976582"/>
            <a:ext cx="1857097" cy="595168"/>
          </a:xfrm>
          <a:prstGeom prst="rect">
            <a:avLst/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8"/>
          <p:cNvSpPr/>
          <p:nvPr/>
        </p:nvSpPr>
        <p:spPr>
          <a:xfrm>
            <a:off x="4447202" y="1505527"/>
            <a:ext cx="1999780" cy="1021073"/>
          </a:xfrm>
          <a:prstGeom prst="rect">
            <a:avLst/>
          </a:prstGeom>
          <a:solidFill>
            <a:srgbClr val="8E7CC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8"/>
          <p:cNvSpPr txBox="1"/>
          <p:nvPr/>
        </p:nvSpPr>
        <p:spPr>
          <a:xfrm>
            <a:off x="8435750" y="4800050"/>
            <a:ext cx="708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body" idx="1"/>
          </p:nvPr>
        </p:nvSpPr>
        <p:spPr>
          <a:xfrm>
            <a:off x="183300" y="280350"/>
            <a:ext cx="1660500" cy="42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 </a:t>
            </a:r>
            <a:endParaRPr sz="19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What do you wonder? </a:t>
            </a:r>
            <a:endParaRPr sz="19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/>
              <a:t>What is going on in this data visualization?</a:t>
            </a:r>
            <a:endParaRPr sz="1900"/>
          </a:p>
        </p:txBody>
      </p:sp>
      <p:pic>
        <p:nvPicPr>
          <p:cNvPr id="201" name="Google Shape;2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5086" y="0"/>
            <a:ext cx="71989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3.MD.B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>
            <a:spLocks noGrp="1"/>
          </p:cNvSpPr>
          <p:nvPr>
            <p:ph type="title"/>
          </p:nvPr>
        </p:nvSpPr>
        <p:spPr>
          <a:xfrm>
            <a:off x="6998200" y="134100"/>
            <a:ext cx="2023800" cy="44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 math connections can we see in this picture?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Shapes?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Arrays?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274E13"/>
                </a:solidFill>
              </a:rPr>
              <a:t>Parallel lines?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763"/>
            <a:ext cx="6858000" cy="513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0"/>
          <p:cNvSpPr txBox="1"/>
          <p:nvPr/>
        </p:nvSpPr>
        <p:spPr>
          <a:xfrm>
            <a:off x="8484300" y="480005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Microsoft Macintosh PowerPoint</Application>
  <PresentationFormat>On-screen Show (16:9)</PresentationFormat>
  <Paragraphs>98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Open Sans</vt:lpstr>
      <vt:lpstr>Arial</vt:lpstr>
      <vt:lpstr>Raleway</vt:lpstr>
      <vt:lpstr>Simple Light</vt:lpstr>
      <vt:lpstr>Wow! Look at that Pride Flag in Budapest!</vt:lpstr>
      <vt:lpstr>PowerPoint Presentation</vt:lpstr>
      <vt:lpstr>Which one doesn’t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It’s King Kamehameha Day In Hawaii! </vt:lpstr>
      <vt:lpstr>PowerPoint Presentation</vt:lpstr>
      <vt:lpstr>PowerPoint Presentation</vt:lpstr>
      <vt:lpstr>The Terracotta Army, Xi'an  秦陵兵马俑</vt:lpstr>
      <vt:lpstr>PowerPoint Presentation</vt:lpstr>
      <vt:lpstr>What interesting shapes can we find in this downtown Boston mural by Okuda San Miguel? Can we find any fraction representations? </vt:lpstr>
      <vt:lpstr>What interesting shapes can we find in this Boston mural by Okuda San Miguel? Sketch one of the shapes. Now sketch a shape that is the SAME in one way and DIFFERENT in another way.  </vt:lpstr>
      <vt:lpstr>Thinking about rectangles . . . </vt:lpstr>
      <vt:lpstr>PowerPoint Presentation</vt:lpstr>
      <vt:lpstr>What math connections can we see in this picture?  Shapes?  Arrays?  Parallel lines?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Wow! Look at that Pride Flag in Budapest!</dc:title>
  <cp:lastModifiedBy>Manousaridis, Tracy</cp:lastModifiedBy>
  <cp:revision>1</cp:revision>
  <dcterms:modified xsi:type="dcterms:W3CDTF">2024-05-07T16:27:49Z</dcterms:modified>
</cp:coreProperties>
</file>