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eab2cd369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eab2cd369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29,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eab2cd369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ceab2cd369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ceab2cd36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ceab2cd36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ceab2cd369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ceab2cd369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eab2cd369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eab2cd369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Yom Hashoah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ceab2cd369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ceab2cd369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6,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ceab2cd369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ceab2cd369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wonder?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does it matter?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ceab2cd369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ceab2cd369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ceab2cd369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ceab2cd369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ceab2cd369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ceab2cd369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eab2cd369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ceab2cd369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13,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eab2cd369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ceab2cd369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eab2cd369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ceab2cd369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ceab2cd369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ceab2cd369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eab2cd369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ceab2cd369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ceab2cd369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ceab2cd369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20, 2024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ceab2cd369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ceab2cd369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ceab2cd369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ceab2cd369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eab2cd369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ceab2cd369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ceab2cd369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ceab2cd369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eab2cd369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eab2cd369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28, 2024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ceab2cd369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ceab2cd369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ceab2cd369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ceab2cd369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Revolution Day, Argentina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ceab2cd369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ceab2cd369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ount_Herz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hyperlink" Target="https://en.wikipedia.org/wiki/Above_mean_sea_level" TargetMode="External"/><Relationship Id="rId4" Type="http://schemas.openxmlformats.org/officeDocument/2006/relationships/hyperlink" Target="https://en.wikipedia.org/wiki/Jerusale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72100" y="0"/>
            <a:ext cx="672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1C232"/>
                </a:solidFill>
              </a:rPr>
              <a:t>Happy National Sunflower Day!</a:t>
            </a:r>
            <a:endParaRPr sz="2900" b="1">
              <a:solidFill>
                <a:srgbClr val="F1C232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910075" y="616200"/>
            <a:ext cx="2139000" cy="39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1C232"/>
                </a:solidFill>
              </a:rPr>
              <a:t>Did you know that each of these sunflowers has around 1,250 seeds?</a:t>
            </a:r>
            <a:endParaRPr sz="2300"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F1C232"/>
                </a:solidFill>
              </a:rPr>
              <a:t>How many seeds in this whole garden?</a:t>
            </a:r>
            <a:endParaRPr sz="2300">
              <a:solidFill>
                <a:srgbClr val="F1C232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00" y="616200"/>
            <a:ext cx="6729824" cy="448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305425"/>
            <a:ext cx="8520600" cy="7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About how many FULL glasses of water </a:t>
            </a:r>
            <a:endParaRPr sz="2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are here?</a:t>
            </a:r>
            <a:endParaRPr sz="2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Write an addition sentence with fractions </a:t>
            </a:r>
            <a:endParaRPr sz="2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1C4587"/>
                </a:solidFill>
              </a:rPr>
              <a:t>to prove it!</a:t>
            </a:r>
            <a:endParaRPr sz="2900" b="1">
              <a:solidFill>
                <a:srgbClr val="1C4587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324185"/>
            <a:ext cx="9143999" cy="260872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0" y="48575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5.NF.A2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6548500" y="206500"/>
            <a:ext cx="2468100" cy="47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There’s half of the pie left over! Yay!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I have to share it with 3 of my friends.</a:t>
            </a:r>
            <a:endParaRPr sz="23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0000FF"/>
                </a:solidFill>
              </a:rPr>
              <a:t>What fraction of the WHOLE PIE are we each going to get?</a:t>
            </a:r>
            <a:endParaRPr sz="2300" b="1">
              <a:solidFill>
                <a:srgbClr val="0000FF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225" y="206500"/>
            <a:ext cx="6094275" cy="47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0" y="48575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5.NF.B7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97750"/>
            <a:ext cx="8520600" cy="17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74E13"/>
                </a:solidFill>
                <a:highlight>
                  <a:srgbClr val="FFFFFF"/>
                </a:highlight>
              </a:rPr>
              <a:t>More than a quarter of the 200 plus poison dart frog species are listed as threatened or critically endangered.</a:t>
            </a:r>
            <a:endParaRPr sz="2300" b="1">
              <a:solidFill>
                <a:srgbClr val="274E13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274E13"/>
                </a:solidFill>
                <a:highlight>
                  <a:srgbClr val="FFFFFF"/>
                </a:highlight>
              </a:rPr>
              <a:t>What does this mean mathematically? ABOUT how many species are endangered?</a:t>
            </a:r>
            <a:endParaRPr sz="2300" b="1">
              <a:solidFill>
                <a:srgbClr val="274E13"/>
              </a:solidFill>
              <a:highlight>
                <a:srgbClr val="FFFFFF"/>
              </a:highlight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25826"/>
            <a:ext cx="9144001" cy="30176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5.NF.A2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225575"/>
            <a:ext cx="511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326891"/>
                </a:solidFill>
              </a:rPr>
              <a:t>Yad Vashem ~ </a:t>
            </a:r>
            <a:r>
              <a:rPr lang="en" sz="2300" b="1">
                <a:solidFill>
                  <a:srgbClr val="326891"/>
                </a:solidFill>
                <a:highlight>
                  <a:srgbClr val="FFFFFF"/>
                </a:highlight>
              </a:rPr>
              <a:t>יָד וַשֵׁם  </a:t>
            </a:r>
            <a:endParaRPr sz="2300" b="1">
              <a:solidFill>
                <a:srgbClr val="32689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rgbClr val="326891"/>
                </a:solidFill>
              </a:rPr>
              <a:t>A Memorial and a Name</a:t>
            </a:r>
            <a:endParaRPr sz="2300" b="1" i="1">
              <a:solidFill>
                <a:srgbClr val="32689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365500"/>
            <a:ext cx="5247900" cy="320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</a:rPr>
              <a:t>Established in 1953, Yad Vashem is the second most visited site in Israel. </a:t>
            </a:r>
            <a:endParaRPr sz="1900">
              <a:solidFill>
                <a:srgbClr val="32689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</a:rPr>
              <a:t>It is located on the western slope of 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Mount Herzl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</a:rPr>
              <a:t>, also known as the Mount of Remembrance, a height in western 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Jerusalem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</a:rPr>
              <a:t>, </a:t>
            </a:r>
            <a:r>
              <a:rPr lang="en" sz="1900" b="1">
                <a:solidFill>
                  <a:srgbClr val="326891"/>
                </a:solidFill>
                <a:highlight>
                  <a:srgbClr val="FFFFFF"/>
                </a:highlight>
              </a:rPr>
              <a:t>804 meters </a:t>
            </a:r>
            <a:r>
              <a:rPr lang="en" sz="1900">
                <a:solidFill>
                  <a:srgbClr val="326891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above sea level</a:t>
            </a:r>
            <a:r>
              <a:rPr lang="en" sz="1900">
                <a:solidFill>
                  <a:srgbClr val="326891"/>
                </a:solidFill>
              </a:rPr>
              <a:t>.</a:t>
            </a:r>
            <a:endParaRPr sz="1900">
              <a:solidFill>
                <a:srgbClr val="32689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326891"/>
                </a:solidFill>
              </a:rPr>
              <a:t>About</a:t>
            </a:r>
            <a:r>
              <a:rPr lang="en" sz="1900">
                <a:solidFill>
                  <a:srgbClr val="326891"/>
                </a:solidFill>
              </a:rPr>
              <a:t> </a:t>
            </a:r>
            <a:r>
              <a:rPr lang="en" sz="1900" b="1">
                <a:solidFill>
                  <a:srgbClr val="326891"/>
                </a:solidFill>
              </a:rPr>
              <a:t>how many feet is 804 meters</a:t>
            </a:r>
            <a:r>
              <a:rPr lang="en" sz="1900">
                <a:solidFill>
                  <a:srgbClr val="326891"/>
                </a:solidFill>
              </a:rPr>
              <a:t>? </a:t>
            </a:r>
            <a:endParaRPr sz="1900">
              <a:solidFill>
                <a:srgbClr val="32689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326891"/>
                </a:solidFill>
              </a:rPr>
              <a:t>How do you know?</a:t>
            </a:r>
            <a:endParaRPr sz="1900">
              <a:solidFill>
                <a:srgbClr val="326891"/>
              </a:solidFill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5093" y="0"/>
            <a:ext cx="341891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0" y="4804800"/>
            <a:ext cx="71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0" y="-75"/>
            <a:ext cx="1443000" cy="5143500"/>
          </a:xfrm>
          <a:prstGeom prst="rect">
            <a:avLst/>
          </a:prstGeom>
          <a:solidFill>
            <a:srgbClr val="F1C23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Happy Cinco de Mayo!</a:t>
            </a:r>
            <a:endParaRPr sz="19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How many Los Papeles Picados do we see?</a:t>
            </a:r>
            <a:endParaRPr sz="19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</a:rPr>
              <a:t>How can we estimate using math?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2852" y="0"/>
            <a:ext cx="77011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0" y="4804800"/>
            <a:ext cx="71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0" y="4262125"/>
            <a:ext cx="65391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Millions of Americans Run and Bike</a:t>
            </a:r>
            <a:endParaRPr sz="2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What do you notice, what do you wonder, why does it matter? </a:t>
            </a:r>
            <a:endParaRPr sz="1600" b="1"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712" y="4755523"/>
            <a:ext cx="704288" cy="38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363" y="1393225"/>
            <a:ext cx="8183275" cy="307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0" y="4804800"/>
            <a:ext cx="80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5.G.B3,4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178075" y="576150"/>
            <a:ext cx="1602600" cy="39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4587"/>
                </a:solidFill>
              </a:rPr>
              <a:t>What’s going on in this graph?</a:t>
            </a:r>
            <a:endParaRPr sz="190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What do you notice?</a:t>
            </a:r>
            <a:endParaRPr sz="19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What do you wonder?</a:t>
            </a:r>
            <a:endParaRPr sz="19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1C4587"/>
                </a:solidFill>
              </a:rPr>
              <a:t>Why does it matter?</a:t>
            </a:r>
            <a:endParaRPr sz="1900">
              <a:solidFill>
                <a:srgbClr val="1C4587"/>
              </a:solidFill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7375" y="0"/>
            <a:ext cx="7286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It’s Froggy Friday!</a:t>
            </a:r>
            <a:endParaRPr sz="2900" b="1">
              <a:solidFill>
                <a:srgbClr val="073763"/>
              </a:solidFill>
            </a:endParaRP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5265425" y="1322375"/>
            <a:ext cx="3567000" cy="32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</a:rPr>
              <a:t>There are more than 6,000 species of FROGS in the world!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 the past 50 years, more than 500 amphibian species have experienced population declines worldwide, and 90 of them have gone extinct.</a:t>
            </a:r>
            <a:endParaRPr sz="1700" b="1">
              <a:solidFill>
                <a:srgbClr val="0B539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0B539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fraction statements can you make about this?</a:t>
            </a:r>
            <a:endParaRPr sz="1700" b="1">
              <a:solidFill>
                <a:srgbClr val="0B539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22375"/>
            <a:ext cx="4734601" cy="314019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body" idx="1"/>
          </p:nvPr>
        </p:nvSpPr>
        <p:spPr>
          <a:xfrm>
            <a:off x="5428350" y="174175"/>
            <a:ext cx="3404100" cy="47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1C4587"/>
                </a:solidFill>
              </a:rPr>
              <a:t>We are building a yoga studio in the basement!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1C4587"/>
                </a:solidFill>
              </a:rPr>
              <a:t>We only have 120 square feet of wood flooring, so the AREA of the studio is going to be 120 square feet.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C4587"/>
                </a:solidFill>
              </a:rPr>
              <a:t>What are the possible dimensions? </a:t>
            </a:r>
            <a:endParaRPr sz="23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1C4587"/>
                </a:solidFill>
              </a:rPr>
              <a:t>(length and width)</a:t>
            </a:r>
            <a:endParaRPr sz="2000">
              <a:solidFill>
                <a:srgbClr val="1C4587"/>
              </a:solidFill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51342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5.MD.C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311700" y="254950"/>
            <a:ext cx="8520600" cy="43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6AA84F"/>
                </a:solidFill>
              </a:rPr>
              <a:t>Check out this figure.  Pretty interesting!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6AA84F"/>
                </a:solidFill>
              </a:rPr>
              <a:t>Jonny decided to break this into 2 rectangular prisms to find the volume.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6AA84F"/>
                </a:solidFill>
              </a:rPr>
              <a:t>What do you think he did?</a:t>
            </a:r>
            <a:endParaRPr sz="2000" b="1">
              <a:solidFill>
                <a:srgbClr val="6AA84F"/>
              </a:solidFill>
            </a:endParaRPr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950" y="2516325"/>
            <a:ext cx="2940325" cy="242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/>
          <p:nvPr/>
        </p:nvSpPr>
        <p:spPr>
          <a:xfrm>
            <a:off x="5635975" y="2882125"/>
            <a:ext cx="2464500" cy="1373400"/>
          </a:xfrm>
          <a:prstGeom prst="wedgeEllipseCallout">
            <a:avLst>
              <a:gd name="adj1" fmla="val -54348"/>
              <a:gd name="adj2" fmla="val -44326"/>
            </a:avLst>
          </a:prstGeom>
          <a:solidFill>
            <a:srgbClr val="38761D"/>
          </a:solidFill>
          <a:ln w="952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Volume is the measure of all the blocks! </a:t>
            </a:r>
            <a:endParaRPr sz="17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L x W x H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8339400" y="4804800"/>
            <a:ext cx="80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5.MD.C4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57725" y="1132300"/>
            <a:ext cx="5674800" cy="24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Add 8 and 7, then multiply by 2  </a:t>
            </a:r>
            <a:r>
              <a:rPr lang="en" sz="2500" b="1"/>
              <a:t>=</a:t>
            </a:r>
            <a:r>
              <a:rPr lang="en" sz="2100" b="1"/>
              <a:t>  8 + 7 x 2</a:t>
            </a: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6 x 30 &gt; 5 x 3 x 2</a:t>
            </a: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7 x 4 - 3 = 7 x (4 - 3)</a:t>
            </a:r>
            <a:endParaRPr sz="2100" b="1"/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221" y="1132296"/>
            <a:ext cx="2914076" cy="218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311700" y="1008750"/>
            <a:ext cx="1661400" cy="20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Would you rather ...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2764" y="222513"/>
            <a:ext cx="6786686" cy="46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body" idx="1"/>
          </p:nvPr>
        </p:nvSpPr>
        <p:spPr>
          <a:xfrm>
            <a:off x="3469650" y="243875"/>
            <a:ext cx="5498400" cy="43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This is a picture of the Lego pick-a-brick wall at the Lego store in the Mall of America. 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What do you notice?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What do you wonder?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How many Lego bins are there?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What is too low?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Too high?</a:t>
            </a: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3876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38761D"/>
                </a:solidFill>
              </a:rPr>
              <a:t>What is your ESTIMATE?</a:t>
            </a:r>
            <a:endParaRPr sz="2100" b="1">
              <a:solidFill>
                <a:srgbClr val="38761D"/>
              </a:solidFill>
            </a:endParaRPr>
          </a:p>
        </p:txBody>
      </p:sp>
      <p:pic>
        <p:nvPicPr>
          <p:cNvPr id="158" name="Google Shape;158;p27" descr="LegoWall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1288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 txBox="1"/>
          <p:nvPr/>
        </p:nvSpPr>
        <p:spPr>
          <a:xfrm>
            <a:off x="8405400" y="4804800"/>
            <a:ext cx="73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501600" cy="9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accent5"/>
                </a:solidFill>
              </a:rPr>
              <a:t>What’s going on in this graph?</a:t>
            </a:r>
            <a:endParaRPr sz="2900">
              <a:solidFill>
                <a:schemeClr val="accent5"/>
              </a:solidFill>
            </a:endParaRPr>
          </a:p>
        </p:txBody>
      </p:sp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311700" y="1817950"/>
            <a:ext cx="3501600" cy="275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CC0000"/>
                </a:solidFill>
              </a:rPr>
              <a:t>What do you notice?</a:t>
            </a: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CC0000"/>
                </a:solidFill>
              </a:rPr>
              <a:t>What do you wonder? </a:t>
            </a: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CC0000"/>
                </a:solidFill>
              </a:rPr>
              <a:t>   </a:t>
            </a: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CC0000"/>
                </a:solidFill>
              </a:rPr>
              <a:t>What could this be?</a:t>
            </a:r>
            <a:endParaRPr sz="2500" b="1">
              <a:solidFill>
                <a:srgbClr val="CC0000"/>
              </a:solidFill>
            </a:endParaRPr>
          </a:p>
        </p:txBody>
      </p:sp>
      <p:pic>
        <p:nvPicPr>
          <p:cNvPr id="166" name="Google Shape;16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1725" y="0"/>
            <a:ext cx="51422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311700" y="155200"/>
            <a:ext cx="18168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000FF"/>
                </a:solidFill>
              </a:rPr>
              <a:t>Where is the math in this picture?</a:t>
            </a: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0000FF"/>
                </a:solidFill>
              </a:rPr>
              <a:t>How many different mathy statements and equations can you make?</a:t>
            </a:r>
            <a:endParaRPr sz="1900">
              <a:solidFill>
                <a:srgbClr val="0000FF"/>
              </a:solidFill>
            </a:endParaRPr>
          </a:p>
        </p:txBody>
      </p:sp>
      <p:pic>
        <p:nvPicPr>
          <p:cNvPr id="173" name="Google Shape;1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23813"/>
            <a:ext cx="6858000" cy="509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9"/>
          <p:cNvSpPr/>
          <p:nvPr/>
        </p:nvSpPr>
        <p:spPr>
          <a:xfrm>
            <a:off x="166300" y="3669200"/>
            <a:ext cx="2008500" cy="1330200"/>
          </a:xfrm>
          <a:prstGeom prst="wedgeEllipseCallout">
            <a:avLst>
              <a:gd name="adj1" fmla="val 50747"/>
              <a:gd name="adj2" fmla="val -43616"/>
            </a:avLst>
          </a:prstGeom>
          <a:solidFill>
            <a:srgbClr val="0000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Think about arrays and shapes, multiplication and symmetry!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8484300" y="47810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5.G.B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FF"/>
                </a:solidFill>
              </a:rPr>
              <a:t>Crazy Figure!</a:t>
            </a:r>
            <a:endParaRPr sz="2900" b="1">
              <a:solidFill>
                <a:srgbClr val="9900FF"/>
              </a:solidFill>
            </a:endParaRPr>
          </a:p>
        </p:txBody>
      </p:sp>
      <p:sp>
        <p:nvSpPr>
          <p:cNvPr id="181" name="Google Shape;181;p30"/>
          <p:cNvSpPr txBox="1">
            <a:spLocks noGrp="1"/>
          </p:cNvSpPr>
          <p:nvPr>
            <p:ph type="body" idx="1"/>
          </p:nvPr>
        </p:nvSpPr>
        <p:spPr>
          <a:xfrm>
            <a:off x="311700" y="1319125"/>
            <a:ext cx="4975800" cy="32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000FF"/>
                </a:solidFill>
              </a:rPr>
              <a:t>What do you notice about this figure?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000FF"/>
                </a:solidFill>
              </a:rPr>
              <a:t>What is the VOLUME of this figure?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000FF"/>
                </a:solidFill>
              </a:rPr>
              <a:t>Write an equation to match what you are thinking?</a:t>
            </a: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0000FF"/>
                </a:solidFill>
              </a:rPr>
              <a:t>Is there another way to solve it?</a:t>
            </a:r>
            <a:endParaRPr sz="1900" b="1">
              <a:solidFill>
                <a:srgbClr val="0000FF"/>
              </a:solidFill>
            </a:endParaRPr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5475" y="0"/>
            <a:ext cx="34385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 txBox="1"/>
          <p:nvPr/>
        </p:nvSpPr>
        <p:spPr>
          <a:xfrm>
            <a:off x="0" y="4804800"/>
            <a:ext cx="82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5.MD.C4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body" idx="1"/>
          </p:nvPr>
        </p:nvSpPr>
        <p:spPr>
          <a:xfrm>
            <a:off x="1230450" y="0"/>
            <a:ext cx="6762000" cy="54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Heaviest frog in the world v. lightest frog in the world</a:t>
            </a:r>
            <a:endParaRPr sz="1900" b="1">
              <a:solidFill>
                <a:srgbClr val="274E13"/>
              </a:solidFill>
            </a:endParaRPr>
          </a:p>
        </p:txBody>
      </p:sp>
      <p:pic>
        <p:nvPicPr>
          <p:cNvPr id="189" name="Google Shape;18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750" y="480700"/>
            <a:ext cx="429577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480700"/>
            <a:ext cx="4495625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 txBox="1"/>
          <p:nvPr/>
        </p:nvSpPr>
        <p:spPr>
          <a:xfrm>
            <a:off x="166275" y="3635925"/>
            <a:ext cx="4134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74E13"/>
                </a:solidFill>
              </a:rPr>
              <a:t>The Goliath Frog from Cameroon can weigh up to 7.2 Pounds</a:t>
            </a:r>
            <a:endParaRPr sz="1800">
              <a:solidFill>
                <a:srgbClr val="274E13"/>
              </a:solidFill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4572000" y="3635925"/>
            <a:ext cx="41349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74E13"/>
                </a:solidFill>
              </a:rPr>
              <a:t>This frog is from Papua New Guinea and weighs only .00455 of an ounce. What does that mean?</a:t>
            </a:r>
            <a:endParaRPr sz="1700">
              <a:solidFill>
                <a:srgbClr val="274E13"/>
              </a:solidFill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2427650" y="4605525"/>
            <a:ext cx="5487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C343D"/>
                </a:solidFill>
              </a:rPr>
              <a:t>How can you compare them?</a:t>
            </a:r>
            <a:endParaRPr sz="1900" b="1">
              <a:solidFill>
                <a:srgbClr val="0C343D"/>
              </a:solidFill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0" y="4804800"/>
            <a:ext cx="95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>
            <a:spLocks noGrp="1"/>
          </p:cNvSpPr>
          <p:nvPr>
            <p:ph type="title"/>
          </p:nvPr>
        </p:nvSpPr>
        <p:spPr>
          <a:xfrm>
            <a:off x="311700" y="232800"/>
            <a:ext cx="8520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Would you rather . . .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200" name="Google Shape;20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00" y="1017600"/>
            <a:ext cx="7020725" cy="39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2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</a:t>
            </a: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>
            <a:spLocks noGrp="1"/>
          </p:cNvSpPr>
          <p:nvPr>
            <p:ph type="title"/>
          </p:nvPr>
        </p:nvSpPr>
        <p:spPr>
          <a:xfrm>
            <a:off x="100050" y="85050"/>
            <a:ext cx="8964600" cy="5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990000"/>
                </a:solidFill>
              </a:rPr>
              <a:t>Volunteers placed 37,342 American Flags on the Boston Common to commemorate Memorial Day. </a:t>
            </a:r>
            <a:endParaRPr sz="14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990000"/>
                </a:solidFill>
              </a:rPr>
              <a:t>Create an equation using at least TWO operations to equal  37,342.</a:t>
            </a:r>
            <a:endParaRPr sz="1400" b="1">
              <a:solidFill>
                <a:srgbClr val="990000"/>
              </a:solidFill>
            </a:endParaRPr>
          </a:p>
        </p:txBody>
      </p:sp>
      <p:pic>
        <p:nvPicPr>
          <p:cNvPr id="207" name="Google Shape;20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513" y="762775"/>
            <a:ext cx="7535734" cy="4238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3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5.NBT.B7</a:t>
            </a: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4"/>
          <p:cNvSpPr txBox="1">
            <a:spLocks noGrp="1"/>
          </p:cNvSpPr>
          <p:nvPr>
            <p:ph type="body" idx="1"/>
          </p:nvPr>
        </p:nvSpPr>
        <p:spPr>
          <a:xfrm>
            <a:off x="278450" y="376900"/>
            <a:ext cx="4219500" cy="41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47 &lt;</a:t>
            </a:r>
            <a:r>
              <a:rPr lang="en"/>
              <a:t>          </a:t>
            </a:r>
            <a:r>
              <a:rPr lang="en" sz="2900"/>
              <a:t>x 47</a:t>
            </a:r>
            <a:endParaRPr sz="29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/>
              <a:t>	x  8  &gt;  8 x</a:t>
            </a:r>
            <a:endParaRPr sz="29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/>
              <a:t>61 x	   &gt; 61  </a:t>
            </a:r>
            <a:endParaRPr sz="29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900"/>
          </a:p>
        </p:txBody>
      </p:sp>
      <p:pic>
        <p:nvPicPr>
          <p:cNvPr id="214" name="Google Shape;21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050" y="199875"/>
            <a:ext cx="4219574" cy="195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7650" y="376900"/>
            <a:ext cx="480350" cy="6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450" y="1698342"/>
            <a:ext cx="480350" cy="815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49025" y="1773375"/>
            <a:ext cx="238433" cy="6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27649" y="3289487"/>
            <a:ext cx="307600" cy="66438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4"/>
          <p:cNvSpPr txBox="1"/>
          <p:nvPr/>
        </p:nvSpPr>
        <p:spPr>
          <a:xfrm>
            <a:off x="4450050" y="2893225"/>
            <a:ext cx="4152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i="1">
                <a:solidFill>
                  <a:srgbClr val="38761D"/>
                </a:solidFill>
              </a:rPr>
              <a:t>Explain your reasoning!</a:t>
            </a:r>
            <a:endParaRPr sz="2900" i="1">
              <a:solidFill>
                <a:srgbClr val="38761D"/>
              </a:solidFill>
            </a:endParaRPr>
          </a:p>
        </p:txBody>
      </p:sp>
      <p:sp>
        <p:nvSpPr>
          <p:cNvPr id="220" name="Google Shape;220;p34"/>
          <p:cNvSpPr txBox="1"/>
          <p:nvPr/>
        </p:nvSpPr>
        <p:spPr>
          <a:xfrm>
            <a:off x="0" y="4804800"/>
            <a:ext cx="65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/>
          <p:cNvSpPr txBox="1">
            <a:spLocks noGrp="1"/>
          </p:cNvSpPr>
          <p:nvPr>
            <p:ph type="body" idx="1"/>
          </p:nvPr>
        </p:nvSpPr>
        <p:spPr>
          <a:xfrm>
            <a:off x="6571500" y="185575"/>
            <a:ext cx="2450700" cy="4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</a:rPr>
              <a:t>Dia de la Revolucion de Mayo!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B5394"/>
                </a:solidFill>
              </a:rPr>
              <a:t>It’s Revolution Day in Argentina!</a:t>
            </a:r>
            <a:endParaRPr sz="17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The current population of Argentina is 45.96 million people! What does that mean?</a:t>
            </a:r>
            <a:endParaRPr sz="17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0B5394"/>
                </a:solidFill>
              </a:rPr>
              <a:t>About one-third of the population lives in the Buenos Aires Metropolis. What can we say about that?</a:t>
            </a:r>
            <a:endParaRPr sz="1700">
              <a:solidFill>
                <a:srgbClr val="0B5394"/>
              </a:solidFill>
            </a:endParaRPr>
          </a:p>
        </p:txBody>
      </p:sp>
      <p:pic>
        <p:nvPicPr>
          <p:cNvPr id="226" name="Google Shape;22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25" y="185563"/>
            <a:ext cx="6363174" cy="4772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5"/>
          <p:cNvSpPr txBox="1"/>
          <p:nvPr/>
        </p:nvSpPr>
        <p:spPr>
          <a:xfrm>
            <a:off x="8424675" y="4804800"/>
            <a:ext cx="71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5.NBT.A2</a:t>
            </a: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6"/>
          <p:cNvSpPr txBox="1">
            <a:spLocks noGrp="1"/>
          </p:cNvSpPr>
          <p:nvPr>
            <p:ph type="title"/>
          </p:nvPr>
        </p:nvSpPr>
        <p:spPr>
          <a:xfrm>
            <a:off x="311700" y="212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34F5C"/>
                </a:solidFill>
                <a:highlight>
                  <a:srgbClr val="FFFFFF"/>
                </a:highlight>
              </a:rPr>
              <a:t>Recology’s largest San Francisco recycling plant handles </a:t>
            </a:r>
            <a:endParaRPr sz="1900" b="1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134F5C"/>
                </a:solidFill>
                <a:highlight>
                  <a:srgbClr val="FFFFFF"/>
                </a:highlight>
              </a:rPr>
              <a:t>500 to 600 tons daily. </a:t>
            </a:r>
            <a:endParaRPr sz="1900" b="1">
              <a:solidFill>
                <a:srgbClr val="134F5C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34F5C"/>
              </a:solidFill>
              <a:highlight>
                <a:srgbClr val="FFFFFF"/>
              </a:highlight>
            </a:endParaRPr>
          </a:p>
        </p:txBody>
      </p:sp>
      <p:sp>
        <p:nvSpPr>
          <p:cNvPr id="233" name="Google Shape;233;p36"/>
          <p:cNvSpPr txBox="1">
            <a:spLocks noGrp="1"/>
          </p:cNvSpPr>
          <p:nvPr>
            <p:ph type="body" idx="1"/>
          </p:nvPr>
        </p:nvSpPr>
        <p:spPr>
          <a:xfrm>
            <a:off x="7183175" y="1729275"/>
            <a:ext cx="1649100" cy="283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134F5C"/>
                </a:solidFill>
              </a:rPr>
              <a:t>About how many tons does this recycling plant handle each year?</a:t>
            </a:r>
            <a:endParaRPr sz="1900">
              <a:solidFill>
                <a:srgbClr val="134F5C"/>
              </a:solidFill>
              <a:highlight>
                <a:srgbClr val="FFFFFF"/>
              </a:highlight>
            </a:endParaRPr>
          </a:p>
        </p:txBody>
      </p:sp>
      <p:pic>
        <p:nvPicPr>
          <p:cNvPr id="234" name="Google Shape;23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650" y="1008750"/>
            <a:ext cx="6842925" cy="39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6"/>
          <p:cNvSpPr txBox="1"/>
          <p:nvPr/>
        </p:nvSpPr>
        <p:spPr>
          <a:xfrm>
            <a:off x="8351700" y="4804800"/>
            <a:ext cx="792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901</Words>
  <Application>Microsoft Macintosh PowerPoint</Application>
  <PresentationFormat>On-screen Show (16:9)</PresentationFormat>
  <Paragraphs>138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Roboto</vt:lpstr>
      <vt:lpstr>Simple Light</vt:lpstr>
      <vt:lpstr>Happy National Sunflower Day!</vt:lpstr>
      <vt:lpstr>About how many FULL glasses of water  are here?  Write an addition sentence with fractions  to prove it!</vt:lpstr>
      <vt:lpstr>PowerPoint Presentation</vt:lpstr>
      <vt:lpstr>PowerPoint Presentation</vt:lpstr>
      <vt:lpstr>Yad Vashem ~ יָד וַשֵׁם   A Memorial and a Name </vt:lpstr>
      <vt:lpstr>PowerPoint Presentation</vt:lpstr>
      <vt:lpstr>PowerPoint Presentation</vt:lpstr>
      <vt:lpstr>Which one doesn’t belong?</vt:lpstr>
      <vt:lpstr>PowerPoint Presentation</vt:lpstr>
      <vt:lpstr>It’s Froggy Friday!</vt:lpstr>
      <vt:lpstr>PowerPoint Presentation</vt:lpstr>
      <vt:lpstr>PowerPoint Presentation</vt:lpstr>
      <vt:lpstr>Add 8 and 7, then multiply by 2  =  8 + 7 x 2   6 x 30 &gt; 5 x 3 x 2   7 x 4 - 3 = 7 x (4 - 3)</vt:lpstr>
      <vt:lpstr>Would you rather ...</vt:lpstr>
      <vt:lpstr>PowerPoint Presentation</vt:lpstr>
      <vt:lpstr>What’s going on in this graph?</vt:lpstr>
      <vt:lpstr>PowerPoint Presentation</vt:lpstr>
      <vt:lpstr>Crazy Figure!</vt:lpstr>
      <vt:lpstr>PowerPoint Presentation</vt:lpstr>
      <vt:lpstr>Would you rather . . .</vt:lpstr>
      <vt:lpstr>Volunteers placed 37,342 American Flags on the Boston Common to commemorate Memorial Day.  Create an equation using at least TWO operations to equal  37,342.</vt:lpstr>
      <vt:lpstr>PowerPoint Presentation</vt:lpstr>
      <vt:lpstr>PowerPoint Presentation</vt:lpstr>
      <vt:lpstr>Recology’s largest San Francisco recycling plant handles  500 to 600 tons daily.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National Sunflower Day!</dc:title>
  <cp:lastModifiedBy>Manousaridis, Tracy</cp:lastModifiedBy>
  <cp:revision>1</cp:revision>
  <dcterms:modified xsi:type="dcterms:W3CDTF">2024-04-25T16:32:53Z</dcterms:modified>
</cp:coreProperties>
</file>