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Comfortaa" pitchFamily="2" charset="0"/>
      <p:regular r:id="rId27"/>
      <p:bold r:id="rId28"/>
    </p:embeddedFont>
    <p:embeddedFont>
      <p:font typeface="Georgia" panose="02040502050405020303" pitchFamily="18" charset="0"/>
      <p:regular r:id="rId29"/>
      <p:bold r:id="rId30"/>
      <p:italic r:id="rId31"/>
      <p:boldItalic r:id="rId32"/>
    </p:embeddedFont>
    <p:embeddedFont>
      <p:font typeface="Oswald" pitchFamily="2" charset="77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A6C8F9-C0B5-4CA1-893C-2C05B3CF0C1D}">
  <a:tblStyle styleId="{4EA6C8F9-C0B5-4CA1-893C-2C05B3CF0C1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ea7c9b7d8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ea7c9b7d8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ea7c9b7d8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ea7c9b7d8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effect does what we eat, and the food we waste, have on the environment?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ea7c9b7d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ea7c9b7d8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cea7c9b7d8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cea7c9b7d8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ea7c9b7d8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cea7c9b7d8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cea7c9b7d8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cea7c9b7d8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 (yesterday)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ea7c9b7d8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cea7c9b7d8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cea7c9b7d8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cea7c9b7d8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cea7c9b7d8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cea7c9b7d8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cea7c9b7d8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cea7c9b7d8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ea7c9b7d8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ea7c9b7d8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13,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ea7c9b7d8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ea7c9b7d8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ea7c9b7d8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ea7c9b7d8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cea7c9b7d8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cea7c9b7d8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ea7c9b7d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cea7c9b7d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cea7c9b7d8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cea7c9b7d8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20,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ea7c9b7d8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cea7c9b7d8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cea7c9b7d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cea7c9b7d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cea7c9b7d8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cea7c9b7d8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ea7c9b7d8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cea7c9b7d8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ea7c9b7d8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cea7c9b7d8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28,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Memorial Day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cea7c9b7d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cea7c9b7d8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Revolution Day, Argentina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cea7c9b7d8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cea7c9b7d8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cea7c9b7d8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cea7c9b7d8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56225" y="180650"/>
            <a:ext cx="733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Happy National Sunflower Day!</a:t>
            </a:r>
            <a:endParaRPr sz="2900" b="1">
              <a:solidFill>
                <a:srgbClr val="B45F06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547000" y="841225"/>
            <a:ext cx="1514100" cy="3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Estimate the number of sunflowers in this field.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How can we come close?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Why does it matter?</a:t>
            </a:r>
            <a:endParaRPr sz="1900" b="1">
              <a:solidFill>
                <a:srgbClr val="B45F06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25" y="897548"/>
            <a:ext cx="7337776" cy="412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25825"/>
            <a:ext cx="8520600" cy="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What do you wonder?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it matter?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25" y="1454275"/>
            <a:ext cx="8041025" cy="34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2077" y="4974850"/>
            <a:ext cx="961925" cy="1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66025"/>
            <a:ext cx="8520600" cy="5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Ain Dubai (the eye of Dubai) is the world’s highest observation wheel. </a:t>
            </a: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It will take 48 minutes to make a full rotation! What fraction of an hour is that?</a:t>
            </a:r>
            <a:endParaRPr b="1"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50" y="612987"/>
            <a:ext cx="8863750" cy="44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269000" y="4769675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78" name="Google Shape;78;p16"/>
          <p:cNvGraphicFramePr/>
          <p:nvPr/>
        </p:nvGraphicFramePr>
        <p:xfrm>
          <a:off x="940350" y="1401850"/>
          <a:ext cx="7384575" cy="3123400"/>
        </p:xfrm>
        <a:graphic>
          <a:graphicData uri="http://schemas.openxmlformats.org/drawingml/2006/table">
            <a:tbl>
              <a:tblPr>
                <a:noFill/>
                <a:tableStyleId>{4EA6C8F9-C0B5-4CA1-893C-2C05B3CF0C1D}</a:tableStyleId>
              </a:tblPr>
              <a:tblGrid>
                <a:gridCol w="3765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</a:t>
                      </a:r>
                      <a:r>
                        <a:rPr lang="en" sz="2900"/>
                        <a:t> </a:t>
                      </a:r>
                      <a:r>
                        <a:rPr lang="en" sz="2900" b="1">
                          <a:solidFill>
                            <a:srgbClr val="3C78D8"/>
                          </a:solidFill>
                        </a:rPr>
                        <a:t>+          +</a:t>
                      </a:r>
                      <a:endParaRPr sz="2900" b="1">
                        <a:solidFill>
                          <a:srgbClr val="3C78D8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        </a:t>
                      </a:r>
                      <a:r>
                        <a:rPr lang="en" sz="3700" b="1">
                          <a:solidFill>
                            <a:srgbClr val="674EA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x 5</a:t>
                      </a:r>
                      <a:endParaRPr sz="3700" b="1">
                        <a:solidFill>
                          <a:srgbClr val="674EA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050" y="3276087"/>
            <a:ext cx="3327700" cy="8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237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6662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962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4350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2100" y="1874512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7250" y="3093425"/>
            <a:ext cx="532800" cy="13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5025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2100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4250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0" y="4820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137000" y="107750"/>
            <a:ext cx="670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0C343D"/>
                </a:solidFill>
              </a:rPr>
              <a:t>Yad Vashem ~ </a:t>
            </a:r>
            <a:r>
              <a:rPr lang="en" sz="2450">
                <a:solidFill>
                  <a:srgbClr val="0C343D"/>
                </a:solidFill>
                <a:highlight>
                  <a:srgbClr val="FFFFFF"/>
                </a:highlight>
              </a:rPr>
              <a:t>יָד וַשֵׁם ~ </a:t>
            </a:r>
            <a:r>
              <a:rPr lang="en" sz="2300" i="1">
                <a:solidFill>
                  <a:srgbClr val="0C343D"/>
                </a:solidFill>
              </a:rPr>
              <a:t>A Memorial and a Name</a:t>
            </a:r>
            <a:endParaRPr sz="2300" i="1">
              <a:solidFill>
                <a:srgbClr val="0C343D"/>
              </a:solidFill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6914225" y="680450"/>
            <a:ext cx="2150100" cy="38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Yad Vashem is the second most visited site in Israel.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This Holocaust Memorial Museum was established in 1953. 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can we use mental math to figure out how long ago that was?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38" y="735125"/>
            <a:ext cx="6703425" cy="42510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835950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214500" cy="43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Describe the shapes you see in this Mexican mandala.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Use as much rich vocabulary as you can!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Do you see any symmetry?</a:t>
            </a:r>
            <a:endParaRPr sz="2300" b="1"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806" y="0"/>
            <a:ext cx="537418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0" y="4830725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311700" y="317650"/>
            <a:ext cx="85206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Where do you see fractions?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What fraction comparisons can you make?</a:t>
            </a:r>
            <a:endParaRPr sz="2900" b="1">
              <a:solidFill>
                <a:srgbClr val="0B5394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425" y="1384600"/>
            <a:ext cx="6834209" cy="367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body" idx="1"/>
          </p:nvPr>
        </p:nvSpPr>
        <p:spPr>
          <a:xfrm>
            <a:off x="6998200" y="366525"/>
            <a:ext cx="2005800" cy="42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These Hippos at the Gwembe Reserve in Zimbabwe are living large!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Estimate what fraction of their bodies are underwater!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80000"/>
                </a:solidFill>
              </a:rPr>
              <a:t>Which one doesn’t belong?</a:t>
            </a:r>
            <a:endParaRPr sz="2900" b="1">
              <a:solidFill>
                <a:srgbClr val="980000"/>
              </a:solidFill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53" y="1560875"/>
            <a:ext cx="8470100" cy="29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0" y="4804800"/>
            <a:ext cx="76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11700" y="122175"/>
            <a:ext cx="8520600" cy="8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The Golden Mantella Frog lives exclusively in a 4 square mile area in the Moramanga region of Madagascar. 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It is critically endangered. 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Sketch what 4 square miles looks like. How many square feet is that?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88661"/>
            <a:ext cx="9143999" cy="335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body" idx="1"/>
          </p:nvPr>
        </p:nvSpPr>
        <p:spPr>
          <a:xfrm>
            <a:off x="5044150" y="77275"/>
            <a:ext cx="3788100" cy="22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pencils are in the pile?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What is a too high estimate?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Too low? Just right?</a:t>
            </a:r>
            <a:endParaRPr sz="1900" b="1"/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050"/>
            <a:ext cx="474345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737175" y="1713388"/>
            <a:ext cx="2402050" cy="4229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0" y="4804800"/>
            <a:ext cx="8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4.OA.A3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967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00"/>
                </a:solidFill>
              </a:rPr>
              <a:t>Yay!! You won FIRST PLACE at the STEM Fair! </a:t>
            </a:r>
            <a:endParaRPr sz="23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000000"/>
                </a:solidFill>
              </a:rPr>
              <a:t>Would you rather . . . $20 right now OR  $2 a day for the next 2 weeks</a:t>
            </a:r>
            <a:endParaRPr sz="3200" b="1">
              <a:solidFill>
                <a:srgbClr val="000000"/>
              </a:solidFill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96665"/>
            <a:ext cx="9144000" cy="394683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4.OA.2</a:t>
            </a:r>
            <a:endParaRPr sz="1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311700" y="328925"/>
            <a:ext cx="85206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Celia and Jonny are building raised bed gardens.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153" name="Google Shape;153;p25"/>
          <p:cNvSpPr txBox="1">
            <a:spLocks noGrp="1"/>
          </p:cNvSpPr>
          <p:nvPr>
            <p:ph type="body" idx="1"/>
          </p:nvPr>
        </p:nvSpPr>
        <p:spPr>
          <a:xfrm>
            <a:off x="6249500" y="1152475"/>
            <a:ext cx="258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Celia’s garden is 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8 ft. x 10 ft. and Jonny’s is 16 ft. x 20 ft.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Jonny said “my garden is TWICE the size of yours!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Celia was NOT happy about that.  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Is he right?  Prove that he is right, or wrong! </a:t>
            </a:r>
            <a:endParaRPr/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01587"/>
            <a:ext cx="5817900" cy="311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/>
          <p:nvPr/>
        </p:nvSpPr>
        <p:spPr>
          <a:xfrm>
            <a:off x="0" y="4804800"/>
            <a:ext cx="82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title"/>
          </p:nvPr>
        </p:nvSpPr>
        <p:spPr>
          <a:xfrm>
            <a:off x="403800" y="4065475"/>
            <a:ext cx="85206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What do you notice in this LINE PLOT?                                    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What do you wonder?    Why does it matter?</a:t>
            </a:r>
            <a:endParaRPr sz="3000">
              <a:solidFill>
                <a:srgbClr val="7F6000"/>
              </a:solidFill>
            </a:endParaRPr>
          </a:p>
        </p:txBody>
      </p:sp>
      <p:pic>
        <p:nvPicPr>
          <p:cNvPr id="161" name="Google Shape;16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625" y="0"/>
            <a:ext cx="7738951" cy="38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0" y="4804800"/>
            <a:ext cx="85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4.MD.B4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213025" y="267525"/>
            <a:ext cx="87702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distance between the Hancock Tower and the Prudential Center is .7 miles.</a:t>
            </a:r>
            <a:endParaRPr sz="1800" b="1"/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311700" y="1055075"/>
            <a:ext cx="2516700" cy="35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far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many feet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(</a:t>
            </a:r>
            <a:r>
              <a:rPr lang="en" sz="1900" b="1" i="1">
                <a:solidFill>
                  <a:srgbClr val="3D85C6"/>
                </a:solidFill>
              </a:rPr>
              <a:t>There are 5280 feet in a mile)</a:t>
            </a:r>
            <a:endParaRPr sz="1900" b="1" i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Estimate!!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can you solve this?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675" y="909250"/>
            <a:ext cx="5797625" cy="40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0" y="4804800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311700" y="315775"/>
            <a:ext cx="8520600" cy="7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606699" cy="34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0" y="4804800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7527600" y="364250"/>
            <a:ext cx="1401900" cy="42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Where do you see symmetry in this picture?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What other math topics can you point out?</a:t>
            </a:r>
            <a:endParaRPr sz="2000" b="1">
              <a:solidFill>
                <a:srgbClr val="274E13"/>
              </a:solidFill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14525" cy="479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0" y="487102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4.G.A3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6205625" y="445025"/>
            <a:ext cx="26514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Meet Jimmy,     our friendly garter snake.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Garter snakes are typically 3 to 4 feet long.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inches is that?</a:t>
            </a:r>
            <a:endParaRPr sz="2300">
              <a:solidFill>
                <a:srgbClr val="274E13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5631800" cy="42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/>
        </p:nvSpPr>
        <p:spPr>
          <a:xfrm>
            <a:off x="0" y="4804800"/>
            <a:ext cx="90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True or false?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97" name="Google Shape;1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494" y="120394"/>
            <a:ext cx="2246801" cy="16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975725"/>
            <a:ext cx="3224100" cy="8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125" y="3079625"/>
            <a:ext cx="3125750" cy="9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76975" y="0"/>
            <a:ext cx="12762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What’s going on in this graph?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If this graph could talk, what would it say?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Why does it matter?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03" y="0"/>
            <a:ext cx="77189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0" y="488207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title"/>
          </p:nvPr>
        </p:nvSpPr>
        <p:spPr>
          <a:xfrm>
            <a:off x="100050" y="85050"/>
            <a:ext cx="8964600" cy="5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There are 37,342 American Flags on the Boston Common to commemorate Memorial Day. 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Create a number puzzle for 37,342!</a:t>
            </a:r>
            <a:endParaRPr sz="1600" b="1">
              <a:solidFill>
                <a:srgbClr val="073763"/>
              </a:solidFill>
            </a:endParaRPr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752" y="751825"/>
            <a:ext cx="7368501" cy="433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>
            <a:spLocks noGrp="1"/>
          </p:cNvSpPr>
          <p:nvPr>
            <p:ph type="title"/>
          </p:nvPr>
        </p:nvSpPr>
        <p:spPr>
          <a:xfrm>
            <a:off x="203850" y="140225"/>
            <a:ext cx="689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Dia de la Revolucion de Mayo!</a:t>
            </a:r>
            <a:endParaRPr sz="2300" b="1"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4"/>
          <p:cNvSpPr txBox="1">
            <a:spLocks noGrp="1"/>
          </p:cNvSpPr>
          <p:nvPr>
            <p:ph type="body" idx="1"/>
          </p:nvPr>
        </p:nvSpPr>
        <p:spPr>
          <a:xfrm>
            <a:off x="7095750" y="914400"/>
            <a:ext cx="1914300" cy="36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CC0000"/>
                </a:solidFill>
                <a:highlight>
                  <a:srgbClr val="FFFFFF"/>
                </a:highlight>
              </a:rPr>
              <a:t>Argentina covers an area of 2,780,425 km², making it the largest Spanish-speaking nation in the world by area. </a:t>
            </a:r>
            <a:endParaRPr sz="140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Round 2,780,425 to the nearest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Million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Hundred thousand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Ten thousand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Thousand 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221" name="Google Shape;2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52" y="859225"/>
            <a:ext cx="689201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 txBox="1"/>
          <p:nvPr/>
        </p:nvSpPr>
        <p:spPr>
          <a:xfrm>
            <a:off x="8339325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4.NBT.A3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>
            <a:spLocks noGrp="1"/>
          </p:cNvSpPr>
          <p:nvPr>
            <p:ph type="title"/>
          </p:nvPr>
        </p:nvSpPr>
        <p:spPr>
          <a:xfrm>
            <a:off x="4481400" y="165575"/>
            <a:ext cx="4350900" cy="8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Wow! Look at all those boxes of Cheez-Its!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228" name="Google Shape;228;p35"/>
          <p:cNvSpPr txBox="1">
            <a:spLocks noGrp="1"/>
          </p:cNvSpPr>
          <p:nvPr>
            <p:ph type="body" idx="1"/>
          </p:nvPr>
        </p:nvSpPr>
        <p:spPr>
          <a:xfrm>
            <a:off x="4481250" y="1710825"/>
            <a:ext cx="4350900" cy="28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are there?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/>
              <a:t>How can you figure it out?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/>
              <a:t>How many different number sentences can you write to represent the problem?</a:t>
            </a:r>
            <a:endParaRPr sz="2300" b="1"/>
          </a:p>
        </p:txBody>
      </p:sp>
      <p:pic>
        <p:nvPicPr>
          <p:cNvPr id="229" name="Google Shape;22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450" y="76200"/>
            <a:ext cx="40195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8339325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>
            <a:spLocks noGrp="1"/>
          </p:cNvSpPr>
          <p:nvPr>
            <p:ph type="body" idx="1"/>
          </p:nvPr>
        </p:nvSpPr>
        <p:spPr>
          <a:xfrm>
            <a:off x="430475" y="231800"/>
            <a:ext cx="8576400" cy="25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The rainforests of Brazil have the highest amphibian species count at 1,022.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Columbia is next at 771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Then Ecuador with 626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And Peru with 572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6" name="Google Shape;23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850" y="2781499"/>
            <a:ext cx="4419900" cy="218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6"/>
          <p:cNvSpPr txBox="1"/>
          <p:nvPr/>
        </p:nvSpPr>
        <p:spPr>
          <a:xfrm>
            <a:off x="353200" y="2781500"/>
            <a:ext cx="2031000" cy="2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What can you say about these populations?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How can you compare them?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6"/>
          <p:cNvSpPr txBox="1"/>
          <p:nvPr/>
        </p:nvSpPr>
        <p:spPr>
          <a:xfrm>
            <a:off x="8314950" y="4804800"/>
            <a:ext cx="82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4.NBT.A2,3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Microsoft Macintosh PowerPoint</Application>
  <PresentationFormat>On-screen Show (16:9)</PresentationFormat>
  <Paragraphs>120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Comfortaa</vt:lpstr>
      <vt:lpstr>Arial</vt:lpstr>
      <vt:lpstr>Oswald</vt:lpstr>
      <vt:lpstr>Georgia</vt:lpstr>
      <vt:lpstr>Simple Light</vt:lpstr>
      <vt:lpstr>Happy National Sunflower Day!</vt:lpstr>
      <vt:lpstr>What do you notice? What do you wonder? Why does it matter?</vt:lpstr>
      <vt:lpstr>Ain Dubai (the eye of Dubai) is the world’s highest observation wheel.  It will take 48 minutes to make a full rotation! What fraction of an hour is that?</vt:lpstr>
      <vt:lpstr>Which one does not belong?</vt:lpstr>
      <vt:lpstr>Yad Vashem ~ יָד וַשֵׁם ~ A Memorial and a Name</vt:lpstr>
      <vt:lpstr>Describe the shapes you see in this Mexican mandala.  Use as much rich vocabulary as you can!  Do you see any symmetry?</vt:lpstr>
      <vt:lpstr>Where do you see fractions? What fraction comparisons can you make?</vt:lpstr>
      <vt:lpstr>PowerPoint Presentation</vt:lpstr>
      <vt:lpstr>Which one doesn’t belong?</vt:lpstr>
      <vt:lpstr>The Golden Mantella Frog lives exclusively in a 4 square mile area in the Moramanga region of Madagascar.  It is critically endangered.   Sketch what 4 square miles looks like. How many square feet is that?</vt:lpstr>
      <vt:lpstr>PowerPoint Presentation</vt:lpstr>
      <vt:lpstr>Yay!! You won FIRST PLACE at the STEM Fair!   Would you rather . . . $20 right now OR  $2 a day for the next 2 weeks</vt:lpstr>
      <vt:lpstr>Celia and Jonny are building raised bed gardens.</vt:lpstr>
      <vt:lpstr>What do you notice in this LINE PLOT?                                      What do you wonder?    Why does it matter?</vt:lpstr>
      <vt:lpstr>The distance between the Hancock Tower and the Prudential Center is .7 miles.</vt:lpstr>
      <vt:lpstr>Which one doesn’t belong?</vt:lpstr>
      <vt:lpstr>PowerPoint Presentation</vt:lpstr>
      <vt:lpstr>PowerPoint Presentation</vt:lpstr>
      <vt:lpstr>True or false?</vt:lpstr>
      <vt:lpstr>PowerPoint Presentation</vt:lpstr>
      <vt:lpstr>There are 37,342 American Flags on the Boston Common to commemorate Memorial Day.  Create a number puzzle for 37,342!</vt:lpstr>
      <vt:lpstr>Dia de la Revolucion de Mayo! </vt:lpstr>
      <vt:lpstr>Wow! Look at all those boxes of Cheez-Its!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National Sunflower Day!</dc:title>
  <cp:lastModifiedBy>Manousaridis, Tracy</cp:lastModifiedBy>
  <cp:revision>1</cp:revision>
  <dcterms:modified xsi:type="dcterms:W3CDTF">2024-04-25T16:29:36Z</dcterms:modified>
</cp:coreProperties>
</file>