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embeddedFontLst>
    <p:embeddedFont>
      <p:font typeface="Handlee" panose="02000000000000000000" pitchFamily="2" charset="77"/>
      <p:regular r:id="rId27"/>
    </p:embeddedFont>
    <p:embeddedFont>
      <p:font typeface="Montserrat" pitchFamily="2" charset="77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D1DC14-EDD0-4DD2-99BC-CC99827E8DA7}">
  <a:tblStyle styleId="{96D1DC14-EDD0-4DD2-99BC-CC99827E8DA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ce8ed4e1f3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ce8ed4e1f3_0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29,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ce8ed4e1f3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ce8ed4e1f3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ce8ed4e1f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ce8ed4e1f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ce8ed4e1f3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ce8ed4e1f3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ce8ed4e1f3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ce8ed4e1f3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Yom Hashoah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ce8ed4e1f3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ce8ed4e1f3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May 6,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Cinco de Mayo (yesterday)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e8ed4e1f3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e8ed4e1f3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ce8ed4e1f3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ce8ed4e1f3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ce8ed4e1f3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ce8ed4e1f3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ce8ed4e1f3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ce8ed4e1f3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ce8ed4e1f3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ce8ed4e1f3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13,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ce8ed4e1f3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ce8ed4e1f3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ce8ed4e1f3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ce8ed4e1f3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e8ed4e1f3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e8ed4e1f3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ce8ed4e1f3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ce8ed4e1f3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e8ed4e1f3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ce8ed4e1f3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Week of May 20, 2024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ce8ed4e1f3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ce8ed4e1f3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ce8ed4e1f3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ce8ed4e1f3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ce8ed4e1f3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ce8ed4e1f3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ce8ed4e1f3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ce8ed4e1f3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ce8ed4e1f3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ce8ed4e1f3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28,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Memorial Day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ce8ed4e1f3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ce8ed4e1f3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ce8ed4e1f3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ce8ed4e1f3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ce8ed4e1f3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ce8ed4e1f3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Revolution Day, Argentina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84125" y="168625"/>
            <a:ext cx="733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Happy National Sunflower Day!</a:t>
            </a:r>
            <a:endParaRPr sz="2900" b="1">
              <a:solidFill>
                <a:srgbClr val="274E13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510950" y="1033500"/>
            <a:ext cx="1502100" cy="35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Estimate how many sunflowers are in this field.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What are some strategies you can use?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25" y="933600"/>
            <a:ext cx="7334712" cy="412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6732900" y="1280350"/>
            <a:ext cx="2099400" cy="36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83F04"/>
                </a:solidFill>
              </a:rPr>
              <a:t>Which one doesn’t belong?</a:t>
            </a:r>
            <a:endParaRPr sz="2900" b="1">
              <a:solidFill>
                <a:srgbClr val="783F04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25" y="152400"/>
            <a:ext cx="6296025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200250" y="154525"/>
            <a:ext cx="2128800" cy="44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Fenway Park has a capacity of </a:t>
            </a:r>
            <a:r>
              <a:rPr lang="en" sz="1900" b="1">
                <a:solidFill>
                  <a:srgbClr val="274E13"/>
                </a:solidFill>
              </a:rPr>
              <a:t>37,731</a:t>
            </a:r>
            <a:r>
              <a:rPr lang="en" sz="1700" b="1">
                <a:solidFill>
                  <a:srgbClr val="274E13"/>
                </a:solidFill>
              </a:rPr>
              <a:t> fans!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At the beginning of the 2021 baseball season, because of Covid, seating for Red Sox games was only </a:t>
            </a:r>
            <a:r>
              <a:rPr lang="en" sz="1900" b="1">
                <a:solidFill>
                  <a:srgbClr val="274E13"/>
                </a:solidFill>
              </a:rPr>
              <a:t>4,500</a:t>
            </a:r>
            <a:r>
              <a:rPr lang="en" sz="1700" b="1">
                <a:solidFill>
                  <a:srgbClr val="274E13"/>
                </a:solidFill>
              </a:rPr>
              <a:t> fans.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How much less is that than full capacity?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4350" y="100000"/>
            <a:ext cx="6610350" cy="49434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0" y="4804800"/>
            <a:ext cx="832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234075"/>
            <a:ext cx="2877000" cy="43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The smallest frog in the world can be found in the rain forests of Papua New Guinea.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Here he is sitting on a dime, he measures only </a:t>
            </a:r>
            <a:r>
              <a:rPr lang="en" sz="2300" b="1">
                <a:solidFill>
                  <a:srgbClr val="20124D"/>
                </a:solidFill>
              </a:rPr>
              <a:t>7 millimeters</a:t>
            </a:r>
            <a:r>
              <a:rPr lang="en" sz="1900" b="1">
                <a:solidFill>
                  <a:srgbClr val="20124D"/>
                </a:solidFill>
              </a:rPr>
              <a:t>.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How small is that?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What can you compare that to?</a:t>
            </a:r>
            <a:endParaRPr sz="1900" b="1">
              <a:solidFill>
                <a:srgbClr val="20124D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1138" y="234075"/>
            <a:ext cx="5514975" cy="4076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0" y="4804800"/>
            <a:ext cx="78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421100" cy="5143500"/>
          </a:xfrm>
          <a:prstGeom prst="rect">
            <a:avLst/>
          </a:prstGeom>
          <a:solidFill>
            <a:srgbClr val="9E9E9E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The Holocaust Monument in Boston is made up of 6 towers that each stand 54 feet tall.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How many feet is that in total</a:t>
            </a:r>
            <a:r>
              <a:rPr lang="en" b="1">
                <a:solidFill>
                  <a:srgbClr val="FFFFFF"/>
                </a:solidFill>
              </a:rPr>
              <a:t>?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1039" y="0"/>
            <a:ext cx="77229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8368725" y="4781650"/>
            <a:ext cx="775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3.MD.A2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105400" y="97050"/>
            <a:ext cx="2247600" cy="44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When we look closely at this Mexican art by Pequeno Capitan, we can see many different shapes.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Pick a shape, then find another one that has one attribute that is the SAME and one attribute that is different.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2843" y="0"/>
            <a:ext cx="679116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/>
        </p:nvSpPr>
        <p:spPr>
          <a:xfrm>
            <a:off x="0" y="4804800"/>
            <a:ext cx="78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265500" y="33910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going on in this graph?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400" y="502475"/>
            <a:ext cx="4502600" cy="34734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subTitle" idx="1"/>
          </p:nvPr>
        </p:nvSpPr>
        <p:spPr>
          <a:xfrm>
            <a:off x="265500" y="2324550"/>
            <a:ext cx="4045200" cy="19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What do you notice?</a:t>
            </a: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What do you wonder?</a:t>
            </a: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What questions do you have?</a:t>
            </a: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Why does it matter?</a:t>
            </a:r>
            <a:endParaRPr sz="2300"/>
          </a:p>
        </p:txBody>
      </p:sp>
      <p:sp>
        <p:nvSpPr>
          <p:cNvPr id="99" name="Google Shape;99;p19"/>
          <p:cNvSpPr txBox="1"/>
          <p:nvPr/>
        </p:nvSpPr>
        <p:spPr>
          <a:xfrm>
            <a:off x="0" y="48254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5187650" y="152400"/>
            <a:ext cx="3788100" cy="27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38761D"/>
                </a:solidFill>
              </a:rPr>
              <a:t>How many paperclips are in the pile?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38761D"/>
                </a:solidFill>
              </a:rPr>
              <a:t>What is too low?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38761D"/>
                </a:solidFill>
              </a:rPr>
              <a:t>What is too high?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38761D"/>
                </a:solidFill>
              </a:rPr>
              <a:t>What is your ESTIMATE?</a:t>
            </a:r>
            <a:endParaRPr sz="17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59100" cy="486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1275" y="3064275"/>
            <a:ext cx="2374475" cy="19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152400" y="4683375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3.MD.B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37500"/>
            <a:ext cx="7667625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/>
          <p:nvPr/>
        </p:nvSpPr>
        <p:spPr>
          <a:xfrm>
            <a:off x="7016125" y="1896650"/>
            <a:ext cx="1979700" cy="1445100"/>
          </a:xfrm>
          <a:prstGeom prst="wedgeEllipseCallout">
            <a:avLst>
              <a:gd name="adj1" fmla="val -53371"/>
              <a:gd name="adj2" fmla="val -24569"/>
            </a:avLst>
          </a:prstGeom>
          <a:solidFill>
            <a:srgbClr val="DD7E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What’s a good name for this graph be?</a:t>
            </a:r>
            <a:endParaRPr sz="1700" b="1"/>
          </a:p>
        </p:txBody>
      </p:sp>
      <p:sp>
        <p:nvSpPr>
          <p:cNvPr id="114" name="Google Shape;114;p21"/>
          <p:cNvSpPr/>
          <p:nvPr/>
        </p:nvSpPr>
        <p:spPr>
          <a:xfrm>
            <a:off x="5829550" y="79025"/>
            <a:ext cx="2562900" cy="11439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DD7E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If this graph could talk, what would it say?</a:t>
            </a:r>
            <a:endParaRPr sz="1700" b="1"/>
          </a:p>
        </p:txBody>
      </p:sp>
      <p:sp>
        <p:nvSpPr>
          <p:cNvPr id="115" name="Google Shape;115;p21"/>
          <p:cNvSpPr txBox="1"/>
          <p:nvPr/>
        </p:nvSpPr>
        <p:spPr>
          <a:xfrm>
            <a:off x="0" y="4804800"/>
            <a:ext cx="78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3.MD.B3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311700" y="198675"/>
            <a:ext cx="85206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What’s going on in this graph?</a:t>
            </a:r>
            <a:endParaRPr sz="2300" b="1">
              <a:solidFill>
                <a:srgbClr val="274E13"/>
              </a:solidFill>
            </a:endParaRPr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7218550" y="1152475"/>
            <a:ext cx="1613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do you notice?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do you wonder?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Why does it matter?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743125"/>
            <a:ext cx="6244600" cy="425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5852525" y="612900"/>
            <a:ext cx="29799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Let’s identify some shapes in this painting.</a:t>
            </a:r>
            <a:endParaRPr sz="2900" b="1">
              <a:solidFill>
                <a:srgbClr val="0000FF"/>
              </a:solidFill>
            </a:endParaRPr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5912825" y="2367450"/>
            <a:ext cx="2919600" cy="23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0000FF"/>
                </a:solidFill>
              </a:rPr>
              <a:t>What would happen if we PARTITIONED one of the shapes?</a:t>
            </a:r>
            <a:endParaRPr sz="2300">
              <a:solidFill>
                <a:srgbClr val="0000FF"/>
              </a:solidFill>
            </a:endParaRPr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66025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4202775" y="708600"/>
            <a:ext cx="4629600" cy="38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6A5AF"/>
                </a:solidFill>
              </a:rPr>
              <a:t>Wow! Look at that light!</a:t>
            </a:r>
            <a:endParaRPr sz="2900" b="1">
              <a:solidFill>
                <a:srgbClr val="76A5A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700" b="1">
              <a:solidFill>
                <a:srgbClr val="76A5A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6A5AF"/>
                </a:solidFill>
              </a:rPr>
              <a:t>What math questions can we ask?</a:t>
            </a:r>
            <a:endParaRPr sz="2900" b="1">
              <a:solidFill>
                <a:srgbClr val="76A5A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700" b="1">
              <a:solidFill>
                <a:srgbClr val="76A5A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76A5AF"/>
                </a:solidFill>
              </a:rPr>
              <a:t>What kinds of estimates can we make?</a:t>
            </a:r>
            <a:endParaRPr sz="2900" b="1">
              <a:solidFill>
                <a:srgbClr val="76A5AF"/>
              </a:solidFill>
            </a:endParaRPr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4"/>
          <p:cNvSpPr txBox="1"/>
          <p:nvPr/>
        </p:nvSpPr>
        <p:spPr>
          <a:xfrm>
            <a:off x="8229600" y="4804800"/>
            <a:ext cx="914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3.NBT.A1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45025"/>
            <a:ext cx="1828800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1525" y="1152475"/>
            <a:ext cx="1278400" cy="880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3950" y="2271801"/>
            <a:ext cx="1173600" cy="666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6325" y="3203625"/>
            <a:ext cx="1278400" cy="87399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5398450" y="2007125"/>
            <a:ext cx="26826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38761D"/>
                </a:solidFill>
              </a:rPr>
              <a:t>Justify your reasoning!</a:t>
            </a:r>
            <a:endParaRPr sz="2300" b="1" i="1">
              <a:solidFill>
                <a:srgbClr val="38761D"/>
              </a:solidFill>
            </a:endParaRPr>
          </a:p>
        </p:txBody>
      </p:sp>
      <p:sp>
        <p:nvSpPr>
          <p:cNvPr id="147" name="Google Shape;147;p25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>
            <a:spLocks noGrp="1"/>
          </p:cNvSpPr>
          <p:nvPr>
            <p:ph type="title"/>
          </p:nvPr>
        </p:nvSpPr>
        <p:spPr>
          <a:xfrm>
            <a:off x="311700" y="799750"/>
            <a:ext cx="3390600" cy="22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1">
                <a:solidFill>
                  <a:srgbClr val="3D85C6"/>
                </a:solidFill>
                <a:latin typeface="Handlee"/>
                <a:ea typeface="Handlee"/>
                <a:cs typeface="Handlee"/>
                <a:sym typeface="Handlee"/>
              </a:rPr>
              <a:t>Would you rather...</a:t>
            </a:r>
            <a:endParaRPr sz="4700" b="1">
              <a:solidFill>
                <a:srgbClr val="3D85C6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0863" y="142875"/>
            <a:ext cx="5133975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6"/>
          <p:cNvSpPr txBox="1"/>
          <p:nvPr/>
        </p:nvSpPr>
        <p:spPr>
          <a:xfrm>
            <a:off x="0" y="4804800"/>
            <a:ext cx="841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3.OA.A2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>
            <a:spLocks noGrp="1"/>
          </p:cNvSpPr>
          <p:nvPr>
            <p:ph type="body" idx="1"/>
          </p:nvPr>
        </p:nvSpPr>
        <p:spPr>
          <a:xfrm>
            <a:off x="4478400" y="620775"/>
            <a:ext cx="4353900" cy="3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999 Frogs!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I wonder how many legs that would be?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5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can we figure it out?</a:t>
            </a:r>
            <a:endParaRPr sz="2900">
              <a:solidFill>
                <a:srgbClr val="38761D"/>
              </a:solidFill>
            </a:endParaRPr>
          </a:p>
        </p:txBody>
      </p:sp>
      <p:pic>
        <p:nvPicPr>
          <p:cNvPr id="160" name="Google Shape;16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72700"/>
            <a:ext cx="3634600" cy="419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7"/>
          <p:cNvSpPr txBox="1"/>
          <p:nvPr/>
        </p:nvSpPr>
        <p:spPr>
          <a:xfrm>
            <a:off x="0" y="4804800"/>
            <a:ext cx="79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3.OA.B5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body" idx="1"/>
          </p:nvPr>
        </p:nvSpPr>
        <p:spPr>
          <a:xfrm>
            <a:off x="311700" y="387975"/>
            <a:ext cx="2758800" cy="41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We just put these cookies in the oven.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They need to bake for 15 minutes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What time should we take them out of the oven?</a:t>
            </a:r>
            <a:endParaRPr sz="1900" b="1">
              <a:solidFill>
                <a:srgbClr val="990000"/>
              </a:solidFill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1267" y="443012"/>
            <a:ext cx="5501036" cy="4125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5229" y="1252625"/>
            <a:ext cx="1632250" cy="1618424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8"/>
          <p:cNvSpPr txBox="1"/>
          <p:nvPr/>
        </p:nvSpPr>
        <p:spPr>
          <a:xfrm>
            <a:off x="8388100" y="4804800"/>
            <a:ext cx="75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3.MD.A1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>
            <a:spLocks noGrp="1"/>
          </p:cNvSpPr>
          <p:nvPr>
            <p:ph type="title"/>
          </p:nvPr>
        </p:nvSpPr>
        <p:spPr>
          <a:xfrm>
            <a:off x="311700" y="1319125"/>
            <a:ext cx="1484100" cy="3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A64D79"/>
                </a:solidFill>
                <a:latin typeface="Handlee"/>
                <a:ea typeface="Handlee"/>
                <a:cs typeface="Handlee"/>
                <a:sym typeface="Handlee"/>
              </a:rPr>
              <a:t>Would you rather...</a:t>
            </a:r>
            <a:endParaRPr sz="2900" b="1">
              <a:solidFill>
                <a:srgbClr val="A64D79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1550" y="255364"/>
            <a:ext cx="7109826" cy="4632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3.NF.A1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66666"/>
                </a:solidFill>
              </a:rPr>
              <a:t>Which one doesn’t belong?</a:t>
            </a:r>
            <a:endParaRPr sz="2900" b="1">
              <a:solidFill>
                <a:srgbClr val="666666"/>
              </a:solidFill>
            </a:endParaRPr>
          </a:p>
        </p:txBody>
      </p:sp>
      <p:graphicFrame>
        <p:nvGraphicFramePr>
          <p:cNvPr id="182" name="Google Shape;182;p30"/>
          <p:cNvGraphicFramePr/>
          <p:nvPr/>
        </p:nvGraphicFramePr>
        <p:xfrm>
          <a:off x="952500" y="1163550"/>
          <a:ext cx="7239000" cy="3507400"/>
        </p:xfrm>
        <a:graphic>
          <a:graphicData uri="http://schemas.openxmlformats.org/drawingml/2006/table">
            <a:tbl>
              <a:tblPr>
                <a:noFill/>
                <a:tableStyleId>{96D1DC14-EDD0-4DD2-99BC-CC99827E8DA7}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53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3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3" name="Google Shape;183;p30"/>
          <p:cNvSpPr/>
          <p:nvPr/>
        </p:nvSpPr>
        <p:spPr>
          <a:xfrm>
            <a:off x="5697775" y="1501025"/>
            <a:ext cx="1252500" cy="1181700"/>
          </a:xfrm>
          <a:prstGeom prst="rtTriangl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30"/>
          <p:cNvSpPr/>
          <p:nvPr/>
        </p:nvSpPr>
        <p:spPr>
          <a:xfrm rot="-2700000">
            <a:off x="2205991" y="1501035"/>
            <a:ext cx="1064054" cy="1064054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30"/>
          <p:cNvSpPr/>
          <p:nvPr/>
        </p:nvSpPr>
        <p:spPr>
          <a:xfrm>
            <a:off x="1840125" y="3203600"/>
            <a:ext cx="1795800" cy="1064100"/>
          </a:xfrm>
          <a:prstGeom prst="trapezoid">
            <a:avLst>
              <a:gd name="adj" fmla="val 51045"/>
            </a:avLst>
          </a:prstGeom>
          <a:solidFill>
            <a:srgbClr val="00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30"/>
          <p:cNvSpPr/>
          <p:nvPr/>
        </p:nvSpPr>
        <p:spPr>
          <a:xfrm>
            <a:off x="5065900" y="3491800"/>
            <a:ext cx="2738100" cy="354600"/>
          </a:xfrm>
          <a:prstGeom prst="rect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0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9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FA8DC"/>
                </a:solidFill>
              </a:rPr>
              <a:t>These 2 rectangles have different perimeters.</a:t>
            </a:r>
            <a:endParaRPr sz="2900" b="1">
              <a:solidFill>
                <a:srgbClr val="6FA8D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FA8DC"/>
                </a:solidFill>
              </a:rPr>
              <a:t>What do they have in common?</a:t>
            </a:r>
            <a:endParaRPr sz="2900" b="1">
              <a:solidFill>
                <a:srgbClr val="6FA8DC"/>
              </a:solidFill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975525" y="1945500"/>
            <a:ext cx="2593800" cy="6762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Perimeter = 28 ft</a:t>
            </a:r>
            <a:endParaRPr/>
          </a:p>
        </p:txBody>
      </p:sp>
      <p:sp>
        <p:nvSpPr>
          <p:cNvPr id="194" name="Google Shape;194;p31"/>
          <p:cNvSpPr/>
          <p:nvPr/>
        </p:nvSpPr>
        <p:spPr>
          <a:xfrm>
            <a:off x="5240500" y="1795800"/>
            <a:ext cx="1842900" cy="9756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Perimeter = 20 ft</a:t>
            </a:r>
            <a:endParaRPr/>
          </a:p>
        </p:txBody>
      </p:sp>
      <p:sp>
        <p:nvSpPr>
          <p:cNvPr id="195" name="Google Shape;195;p31"/>
          <p:cNvSpPr txBox="1"/>
          <p:nvPr/>
        </p:nvSpPr>
        <p:spPr>
          <a:xfrm>
            <a:off x="1889925" y="2571750"/>
            <a:ext cx="76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 ft</a:t>
            </a:r>
            <a:endParaRPr/>
          </a:p>
        </p:txBody>
      </p:sp>
      <p:sp>
        <p:nvSpPr>
          <p:cNvPr id="196" name="Google Shape;196;p31"/>
          <p:cNvSpPr txBox="1"/>
          <p:nvPr/>
        </p:nvSpPr>
        <p:spPr>
          <a:xfrm>
            <a:off x="5779450" y="2690875"/>
            <a:ext cx="76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 ft</a:t>
            </a:r>
            <a:endParaRPr/>
          </a:p>
        </p:txBody>
      </p:sp>
      <p:sp>
        <p:nvSpPr>
          <p:cNvPr id="197" name="Google Shape;197;p31"/>
          <p:cNvSpPr txBox="1"/>
          <p:nvPr/>
        </p:nvSpPr>
        <p:spPr>
          <a:xfrm>
            <a:off x="3513900" y="2083500"/>
            <a:ext cx="76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ft</a:t>
            </a:r>
            <a:endParaRPr/>
          </a:p>
        </p:txBody>
      </p:sp>
      <p:sp>
        <p:nvSpPr>
          <p:cNvPr id="198" name="Google Shape;198;p31"/>
          <p:cNvSpPr txBox="1"/>
          <p:nvPr/>
        </p:nvSpPr>
        <p:spPr>
          <a:xfrm>
            <a:off x="7002875" y="2083500"/>
            <a:ext cx="76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4 ft</a:t>
            </a:r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311700" y="3590425"/>
            <a:ext cx="8520600" cy="9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AA84F"/>
                </a:solidFill>
              </a:rPr>
              <a:t>Can you find another rectangle that would also have this in common?</a:t>
            </a:r>
            <a:endParaRPr sz="2900" b="1">
              <a:solidFill>
                <a:srgbClr val="6AA84F"/>
              </a:solidFill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3.MD.D8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>
            <a:spLocks noGrp="1"/>
          </p:cNvSpPr>
          <p:nvPr>
            <p:ph type="body" idx="1"/>
          </p:nvPr>
        </p:nvSpPr>
        <p:spPr>
          <a:xfrm>
            <a:off x="141975" y="338525"/>
            <a:ext cx="2304300" cy="4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What do the numbers mean?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How old is the Weston Town Hall?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Where do you see arrays?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How can you use arrays to figure out how many window panes are here?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What would that equation look like?</a:t>
            </a:r>
            <a:endParaRPr sz="1700">
              <a:solidFill>
                <a:srgbClr val="0C343D"/>
              </a:solidFill>
            </a:endParaRPr>
          </a:p>
        </p:txBody>
      </p:sp>
      <p:pic>
        <p:nvPicPr>
          <p:cNvPr id="206" name="Google Shape;20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4975" y="480684"/>
            <a:ext cx="6344700" cy="418214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 txBox="1"/>
          <p:nvPr/>
        </p:nvSpPr>
        <p:spPr>
          <a:xfrm>
            <a:off x="8351525" y="4772225"/>
            <a:ext cx="79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>
            <a:spLocks noGrp="1"/>
          </p:cNvSpPr>
          <p:nvPr>
            <p:ph type="title"/>
          </p:nvPr>
        </p:nvSpPr>
        <p:spPr>
          <a:xfrm>
            <a:off x="196925" y="129475"/>
            <a:ext cx="666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Memorial Day 2022!</a:t>
            </a:r>
            <a:endParaRPr sz="2900" b="1">
              <a:solidFill>
                <a:srgbClr val="990000"/>
              </a:solidFill>
            </a:endParaRPr>
          </a:p>
        </p:txBody>
      </p:sp>
      <p:sp>
        <p:nvSpPr>
          <p:cNvPr id="213" name="Google Shape;213;p33"/>
          <p:cNvSpPr txBox="1">
            <a:spLocks noGrp="1"/>
          </p:cNvSpPr>
          <p:nvPr>
            <p:ph type="body" idx="1"/>
          </p:nvPr>
        </p:nvSpPr>
        <p:spPr>
          <a:xfrm>
            <a:off x="6984225" y="702175"/>
            <a:ext cx="2008800" cy="38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Originally known as Decoration Day, </a:t>
            </a: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</a:rPr>
              <a:t>Memorial Day </a:t>
            </a: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originated in the years following the Civil War and became an official federal holiday in 1971.</a:t>
            </a: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How long ago was 1971?</a:t>
            </a: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</a:rPr>
              <a:t>Can we use mental math to figure it out?</a:t>
            </a:r>
            <a:endParaRPr sz="1700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14" name="Google Shape;21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25" y="774700"/>
            <a:ext cx="6667500" cy="417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3"/>
          <p:cNvSpPr txBox="1"/>
          <p:nvPr/>
        </p:nvSpPr>
        <p:spPr>
          <a:xfrm>
            <a:off x="0" y="4846875"/>
            <a:ext cx="778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>
            <a:spLocks noGrp="1"/>
          </p:cNvSpPr>
          <p:nvPr>
            <p:ph type="title"/>
          </p:nvPr>
        </p:nvSpPr>
        <p:spPr>
          <a:xfrm>
            <a:off x="3181000" y="851850"/>
            <a:ext cx="5651400" cy="40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The “Rise” monument in Mattapan stands 19 feet tall.</a:t>
            </a: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How much taller is it than you?</a:t>
            </a: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How many times taller is it, or how many of YOU is it?</a:t>
            </a:r>
            <a:endParaRPr sz="2900" b="1"/>
          </a:p>
        </p:txBody>
      </p:sp>
      <p:pic>
        <p:nvPicPr>
          <p:cNvPr id="221" name="Google Shape;22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26749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4"/>
          <p:cNvSpPr txBox="1"/>
          <p:nvPr/>
        </p:nvSpPr>
        <p:spPr>
          <a:xfrm>
            <a:off x="8364000" y="4804800"/>
            <a:ext cx="78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3.OA.D9</a:t>
            </a: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 txBox="1">
            <a:spLocks noGrp="1"/>
          </p:cNvSpPr>
          <p:nvPr>
            <p:ph type="title"/>
          </p:nvPr>
        </p:nvSpPr>
        <p:spPr>
          <a:xfrm>
            <a:off x="3526050" y="1164575"/>
            <a:ext cx="5306400" cy="3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9 x 80 = 90 x 8</a:t>
            </a: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			</a:t>
            </a:r>
            <a:endParaRPr sz="2900"/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/>
              <a:t>100 ÷ 2 &gt; 5 x 4 x 2</a:t>
            </a: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8 x (5 + 2) &lt; (8 x 5) + (8 x 2) </a:t>
            </a: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8" name="Google Shape;22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625" y="232120"/>
            <a:ext cx="4117250" cy="210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5"/>
          <p:cNvSpPr/>
          <p:nvPr/>
        </p:nvSpPr>
        <p:spPr>
          <a:xfrm>
            <a:off x="1148425" y="3249825"/>
            <a:ext cx="1612800" cy="1074900"/>
          </a:xfrm>
          <a:prstGeom prst="wedgeEllipseCallout">
            <a:avLst>
              <a:gd name="adj1" fmla="val 64386"/>
              <a:gd name="adj2" fmla="val -26133"/>
            </a:avLst>
          </a:prstGeom>
          <a:solidFill>
            <a:srgbClr val="CC4125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Prove it!</a:t>
            </a:r>
            <a:endParaRPr sz="2300" b="1"/>
          </a:p>
        </p:txBody>
      </p:sp>
      <p:sp>
        <p:nvSpPr>
          <p:cNvPr id="230" name="Google Shape;230;p35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6"/>
          <p:cNvSpPr txBox="1">
            <a:spLocks noGrp="1"/>
          </p:cNvSpPr>
          <p:nvPr>
            <p:ph type="title"/>
          </p:nvPr>
        </p:nvSpPr>
        <p:spPr>
          <a:xfrm>
            <a:off x="219450" y="445025"/>
            <a:ext cx="607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A61C00"/>
                </a:solidFill>
              </a:rPr>
              <a:t>Happy Revolution Day Argentina!</a:t>
            </a:r>
            <a:endParaRPr sz="2900" b="1">
              <a:solidFill>
                <a:srgbClr val="A61C00"/>
              </a:solidFill>
            </a:endParaRPr>
          </a:p>
        </p:txBody>
      </p:sp>
      <p:sp>
        <p:nvSpPr>
          <p:cNvPr id="236" name="Google Shape;236;p36"/>
          <p:cNvSpPr txBox="1">
            <a:spLocks noGrp="1"/>
          </p:cNvSpPr>
          <p:nvPr>
            <p:ph type="body" idx="1"/>
          </p:nvPr>
        </p:nvSpPr>
        <p:spPr>
          <a:xfrm>
            <a:off x="6376425" y="1182625"/>
            <a:ext cx="2670000" cy="37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61C00"/>
                </a:solidFill>
                <a:latin typeface="Montserrat"/>
                <a:ea typeface="Montserrat"/>
                <a:cs typeface="Montserrat"/>
                <a:sym typeface="Montserrat"/>
              </a:rPr>
              <a:t>Argentina’s May Revolution started on May 25 in 1810. Argentina had been part of Spanish colonial rule since 1516!</a:t>
            </a:r>
            <a:endParaRPr sz="1700">
              <a:solidFill>
                <a:srgbClr val="A61C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61C00"/>
                </a:solidFill>
                <a:latin typeface="Montserrat"/>
                <a:ea typeface="Montserrat"/>
                <a:cs typeface="Montserrat"/>
                <a:sym typeface="Montserrat"/>
              </a:rPr>
              <a:t>How long was Argentina under Spanish rule?</a:t>
            </a:r>
            <a:endParaRPr sz="1700">
              <a:solidFill>
                <a:srgbClr val="A61C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A61C00"/>
                </a:solidFill>
                <a:latin typeface="Montserrat"/>
                <a:ea typeface="Montserrat"/>
                <a:cs typeface="Montserrat"/>
                <a:sym typeface="Montserrat"/>
              </a:rPr>
              <a:t>Create an equation to match your thinking!</a:t>
            </a:r>
            <a:endParaRPr sz="1700">
              <a:solidFill>
                <a:srgbClr val="A61C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7" name="Google Shape;23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61900"/>
            <a:ext cx="5888225" cy="36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6"/>
          <p:cNvSpPr txBox="1"/>
          <p:nvPr/>
        </p:nvSpPr>
        <p:spPr>
          <a:xfrm>
            <a:off x="0" y="4865775"/>
            <a:ext cx="75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779</Words>
  <Application>Microsoft Macintosh PowerPoint</Application>
  <PresentationFormat>On-screen Show (16:9)</PresentationFormat>
  <Paragraphs>129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Handlee</vt:lpstr>
      <vt:lpstr>Montserrat</vt:lpstr>
      <vt:lpstr>Simple Light</vt:lpstr>
      <vt:lpstr>Happy National Sunflower Day!</vt:lpstr>
      <vt:lpstr>Which one doesn’t belong?</vt:lpstr>
      <vt:lpstr>PowerPoint Presentation</vt:lpstr>
      <vt:lpstr>PowerPoint Presentation</vt:lpstr>
      <vt:lpstr>PowerPoint Presentation</vt:lpstr>
      <vt:lpstr>PowerPoint Presentation</vt:lpstr>
      <vt:lpstr>What’s going on in this graph?</vt:lpstr>
      <vt:lpstr>PowerPoint Presentation</vt:lpstr>
      <vt:lpstr>PowerPoint Presentation</vt:lpstr>
      <vt:lpstr>What’s going on in this graph?</vt:lpstr>
      <vt:lpstr>Let’s identify some shapes in this painting.</vt:lpstr>
      <vt:lpstr>PowerPoint Presentation</vt:lpstr>
      <vt:lpstr>PowerPoint Presentation</vt:lpstr>
      <vt:lpstr>Would you rather...</vt:lpstr>
      <vt:lpstr>PowerPoint Presentation</vt:lpstr>
      <vt:lpstr>PowerPoint Presentation</vt:lpstr>
      <vt:lpstr>Would you rather...</vt:lpstr>
      <vt:lpstr>Which one doesn’t belong?</vt:lpstr>
      <vt:lpstr>These 2 rectangles have different perimeters. What do they have in common?</vt:lpstr>
      <vt:lpstr>PowerPoint Presentation</vt:lpstr>
      <vt:lpstr>Memorial Day 2022!</vt:lpstr>
      <vt:lpstr>The “Rise” monument in Mattapan stands 19 feet tall.  How much taller is it than you?  How many times taller is it, or how many of YOU is it?</vt:lpstr>
      <vt:lpstr>9 x 80 = 90 x 8     100 ÷ 2 &gt; 5 x 4 x 2  8 x (5 + 2) &lt; (8 x 5) + (8 x 2)     </vt:lpstr>
      <vt:lpstr>Happy Revolution Day Argentina!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National Sunflower Day!</dc:title>
  <cp:lastModifiedBy>Manousaridis, Tracy</cp:lastModifiedBy>
  <cp:revision>1</cp:revision>
  <dcterms:modified xsi:type="dcterms:W3CDTF">2024-04-25T16:26:41Z</dcterms:modified>
</cp:coreProperties>
</file>