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6858000" cy="9144000"/>
  <p:embeddedFontLst>
    <p:embeddedFont>
      <p:font typeface="Roboto" panose="020000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F5A75F-EC1A-42E4-805E-B5037B7FB6E8}">
  <a:tblStyle styleId="{B3F5A75F-EC1A-42E4-805E-B5037B7FB6E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ce5218a731_0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ce5218a731_0_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29,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ce5218a731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ce5218a731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ce5218a731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ce5218a731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ce5218a731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ce5218a731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ce5218a731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ce5218a731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ce5218a731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ce5218a731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May 6,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Cinco de Mayo (yesterday)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ce5218a731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ce5218a731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ce5218a731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ce5218a731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ce5218a731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ce5218a731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ce5218a731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ce5218a731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ce5218a731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ce5218a731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13, 2024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ce5218a731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ce5218a731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ce5218a731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ce5218a731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ce5218a731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ce5218a731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ce5218a731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ce5218a731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ce5218a731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ce5218a731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20, 2024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ce5218a731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ce5218a731_0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ce5218a731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ce5218a731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ce5218a731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2ce5218a731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ce5218a731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ce5218a731_0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ce5218a731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ce5218a731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of May 28, 2024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Memorial Day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ce5218a731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ce5218a731_0_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ce5218a731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2ce5218a731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ce5218a731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2ce5218a731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276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Happy National Sunflower Day</a:t>
            </a:r>
            <a:endParaRPr sz="2900" b="1">
              <a:solidFill>
                <a:srgbClr val="274E13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3244000"/>
            <a:ext cx="8520600" cy="105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How many bunches of sunflowers are here?</a:t>
            </a:r>
            <a:br>
              <a:rPr lang="en" sz="2300">
                <a:solidFill>
                  <a:srgbClr val="274E13"/>
                </a:solidFill>
              </a:rPr>
            </a:br>
            <a:r>
              <a:rPr lang="en" sz="2300">
                <a:solidFill>
                  <a:srgbClr val="274E13"/>
                </a:solidFill>
              </a:rPr>
              <a:t>How many sunflowers in each bunch? </a:t>
            </a:r>
            <a:br>
              <a:rPr lang="en" sz="2300">
                <a:solidFill>
                  <a:srgbClr val="274E13"/>
                </a:solidFill>
              </a:rPr>
            </a:br>
            <a:r>
              <a:rPr lang="en" sz="2300">
                <a:solidFill>
                  <a:srgbClr val="274E13"/>
                </a:solidFill>
              </a:rPr>
              <a:t>How many sunflowers altogether?</a:t>
            </a:r>
            <a:br>
              <a:rPr lang="en" sz="2300">
                <a:solidFill>
                  <a:srgbClr val="274E13"/>
                </a:solidFill>
              </a:rPr>
            </a:br>
            <a:r>
              <a:rPr lang="en" sz="2300">
                <a:solidFill>
                  <a:srgbClr val="274E13"/>
                </a:solidFill>
              </a:rPr>
              <a:t>Write an addition equation to show your thinking!</a:t>
            </a:r>
            <a:endParaRPr sz="2300">
              <a:solidFill>
                <a:srgbClr val="274E13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575" y="681713"/>
            <a:ext cx="1370000" cy="13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000" y="1029663"/>
            <a:ext cx="1370000" cy="13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4000" y="1602088"/>
            <a:ext cx="1370000" cy="13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4000" y="937888"/>
            <a:ext cx="1370000" cy="13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4000" y="1294563"/>
            <a:ext cx="1370000" cy="13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4000" y="681713"/>
            <a:ext cx="1370000" cy="13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4000" y="2200238"/>
            <a:ext cx="1370000" cy="13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23363"/>
            <a:ext cx="1370000" cy="13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7425" y="2051688"/>
            <a:ext cx="1370000" cy="137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311700" y="3503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br>
              <a:rPr lang="en"/>
            </a:br>
            <a:endParaRPr/>
          </a:p>
        </p:txBody>
      </p:sp>
      <p:graphicFrame>
        <p:nvGraphicFramePr>
          <p:cNvPr id="70" name="Google Shape;70;p14"/>
          <p:cNvGraphicFramePr/>
          <p:nvPr/>
        </p:nvGraphicFramePr>
        <p:xfrm>
          <a:off x="952500" y="1080500"/>
          <a:ext cx="7239000" cy="3562750"/>
        </p:xfrm>
        <a:graphic>
          <a:graphicData uri="http://schemas.openxmlformats.org/drawingml/2006/table">
            <a:tbl>
              <a:tblPr>
                <a:noFill/>
                <a:tableStyleId>{B3F5A75F-EC1A-42E4-805E-B5037B7FB6E8}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81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                                         </a:t>
                      </a:r>
                      <a:r>
                        <a:rPr lang="en" sz="5300"/>
                        <a:t>-</a:t>
                      </a:r>
                      <a:endParaRPr sz="5300"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                                            </a:t>
                      </a:r>
                      <a:r>
                        <a:rPr lang="en" sz="5300">
                          <a:solidFill>
                            <a:schemeClr val="dk1"/>
                          </a:solidFill>
                        </a:rPr>
                        <a:t>-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13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100" b="1">
                          <a:solidFill>
                            <a:srgbClr val="0000FF"/>
                          </a:solidFill>
                        </a:rPr>
                        <a:t>100 - 1</a:t>
                      </a:r>
                      <a:endParaRPr sz="61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4800" y="1181975"/>
            <a:ext cx="1787600" cy="157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43175" y="1861775"/>
            <a:ext cx="310350" cy="31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46775" y="1523750"/>
            <a:ext cx="2085000" cy="9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0668" y="1707325"/>
            <a:ext cx="612950" cy="62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19862" y="2994525"/>
            <a:ext cx="1082375" cy="5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92949" y="2994525"/>
            <a:ext cx="1082375" cy="5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46774" y="2994525"/>
            <a:ext cx="1082375" cy="5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19849" y="3520425"/>
            <a:ext cx="1082375" cy="5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46774" y="4046300"/>
            <a:ext cx="1082375" cy="5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46774" y="3520413"/>
            <a:ext cx="1082375" cy="5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19849" y="4046325"/>
            <a:ext cx="1082375" cy="5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92924" y="3520425"/>
            <a:ext cx="1082375" cy="5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92924" y="4046325"/>
            <a:ext cx="1082375" cy="5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4"/>
          <p:cNvSpPr txBox="1"/>
          <p:nvPr/>
        </p:nvSpPr>
        <p:spPr>
          <a:xfrm>
            <a:off x="115700" y="4785875"/>
            <a:ext cx="836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1.NBT.C4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1062950" y="0"/>
            <a:ext cx="7018200" cy="444900"/>
          </a:xfrm>
          <a:prstGeom prst="rect">
            <a:avLst/>
          </a:prstGeom>
          <a:solidFill>
            <a:srgbClr val="B6D7A8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FFFF"/>
                </a:solidFill>
              </a:rPr>
              <a:t>Would you rather ...</a:t>
            </a:r>
            <a:endParaRPr sz="2300">
              <a:solidFill>
                <a:srgbClr val="FFFFFF"/>
              </a:solidFill>
            </a:endParaRPr>
          </a:p>
        </p:txBody>
      </p:sp>
      <p:pic>
        <p:nvPicPr>
          <p:cNvPr id="90" name="Google Shape;9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2938" y="445013"/>
            <a:ext cx="7018125" cy="471397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5"/>
          <p:cNvSpPr txBox="1"/>
          <p:nvPr/>
        </p:nvSpPr>
        <p:spPr>
          <a:xfrm>
            <a:off x="0" y="4804800"/>
            <a:ext cx="69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1.MD.B3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1155CC"/>
                </a:solidFill>
              </a:rPr>
              <a:t>Which one doesn’t belong?</a:t>
            </a:r>
            <a:endParaRPr sz="2900" b="1">
              <a:solidFill>
                <a:srgbClr val="1155CC"/>
              </a:solidFill>
            </a:endParaRPr>
          </a:p>
        </p:txBody>
      </p:sp>
      <p:pic>
        <p:nvPicPr>
          <p:cNvPr id="97" name="Google Shape;9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5850" y="1214475"/>
            <a:ext cx="6972300" cy="353377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6"/>
          <p:cNvSpPr txBox="1"/>
          <p:nvPr/>
        </p:nvSpPr>
        <p:spPr>
          <a:xfrm>
            <a:off x="0" y="4804800"/>
            <a:ext cx="69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1.G.A1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559213" y="4225050"/>
            <a:ext cx="802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fun number sentences can you create to match the froggies?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104" name="Google Shape;10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3013" y="250075"/>
            <a:ext cx="6817975" cy="3820974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7"/>
          <p:cNvSpPr txBox="1"/>
          <p:nvPr/>
        </p:nvSpPr>
        <p:spPr>
          <a:xfrm>
            <a:off x="0" y="4804800"/>
            <a:ext cx="69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1.OA.C6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398500" cy="41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There is a lot of MATH hidden in this Amate bark painting from Mexico.</a:t>
            </a:r>
            <a:endParaRPr sz="1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Describe some of the shapes you see.</a:t>
            </a:r>
            <a:endParaRPr sz="1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Write a number sentence to match the flowers along the border.</a:t>
            </a:r>
            <a:endParaRPr sz="1900" b="1"/>
          </a:p>
        </p:txBody>
      </p:sp>
      <p:pic>
        <p:nvPicPr>
          <p:cNvPr id="111" name="Google Shape;11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7065" y="445025"/>
            <a:ext cx="5905241" cy="41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8"/>
          <p:cNvSpPr txBox="1"/>
          <p:nvPr/>
        </p:nvSpPr>
        <p:spPr>
          <a:xfrm>
            <a:off x="8363700" y="4804800"/>
            <a:ext cx="78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>
            <a:spLocks noGrp="1"/>
          </p:cNvSpPr>
          <p:nvPr>
            <p:ph type="title"/>
          </p:nvPr>
        </p:nvSpPr>
        <p:spPr>
          <a:xfrm>
            <a:off x="4572000" y="161375"/>
            <a:ext cx="4260300" cy="85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</a:rPr>
              <a:t>How many Ritz crackers?</a:t>
            </a:r>
            <a:endParaRPr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What is an estimate that is too high?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What is too low?</a:t>
            </a:r>
            <a:endParaRPr sz="19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What is just right?</a:t>
            </a:r>
            <a:endParaRPr sz="1900" b="1">
              <a:solidFill>
                <a:srgbClr val="073763"/>
              </a:solidFill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0" y="4804800"/>
            <a:ext cx="829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1.NBT.A2</a:t>
            </a:r>
            <a:endParaRPr sz="1000"/>
          </a:p>
        </p:txBody>
      </p:sp>
      <p:pic>
        <p:nvPicPr>
          <p:cNvPr id="119" name="Google Shape;11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400" y="161375"/>
            <a:ext cx="4096200" cy="448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5914026" y="2577750"/>
            <a:ext cx="1714500" cy="241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>
            <a:spLocks noGrp="1"/>
          </p:cNvSpPr>
          <p:nvPr>
            <p:ph type="title"/>
          </p:nvPr>
        </p:nvSpPr>
        <p:spPr>
          <a:xfrm>
            <a:off x="108150" y="84125"/>
            <a:ext cx="1947000" cy="130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Look at this amazing architecture in Roxbury!</a:t>
            </a: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200C"/>
                </a:solidFill>
              </a:rPr>
              <a:t>Where’s the math?</a:t>
            </a:r>
            <a:endParaRPr sz="17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200C"/>
                </a:solidFill>
              </a:rPr>
              <a:t>Name some of the shapes.</a:t>
            </a:r>
            <a:endParaRPr sz="17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200C"/>
                </a:solidFill>
              </a:rPr>
              <a:t>How many windows?</a:t>
            </a:r>
            <a:endParaRPr sz="17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200C"/>
                </a:solidFill>
              </a:rPr>
              <a:t>How can we figure it out without counting all of them?</a:t>
            </a:r>
            <a:endParaRPr sz="1700">
              <a:solidFill>
                <a:srgbClr val="85200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6" name="Google Shape;12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8835" y="0"/>
            <a:ext cx="699516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/>
                                        <p:tgtEl>
                                          <p:spTgt spid="1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/>
                                        <p:tgtEl>
                                          <p:spTgt spid="1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>
            <a:spLocks noGrp="1"/>
          </p:cNvSpPr>
          <p:nvPr>
            <p:ph type="title"/>
          </p:nvPr>
        </p:nvSpPr>
        <p:spPr>
          <a:xfrm>
            <a:off x="311700" y="932775"/>
            <a:ext cx="1805700" cy="24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6AA84F"/>
                </a:solidFill>
              </a:rPr>
              <a:t>Would you rather have ...</a:t>
            </a:r>
            <a:endParaRPr sz="3700" b="1">
              <a:solidFill>
                <a:srgbClr val="6AA84F"/>
              </a:solidFill>
            </a:endParaRPr>
          </a:p>
        </p:txBody>
      </p:sp>
      <p:pic>
        <p:nvPicPr>
          <p:cNvPr id="132" name="Google Shape;13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1800" y="94875"/>
            <a:ext cx="6620476" cy="493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1"/>
          <p:cNvSpPr txBox="1"/>
          <p:nvPr/>
        </p:nvSpPr>
        <p:spPr>
          <a:xfrm>
            <a:off x="0" y="4804800"/>
            <a:ext cx="69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1.MD.D5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256275" y="3582125"/>
            <a:ext cx="8520600" cy="13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What can you say about these dice?</a:t>
            </a:r>
            <a:endParaRPr sz="2900" b="1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How many?</a:t>
            </a:r>
            <a:endParaRPr sz="2900" b="1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How many dots?</a:t>
            </a:r>
            <a:endParaRPr sz="2900" b="1">
              <a:solidFill>
                <a:srgbClr val="274E13"/>
              </a:solidFill>
            </a:endParaRPr>
          </a:p>
        </p:txBody>
      </p:sp>
      <p:pic>
        <p:nvPicPr>
          <p:cNvPr id="139" name="Google Shape;13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7474" y="245500"/>
            <a:ext cx="5956000" cy="308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2"/>
          <p:cNvSpPr txBox="1"/>
          <p:nvPr/>
        </p:nvSpPr>
        <p:spPr>
          <a:xfrm>
            <a:off x="8444700" y="4804800"/>
            <a:ext cx="69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1.OA.B3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>
            <a:spLocks noGrp="1"/>
          </p:cNvSpPr>
          <p:nvPr>
            <p:ph type="title"/>
          </p:nvPr>
        </p:nvSpPr>
        <p:spPr>
          <a:xfrm>
            <a:off x="6793300" y="268225"/>
            <a:ext cx="2039100" cy="43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4D79"/>
                </a:solidFill>
              </a:rPr>
              <a:t>How many tea cakes are in the bakery case at Brother’s?</a:t>
            </a:r>
            <a:endParaRPr sz="1900" b="1">
              <a:solidFill>
                <a:srgbClr val="A64D7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4D79"/>
                </a:solidFill>
              </a:rPr>
              <a:t>How many were there when it was full?</a:t>
            </a:r>
            <a:endParaRPr sz="1900" b="1">
              <a:solidFill>
                <a:srgbClr val="A64D7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4D79"/>
                </a:solidFill>
              </a:rPr>
              <a:t>Can we write a number sentence to match our thinking?</a:t>
            </a:r>
            <a:endParaRPr sz="1900" b="1">
              <a:solidFill>
                <a:srgbClr val="A64D79"/>
              </a:solidFill>
            </a:endParaRPr>
          </a:p>
        </p:txBody>
      </p:sp>
      <p:pic>
        <p:nvPicPr>
          <p:cNvPr id="146" name="Google Shape;14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050" y="102600"/>
            <a:ext cx="6505523" cy="487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3"/>
          <p:cNvSpPr txBox="1"/>
          <p:nvPr/>
        </p:nvSpPr>
        <p:spPr>
          <a:xfrm>
            <a:off x="8351525" y="4804800"/>
            <a:ext cx="792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153" name="Google Shape;153;p24"/>
          <p:cNvGraphicFramePr/>
          <p:nvPr/>
        </p:nvGraphicFramePr>
        <p:xfrm>
          <a:off x="952500" y="1288020"/>
          <a:ext cx="7239000" cy="3559050"/>
        </p:xfrm>
        <a:graphic>
          <a:graphicData uri="http://schemas.openxmlformats.org/drawingml/2006/table">
            <a:tbl>
              <a:tblPr>
                <a:noFill/>
                <a:tableStyleId>{B3F5A75F-EC1A-42E4-805E-B5037B7FB6E8}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79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b="1">
                          <a:solidFill>
                            <a:srgbClr val="CC0000"/>
                          </a:solidFill>
                        </a:rPr>
                        <a:t>3 + 2  =  1 + 4</a:t>
                      </a:r>
                      <a:endParaRPr sz="3300" b="1">
                        <a:solidFill>
                          <a:srgbClr val="CC0000"/>
                        </a:solidFill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b="1">
                          <a:solidFill>
                            <a:srgbClr val="0000FF"/>
                          </a:solidFill>
                        </a:rPr>
                        <a:t>10 - 5  =  8 - 3</a:t>
                      </a:r>
                      <a:endParaRPr sz="33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9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b="1">
                          <a:solidFill>
                            <a:srgbClr val="38761D"/>
                          </a:solidFill>
                        </a:rPr>
                        <a:t>1 + 2 + 2  =  6 - 1</a:t>
                      </a:r>
                      <a:endParaRPr sz="3300" b="1">
                        <a:solidFill>
                          <a:srgbClr val="38761D"/>
                        </a:solidFill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b="1">
                          <a:solidFill>
                            <a:srgbClr val="4C1130"/>
                          </a:solidFill>
                        </a:rPr>
                        <a:t>3 + 3  =  4 + 2</a:t>
                      </a:r>
                      <a:endParaRPr sz="3300" b="1">
                        <a:solidFill>
                          <a:srgbClr val="4C1130"/>
                        </a:solidFill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4" name="Google Shape;154;p24"/>
          <p:cNvSpPr txBox="1"/>
          <p:nvPr/>
        </p:nvSpPr>
        <p:spPr>
          <a:xfrm>
            <a:off x="73300" y="4838075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1.OA.A1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489000" cy="436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How many wheels on 1 bus?</a:t>
            </a: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How many wheels on 5 busses?</a:t>
            </a: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What would that number sentence look like?</a:t>
            </a:r>
            <a:endParaRPr sz="2900" b="1"/>
          </a:p>
        </p:txBody>
      </p:sp>
      <p:pic>
        <p:nvPicPr>
          <p:cNvPr id="160" name="Google Shape;16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3450" y="445028"/>
            <a:ext cx="2961350" cy="201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4375" y="2632025"/>
            <a:ext cx="4876100" cy="239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5"/>
          <p:cNvSpPr txBox="1"/>
          <p:nvPr/>
        </p:nvSpPr>
        <p:spPr>
          <a:xfrm>
            <a:off x="0" y="4814525"/>
            <a:ext cx="828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 txBox="1">
            <a:spLocks noGrp="1"/>
          </p:cNvSpPr>
          <p:nvPr>
            <p:ph type="title"/>
          </p:nvPr>
        </p:nvSpPr>
        <p:spPr>
          <a:xfrm>
            <a:off x="198300" y="808725"/>
            <a:ext cx="2754300" cy="34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Would you rather . . . </a:t>
            </a:r>
            <a:endParaRPr sz="2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Count to 100 by ONES, TWOS, FIVES or TENS?</a:t>
            </a:r>
            <a:endParaRPr sz="2900" b="1"/>
          </a:p>
        </p:txBody>
      </p:sp>
      <p:pic>
        <p:nvPicPr>
          <p:cNvPr id="168" name="Google Shape;16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6241" y="0"/>
            <a:ext cx="638776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6"/>
          <p:cNvSpPr txBox="1"/>
          <p:nvPr/>
        </p:nvSpPr>
        <p:spPr>
          <a:xfrm>
            <a:off x="8388100" y="4804800"/>
            <a:ext cx="756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1.NBT.A1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 txBox="1">
            <a:spLocks noGrp="1"/>
          </p:cNvSpPr>
          <p:nvPr>
            <p:ph type="body" idx="1"/>
          </p:nvPr>
        </p:nvSpPr>
        <p:spPr>
          <a:xfrm>
            <a:off x="311700" y="199850"/>
            <a:ext cx="3453900" cy="43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chemeClr val="dk1"/>
                </a:solidFill>
              </a:rPr>
              <a:t>What fun shapes do you see?</a:t>
            </a:r>
            <a:endParaRPr sz="29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chemeClr val="dk1"/>
                </a:solidFill>
              </a:rPr>
              <a:t>How many windows do you see?</a:t>
            </a:r>
            <a:endParaRPr sz="29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chemeClr val="dk1"/>
                </a:solidFill>
              </a:rPr>
              <a:t>Are there some you can’t see?</a:t>
            </a:r>
            <a:endParaRPr sz="2800" b="1"/>
          </a:p>
        </p:txBody>
      </p:sp>
      <p:pic>
        <p:nvPicPr>
          <p:cNvPr id="175" name="Google Shape;17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0756" y="0"/>
            <a:ext cx="519324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7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500" y="120850"/>
            <a:ext cx="7779250" cy="374992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8"/>
          <p:cNvSpPr/>
          <p:nvPr/>
        </p:nvSpPr>
        <p:spPr>
          <a:xfrm>
            <a:off x="5179500" y="3568800"/>
            <a:ext cx="3526500" cy="1207800"/>
          </a:xfrm>
          <a:prstGeom prst="wedgeEllipseCallout">
            <a:avLst>
              <a:gd name="adj1" fmla="val -47790"/>
              <a:gd name="adj2" fmla="val -57844"/>
            </a:avLst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If this chart could talk, what would it say?</a:t>
            </a:r>
            <a:endParaRPr sz="1700"/>
          </a:p>
        </p:txBody>
      </p:sp>
      <p:sp>
        <p:nvSpPr>
          <p:cNvPr id="183" name="Google Shape;183;p28"/>
          <p:cNvSpPr txBox="1"/>
          <p:nvPr/>
        </p:nvSpPr>
        <p:spPr>
          <a:xfrm>
            <a:off x="0" y="4804800"/>
            <a:ext cx="832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1.MD.C4</a:t>
            </a: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9"/>
          <p:cNvSpPr txBox="1">
            <a:spLocks noGrp="1"/>
          </p:cNvSpPr>
          <p:nvPr>
            <p:ph type="title"/>
          </p:nvPr>
        </p:nvSpPr>
        <p:spPr>
          <a:xfrm>
            <a:off x="5371825" y="445025"/>
            <a:ext cx="346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AA84F"/>
                </a:solidFill>
              </a:rPr>
              <a:t>Let’s be shape detectives!</a:t>
            </a:r>
            <a:endParaRPr sz="2900" b="1">
              <a:solidFill>
                <a:srgbClr val="6AA84F"/>
              </a:solidFill>
            </a:endParaRPr>
          </a:p>
        </p:txBody>
      </p:sp>
      <p:sp>
        <p:nvSpPr>
          <p:cNvPr id="189" name="Google Shape;189;p29"/>
          <p:cNvSpPr txBox="1">
            <a:spLocks noGrp="1"/>
          </p:cNvSpPr>
          <p:nvPr>
            <p:ph type="body" idx="1"/>
          </p:nvPr>
        </p:nvSpPr>
        <p:spPr>
          <a:xfrm>
            <a:off x="5371825" y="1898775"/>
            <a:ext cx="3460500" cy="222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AA84F"/>
                </a:solidFill>
              </a:rPr>
              <a:t>How many different shapes can we identify in this painting?</a:t>
            </a:r>
            <a:endParaRPr sz="1900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6AA84F"/>
                </a:solidFill>
              </a:rPr>
              <a:t>What would happen if we put some of the shapes together?</a:t>
            </a:r>
            <a:endParaRPr sz="1900">
              <a:solidFill>
                <a:srgbClr val="6AA84F"/>
              </a:solidFill>
            </a:endParaRPr>
          </a:p>
        </p:txBody>
      </p:sp>
      <p:pic>
        <p:nvPicPr>
          <p:cNvPr id="190" name="Google Shape;19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0"/>
          <p:cNvSpPr txBox="1">
            <a:spLocks noGrp="1"/>
          </p:cNvSpPr>
          <p:nvPr>
            <p:ph type="body" idx="1"/>
          </p:nvPr>
        </p:nvSpPr>
        <p:spPr>
          <a:xfrm>
            <a:off x="7142000" y="767850"/>
            <a:ext cx="1798500" cy="3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chemeClr val="dk1"/>
                </a:solidFill>
              </a:rPr>
              <a:t>How many dice do you think it will take to measure the length of the Croc?</a:t>
            </a:r>
            <a:endParaRPr sz="2200"/>
          </a:p>
        </p:txBody>
      </p:sp>
      <p:pic>
        <p:nvPicPr>
          <p:cNvPr id="196" name="Google Shape;19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775" y="250975"/>
            <a:ext cx="6893325" cy="43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0"/>
          <p:cNvSpPr txBox="1"/>
          <p:nvPr/>
        </p:nvSpPr>
        <p:spPr>
          <a:xfrm>
            <a:off x="8358200" y="4804800"/>
            <a:ext cx="785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1.MD.A2</a:t>
            </a: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1"/>
          <p:cNvSpPr txBox="1">
            <a:spLocks noGrp="1"/>
          </p:cNvSpPr>
          <p:nvPr>
            <p:ph type="body" idx="1"/>
          </p:nvPr>
        </p:nvSpPr>
        <p:spPr>
          <a:xfrm>
            <a:off x="311700" y="4165300"/>
            <a:ext cx="8520600" cy="82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0B5394"/>
                </a:solidFill>
              </a:rPr>
              <a:t>Elephants travel with their families!  How many elephants are in the picture?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0B5394"/>
                </a:solidFill>
              </a:rPr>
              <a:t>This family has </a:t>
            </a:r>
            <a:r>
              <a:rPr lang="en" sz="2300">
                <a:solidFill>
                  <a:srgbClr val="0B5394"/>
                </a:solidFill>
              </a:rPr>
              <a:t>20</a:t>
            </a:r>
            <a:r>
              <a:rPr lang="en" sz="500">
                <a:solidFill>
                  <a:srgbClr val="0B5394"/>
                </a:solidFill>
              </a:rPr>
              <a:t> </a:t>
            </a:r>
            <a:r>
              <a:rPr lang="en" sz="1900">
                <a:solidFill>
                  <a:srgbClr val="0B5394"/>
                </a:solidFill>
              </a:rPr>
              <a:t>elephants!  How many are missing?</a:t>
            </a:r>
            <a:endParaRPr>
              <a:solidFill>
                <a:srgbClr val="0B5394"/>
              </a:solidFill>
            </a:endParaRPr>
          </a:p>
        </p:txBody>
      </p:sp>
      <p:pic>
        <p:nvPicPr>
          <p:cNvPr id="203" name="Google Shape;20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900" y="57750"/>
            <a:ext cx="7494225" cy="381302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1"/>
          <p:cNvSpPr txBox="1"/>
          <p:nvPr/>
        </p:nvSpPr>
        <p:spPr>
          <a:xfrm>
            <a:off x="3357325" y="3842200"/>
            <a:ext cx="4843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i="1">
                <a:solidFill>
                  <a:schemeClr val="dk1"/>
                </a:solidFill>
              </a:rPr>
              <a:t>Mosi-Oa-Tunya National Park, Gwembe, Zambia (C.Manousaridis)</a:t>
            </a:r>
            <a:endParaRPr sz="1200"/>
          </a:p>
        </p:txBody>
      </p:sp>
      <p:sp>
        <p:nvSpPr>
          <p:cNvPr id="205" name="Google Shape;205;p31"/>
          <p:cNvSpPr txBox="1"/>
          <p:nvPr/>
        </p:nvSpPr>
        <p:spPr>
          <a:xfrm>
            <a:off x="8358200" y="4804800"/>
            <a:ext cx="785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1.OA.C6</a:t>
            </a: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/>
          </p:nvPr>
        </p:nvSpPr>
        <p:spPr>
          <a:xfrm>
            <a:off x="311700" y="126850"/>
            <a:ext cx="8520600" cy="54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Which one doesn’t belong?</a:t>
            </a:r>
            <a:endParaRPr sz="2900" b="1"/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638" y="674675"/>
            <a:ext cx="6962775" cy="437197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2"/>
          <p:cNvSpPr txBox="1"/>
          <p:nvPr/>
        </p:nvSpPr>
        <p:spPr>
          <a:xfrm>
            <a:off x="8379275" y="4804800"/>
            <a:ext cx="764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1.NBT.B2</a:t>
            </a:r>
            <a:endParaRPr sz="1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3"/>
          <p:cNvSpPr txBox="1">
            <a:spLocks noGrp="1"/>
          </p:cNvSpPr>
          <p:nvPr>
            <p:ph type="title"/>
          </p:nvPr>
        </p:nvSpPr>
        <p:spPr>
          <a:xfrm>
            <a:off x="7752075" y="136750"/>
            <a:ext cx="1335900" cy="8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i="1">
                <a:solidFill>
                  <a:srgbClr val="0000FF"/>
                </a:solidFill>
              </a:rPr>
              <a:t>Memorial Day</a:t>
            </a:r>
            <a:endParaRPr sz="1900" b="1" i="1">
              <a:solidFill>
                <a:srgbClr val="0000FF"/>
              </a:solidFill>
            </a:endParaRPr>
          </a:p>
        </p:txBody>
      </p:sp>
      <p:sp>
        <p:nvSpPr>
          <p:cNvPr id="218" name="Google Shape;218;p33"/>
          <p:cNvSpPr txBox="1">
            <a:spLocks noGrp="1"/>
          </p:cNvSpPr>
          <p:nvPr>
            <p:ph type="body" idx="1"/>
          </p:nvPr>
        </p:nvSpPr>
        <p:spPr>
          <a:xfrm>
            <a:off x="7804725" y="965250"/>
            <a:ext cx="123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FF"/>
                </a:solidFill>
              </a:rPr>
              <a:t>There are 2 rows of flags here on the Town Common.</a:t>
            </a:r>
            <a:endParaRPr sz="17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FF"/>
                </a:solidFill>
              </a:rPr>
              <a:t>Estimate how many are here.</a:t>
            </a:r>
            <a:endParaRPr sz="17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0000FF"/>
                </a:solidFill>
              </a:rPr>
              <a:t>Each row has 46 flags.</a:t>
            </a:r>
            <a:endParaRPr sz="1700">
              <a:solidFill>
                <a:srgbClr val="0000FF"/>
              </a:solidFill>
            </a:endParaRPr>
          </a:p>
        </p:txBody>
      </p:sp>
      <p:pic>
        <p:nvPicPr>
          <p:cNvPr id="219" name="Google Shape;21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" y="0"/>
            <a:ext cx="768897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3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1.NBT.C4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34"/>
          <p:cNvSpPr txBox="1">
            <a:spLocks noGrp="1"/>
          </p:cNvSpPr>
          <p:nvPr>
            <p:ph type="body" idx="1"/>
          </p:nvPr>
        </p:nvSpPr>
        <p:spPr>
          <a:xfrm>
            <a:off x="311700" y="4434475"/>
            <a:ext cx="8520600" cy="7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002AA9"/>
                </a:solidFill>
              </a:rPr>
              <a:t>Celebrate National Day of Ethiopia!</a:t>
            </a:r>
            <a:br>
              <a:rPr lang="en" sz="1900" b="1">
                <a:solidFill>
                  <a:srgbClr val="002AA9"/>
                </a:solidFill>
              </a:rPr>
            </a:br>
            <a:r>
              <a:rPr lang="en" sz="1900" b="1">
                <a:solidFill>
                  <a:srgbClr val="002AA9"/>
                </a:solidFill>
              </a:rPr>
              <a:t>Let’s be shape detectives! What do we see here?</a:t>
            </a:r>
            <a:endParaRPr sz="1900" b="1">
              <a:solidFill>
                <a:srgbClr val="002AA9"/>
              </a:solidFill>
            </a:endParaRPr>
          </a:p>
        </p:txBody>
      </p:sp>
      <p:pic>
        <p:nvPicPr>
          <p:cNvPr id="227" name="Google Shape;22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3400"/>
            <a:ext cx="9144003" cy="4572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5"/>
          <p:cNvSpPr txBox="1">
            <a:spLocks noGrp="1"/>
          </p:cNvSpPr>
          <p:nvPr>
            <p:ph type="title"/>
          </p:nvPr>
        </p:nvSpPr>
        <p:spPr>
          <a:xfrm>
            <a:off x="311700" y="210375"/>
            <a:ext cx="3464400" cy="285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274E13"/>
                </a:solidFill>
              </a:rPr>
              <a:t>Which one does not belong?</a:t>
            </a:r>
            <a:endParaRPr sz="3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1155CC"/>
                </a:solidFill>
              </a:rPr>
              <a:t>How can we compare the different fruits?</a:t>
            </a:r>
            <a:endParaRPr sz="3700" b="1">
              <a:solidFill>
                <a:srgbClr val="1155CC"/>
              </a:solidFill>
            </a:endParaRPr>
          </a:p>
        </p:txBody>
      </p:sp>
      <p:pic>
        <p:nvPicPr>
          <p:cNvPr id="233" name="Google Shape;23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5"/>
          <p:cNvSpPr txBox="1"/>
          <p:nvPr/>
        </p:nvSpPr>
        <p:spPr>
          <a:xfrm>
            <a:off x="0" y="4804800"/>
            <a:ext cx="8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1.MD.A1</a:t>
            </a:r>
            <a:endParaRPr sz="1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6"/>
          <p:cNvSpPr txBox="1">
            <a:spLocks noGrp="1"/>
          </p:cNvSpPr>
          <p:nvPr>
            <p:ph type="title"/>
          </p:nvPr>
        </p:nvSpPr>
        <p:spPr>
          <a:xfrm>
            <a:off x="152400" y="96500"/>
            <a:ext cx="597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Happy National Alligator Day!</a:t>
            </a:r>
            <a:endParaRPr sz="2900" b="1">
              <a:solidFill>
                <a:srgbClr val="274E13"/>
              </a:solidFill>
            </a:endParaRPr>
          </a:p>
        </p:txBody>
      </p:sp>
      <p:sp>
        <p:nvSpPr>
          <p:cNvPr id="240" name="Google Shape;240;p36"/>
          <p:cNvSpPr txBox="1">
            <a:spLocks noGrp="1"/>
          </p:cNvSpPr>
          <p:nvPr>
            <p:ph type="body" idx="1"/>
          </p:nvPr>
        </p:nvSpPr>
        <p:spPr>
          <a:xfrm>
            <a:off x="6789900" y="937375"/>
            <a:ext cx="2271300" cy="36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74E13"/>
                </a:solidFill>
                <a:latin typeface="Roboto"/>
                <a:ea typeface="Roboto"/>
                <a:cs typeface="Roboto"/>
                <a:sym typeface="Roboto"/>
              </a:rPr>
              <a:t>Alligators have between 74 and 80 teeth in their mouth at a time. As they wear down, they are replaced. An alligator can go through 3,000 teeth in a lifetime.</a:t>
            </a:r>
            <a:endParaRPr sz="1700">
              <a:solidFill>
                <a:srgbClr val="274E1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274E13"/>
                </a:solidFill>
                <a:latin typeface="Roboto"/>
                <a:ea typeface="Roboto"/>
                <a:cs typeface="Roboto"/>
                <a:sym typeface="Roboto"/>
              </a:rPr>
              <a:t>How many different expressions can we create that equal 74?</a:t>
            </a:r>
            <a:endParaRPr sz="1700">
              <a:solidFill>
                <a:srgbClr val="274E1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1" name="Google Shape;24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05175"/>
            <a:ext cx="6540500" cy="41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648</Words>
  <Application>Microsoft Macintosh PowerPoint</Application>
  <PresentationFormat>On-screen Show (16:9)</PresentationFormat>
  <Paragraphs>105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Roboto</vt:lpstr>
      <vt:lpstr>Simple Light</vt:lpstr>
      <vt:lpstr>Happy National Sunflower Day</vt:lpstr>
      <vt:lpstr>Which one doesn’t belong? </vt:lpstr>
      <vt:lpstr>Would you rather ...</vt:lpstr>
      <vt:lpstr>Which one doesn’t belong?</vt:lpstr>
      <vt:lpstr>What fun number sentences can you create to match the froggies?</vt:lpstr>
      <vt:lpstr>There is a lot of MATH hidden in this Amate bark painting from Mexico.  Describe some of the shapes you see.  Write a number sentence to match the flowers along the border.</vt:lpstr>
      <vt:lpstr>How many Ritz crackers?  What is an estimate that is too high? What is too low? What is just right?</vt:lpstr>
      <vt:lpstr>Look at this amazing architecture in Roxbury!  Where’s the math?  Name some of the shapes.  How many windows?  How can we figure it out without counting all of them? </vt:lpstr>
      <vt:lpstr>Would you rather have ...</vt:lpstr>
      <vt:lpstr>What can you say about these dice? How many? How many dots?</vt:lpstr>
      <vt:lpstr>How many tea cakes are in the bakery case at Brother’s?  How many were there when it was full?  Can we write a number sentence to match our thinking?</vt:lpstr>
      <vt:lpstr>Which one doesn’t belong?</vt:lpstr>
      <vt:lpstr>How many wheels on 1 bus?  How many wheels on 5 busses?  What would that number sentence look like?</vt:lpstr>
      <vt:lpstr>Would you rather . . .   Count to 100 by ONES, TWOS, FIVES or TENS?</vt:lpstr>
      <vt:lpstr>PowerPoint Presentation</vt:lpstr>
      <vt:lpstr>PowerPoint Presentation</vt:lpstr>
      <vt:lpstr>Let’s be shape detectives!</vt:lpstr>
      <vt:lpstr>PowerPoint Presentation</vt:lpstr>
      <vt:lpstr>PowerPoint Presentation</vt:lpstr>
      <vt:lpstr>Which one doesn’t belong?</vt:lpstr>
      <vt:lpstr>Memorial Day</vt:lpstr>
      <vt:lpstr>PowerPoint Presentation</vt:lpstr>
      <vt:lpstr>Which one does not belong?  How can we compare the different fruits?</vt:lpstr>
      <vt:lpstr>Happy National Alligator 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National Sunflower Day</dc:title>
  <cp:lastModifiedBy>Manousaridis, Tracy</cp:lastModifiedBy>
  <cp:revision>1</cp:revision>
  <dcterms:modified xsi:type="dcterms:W3CDTF">2024-04-25T16:21:18Z</dcterms:modified>
</cp:coreProperties>
</file>