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Coming Soon" panose="02000000000000000000" pitchFamily="2" charset="0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9B1E68E-EB6A-45DC-81C7-23E227FACCB4}">
  <a:tblStyle styleId="{99B1E68E-EB6A-45DC-81C7-23E227FACCB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7"/>
  </p:normalViewPr>
  <p:slideViewPr>
    <p:cSldViewPr snapToGrid="0">
      <p:cViewPr varScale="1">
        <p:scale>
          <a:sx n="139" d="100"/>
          <a:sy n="139" d="100"/>
        </p:scale>
        <p:origin x="84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be92d7eca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be92d7eca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4,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be92d7eca5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be92d7eca5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be92d7eca5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be92d7eca5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6, Ghana Indenpence Day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e92d7eca5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be92d7eca5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be92d7eca5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be92d7eca5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be92d7eca5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be92d7eca5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March 11, 2024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Ramadan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be92d7eca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be92d7eca5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be92d7eca5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be92d7eca5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be92d7eca5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be92d7eca5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be92d7eca5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be92d7eca5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be92d7eca5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be92d7eca5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March 18, 2024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be92d7eca5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be92d7eca5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be92d7eca5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be92d7eca5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be92d7eca5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be92d7eca5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21,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Nowruz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be92d7eca5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be92d7eca5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Purim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be92d7eca5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be92d7eca5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25, 2024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be92d7eca5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be92d7eca5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be92d7eca5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be92d7eca5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be92d7eca5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be92d7eca5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109375"/>
            <a:ext cx="85206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Wow! How many windows might be here? </a:t>
            </a:r>
            <a:endParaRPr sz="2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WHAT strategies can you use to figure it out?</a:t>
            </a:r>
            <a:endParaRPr sz="2300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850" y="929500"/>
            <a:ext cx="7359075" cy="41365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0" y="4804800"/>
            <a:ext cx="690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1.OA.C5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228375" y="83350"/>
            <a:ext cx="8520600" cy="8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How many socks? How do you know?</a:t>
            </a:r>
            <a:endParaRPr sz="1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434343"/>
                </a:solidFill>
              </a:rPr>
              <a:t>How many different number sentences can you create </a:t>
            </a:r>
            <a:endParaRPr sz="19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434343"/>
                </a:solidFill>
              </a:rPr>
              <a:t>to match this picture?</a:t>
            </a:r>
            <a:endParaRPr sz="1900" b="1">
              <a:solidFill>
                <a:srgbClr val="434343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7025" y="1023950"/>
            <a:ext cx="6692800" cy="404994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8418175" y="4789500"/>
            <a:ext cx="769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1.OA.C6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ctrTitle"/>
          </p:nvPr>
        </p:nvSpPr>
        <p:spPr>
          <a:xfrm>
            <a:off x="7707548" y="315575"/>
            <a:ext cx="1436452" cy="87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dirty="0">
                <a:solidFill>
                  <a:srgbClr val="CC0000"/>
                </a:solidFill>
              </a:rPr>
              <a:t>Happy Independence Day in Ghana</a:t>
            </a:r>
            <a:endParaRPr sz="1300" b="1" dirty="0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69" name="Google Shape;69;p15"/>
          <p:cNvSpPr txBox="1">
            <a:spLocks noGrp="1"/>
          </p:cNvSpPr>
          <p:nvPr>
            <p:ph type="subTitle" idx="1"/>
          </p:nvPr>
        </p:nvSpPr>
        <p:spPr>
          <a:xfrm>
            <a:off x="7828500" y="1353175"/>
            <a:ext cx="1185900" cy="227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74E13"/>
                </a:solidFill>
              </a:rPr>
              <a:t>What interesting shapes do we see in this Kente Cloth from Ghana?</a:t>
            </a:r>
            <a:endParaRPr sz="1300">
              <a:solidFill>
                <a:srgbClr val="274E13"/>
              </a:solidFill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0"/>
            <a:ext cx="770754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8492400" y="4789500"/>
            <a:ext cx="651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1.G.A1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subTitle" idx="1"/>
          </p:nvPr>
        </p:nvSpPr>
        <p:spPr>
          <a:xfrm>
            <a:off x="6567325" y="319100"/>
            <a:ext cx="2265000" cy="43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/>
              <a:t>Winter Ducks!</a:t>
            </a:r>
            <a:endParaRPr sz="25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274E13"/>
                </a:solidFill>
              </a:rPr>
              <a:t>How many are here?</a:t>
            </a:r>
            <a:endParaRPr sz="25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i="1">
                <a:solidFill>
                  <a:srgbClr val="274E13"/>
                </a:solidFill>
              </a:rPr>
              <a:t>Estimate</a:t>
            </a:r>
            <a:endParaRPr sz="2500" b="1" i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0C343D"/>
                </a:solidFill>
              </a:rPr>
              <a:t>How many would be left if half of them flew away?</a:t>
            </a:r>
            <a:endParaRPr sz="25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400" y="277776"/>
            <a:ext cx="6209250" cy="435147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0" y="4789500"/>
            <a:ext cx="769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8520600" cy="56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420359"/>
            <a:ext cx="8520600" cy="339531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0" y="4815675"/>
            <a:ext cx="841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1.NBT.C4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786000" y="4453575"/>
            <a:ext cx="7572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What interesting shapes do we see here?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000" y="150300"/>
            <a:ext cx="7638000" cy="43032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/>
        </p:nvSpPr>
        <p:spPr>
          <a:xfrm>
            <a:off x="0" y="4849150"/>
            <a:ext cx="69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1.G.1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body" idx="1"/>
          </p:nvPr>
        </p:nvSpPr>
        <p:spPr>
          <a:xfrm>
            <a:off x="7312850" y="499450"/>
            <a:ext cx="1519500" cy="406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What can you say about this picture?</a:t>
            </a: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5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Write some number sentences to match what you see.</a:t>
            </a:r>
            <a:endParaRPr sz="1900" b="1">
              <a:solidFill>
                <a:srgbClr val="1155CC"/>
              </a:solidFill>
            </a:endParaRPr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6994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9"/>
          <p:cNvSpPr txBox="1"/>
          <p:nvPr/>
        </p:nvSpPr>
        <p:spPr>
          <a:xfrm>
            <a:off x="0" y="4804800"/>
            <a:ext cx="88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1.OA.D6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body" idx="1"/>
          </p:nvPr>
        </p:nvSpPr>
        <p:spPr>
          <a:xfrm>
            <a:off x="311700" y="567150"/>
            <a:ext cx="4260300" cy="41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74EA7"/>
                </a:solidFill>
              </a:rPr>
              <a:t>What do you notice?</a:t>
            </a:r>
            <a:br>
              <a:rPr lang="en" sz="2900" b="1">
                <a:solidFill>
                  <a:srgbClr val="674EA7"/>
                </a:solidFill>
              </a:rPr>
            </a:br>
            <a:br>
              <a:rPr lang="en" sz="2900" b="1">
                <a:solidFill>
                  <a:srgbClr val="674EA7"/>
                </a:solidFill>
              </a:rPr>
            </a:br>
            <a:r>
              <a:rPr lang="en" sz="2900" b="1">
                <a:solidFill>
                  <a:srgbClr val="674EA7"/>
                </a:solidFill>
              </a:rPr>
              <a:t>What do you wonder?</a:t>
            </a:r>
            <a:endParaRPr sz="29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1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74EA7"/>
                </a:solidFill>
              </a:rPr>
              <a:t>If this graph could talk, what would it say?</a:t>
            </a:r>
            <a:endParaRPr sz="2900" b="1">
              <a:solidFill>
                <a:srgbClr val="674EA7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7075" y="-49950"/>
            <a:ext cx="41369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 txBox="1"/>
          <p:nvPr/>
        </p:nvSpPr>
        <p:spPr>
          <a:xfrm>
            <a:off x="0" y="4835700"/>
            <a:ext cx="1245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>
            <a:spLocks noGrp="1"/>
          </p:cNvSpPr>
          <p:nvPr>
            <p:ph type="body" idx="1"/>
          </p:nvPr>
        </p:nvSpPr>
        <p:spPr>
          <a:xfrm>
            <a:off x="139000" y="152400"/>
            <a:ext cx="2862600" cy="44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Think of 3 categories to sort the fruits and vegetables. 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Which vegetable do you think is the heaviest?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Which is the lightest?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Which is the longest?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Which one is the shortest?</a:t>
            </a:r>
            <a:endParaRPr sz="1900" b="1">
              <a:solidFill>
                <a:srgbClr val="990000"/>
              </a:solidFill>
            </a:endParaRPr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5525" y="356225"/>
            <a:ext cx="5856075" cy="390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1"/>
          <p:cNvSpPr txBox="1"/>
          <p:nvPr/>
        </p:nvSpPr>
        <p:spPr>
          <a:xfrm>
            <a:off x="8418175" y="4789500"/>
            <a:ext cx="769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1.MD.A1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>
            <a:spLocks noGrp="1"/>
          </p:cNvSpPr>
          <p:nvPr>
            <p:ph type="ctrTitle"/>
          </p:nvPr>
        </p:nvSpPr>
        <p:spPr>
          <a:xfrm>
            <a:off x="311700" y="223575"/>
            <a:ext cx="8520600" cy="143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83F04"/>
                </a:solidFill>
              </a:rPr>
              <a:t>Choose a shape to sketch from the picture. </a:t>
            </a:r>
            <a:endParaRPr sz="2300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83F04"/>
                </a:solidFill>
              </a:rPr>
              <a:t>Draw a line to split your shape into 2 equal parts.  </a:t>
            </a:r>
            <a:endParaRPr sz="2300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83F04"/>
                </a:solidFill>
              </a:rPr>
              <a:t>What words describe each equal part?</a:t>
            </a:r>
            <a:r>
              <a:rPr lang="en" sz="5300">
                <a:solidFill>
                  <a:srgbClr val="783F04"/>
                </a:solidFill>
              </a:rPr>
              <a:t> </a:t>
            </a:r>
            <a:endParaRPr sz="5300">
              <a:solidFill>
                <a:srgbClr val="783F04"/>
              </a:solidFill>
            </a:endParaRPr>
          </a:p>
        </p:txBody>
      </p:sp>
      <p:pic>
        <p:nvPicPr>
          <p:cNvPr id="120" name="Google Shape;12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6225" y="1558388"/>
            <a:ext cx="7029450" cy="349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2"/>
          <p:cNvSpPr txBox="1"/>
          <p:nvPr/>
        </p:nvSpPr>
        <p:spPr>
          <a:xfrm>
            <a:off x="8472000" y="4789500"/>
            <a:ext cx="672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1.G.A3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>
            <a:spLocks noGrp="1"/>
          </p:cNvSpPr>
          <p:nvPr>
            <p:ph type="body" idx="1"/>
          </p:nvPr>
        </p:nvSpPr>
        <p:spPr>
          <a:xfrm>
            <a:off x="0" y="2804550"/>
            <a:ext cx="2117100" cy="216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700" b="1">
                <a:solidFill>
                  <a:srgbClr val="38761D"/>
                </a:solidFill>
              </a:rPr>
              <a:t>Where’s the Math?</a:t>
            </a:r>
            <a:endParaRPr sz="3700" b="1">
              <a:solidFill>
                <a:srgbClr val="38761D"/>
              </a:solidFill>
            </a:endParaRPr>
          </a:p>
        </p:txBody>
      </p:sp>
      <p:pic>
        <p:nvPicPr>
          <p:cNvPr id="127" name="Google Shape;12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6200" y="0"/>
            <a:ext cx="71977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3"/>
          <p:cNvSpPr txBox="1"/>
          <p:nvPr/>
        </p:nvSpPr>
        <p:spPr>
          <a:xfrm>
            <a:off x="8451275" y="4820400"/>
            <a:ext cx="692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1.OA.A1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B5394"/>
                </a:solidFill>
              </a:rPr>
              <a:t>Which one doesn’t belong?</a:t>
            </a:r>
            <a:endParaRPr sz="2900" b="1">
              <a:solidFill>
                <a:srgbClr val="0B5394"/>
              </a:solidFill>
            </a:endParaRPr>
          </a:p>
        </p:txBody>
      </p:sp>
      <p:graphicFrame>
        <p:nvGraphicFramePr>
          <p:cNvPr id="134" name="Google Shape;134;p24"/>
          <p:cNvGraphicFramePr/>
          <p:nvPr>
            <p:extLst>
              <p:ext uri="{D42A27DB-BD31-4B8C-83A1-F6EECF244321}">
                <p14:modId xmlns:p14="http://schemas.microsoft.com/office/powerpoint/2010/main" val="3520109526"/>
              </p:ext>
            </p:extLst>
          </p:nvPr>
        </p:nvGraphicFramePr>
        <p:xfrm>
          <a:off x="822960" y="1226770"/>
          <a:ext cx="7368540" cy="3572250"/>
        </p:xfrm>
        <a:graphic>
          <a:graphicData uri="http://schemas.openxmlformats.org/drawingml/2006/table">
            <a:tbl>
              <a:tblPr>
                <a:noFill/>
                <a:tableStyleId>{99B1E68E-EB6A-45DC-81C7-23E227FACCB4}</a:tableStyleId>
              </a:tblPr>
              <a:tblGrid>
                <a:gridCol w="368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4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86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 b="1" dirty="0"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700" b="1" dirty="0">
                          <a:solidFill>
                            <a:srgbClr val="20124D"/>
                          </a:solidFill>
                          <a:latin typeface="Coming Soon"/>
                          <a:ea typeface="Coming Soon"/>
                          <a:cs typeface="Coming Soon"/>
                          <a:sym typeface="Coming Soon"/>
                        </a:rPr>
                        <a:t>20 + 20 + 20</a:t>
                      </a:r>
                      <a:endParaRPr sz="4700" b="1" dirty="0">
                        <a:solidFill>
                          <a:srgbClr val="20124D"/>
                        </a:solidFill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 b="1"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700" b="1">
                          <a:solidFill>
                            <a:srgbClr val="274E13"/>
                          </a:solidFill>
                          <a:latin typeface="Coming Soon"/>
                          <a:ea typeface="Coming Soon"/>
                          <a:cs typeface="Coming Soon"/>
                          <a:sym typeface="Coming Soon"/>
                        </a:rPr>
                        <a:t>30 + 30</a:t>
                      </a:r>
                      <a:endParaRPr sz="4700" b="1">
                        <a:solidFill>
                          <a:srgbClr val="274E13"/>
                        </a:solidFill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6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 b="1"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700" b="1">
                          <a:solidFill>
                            <a:srgbClr val="660000"/>
                          </a:solidFill>
                          <a:latin typeface="Coming Soon"/>
                          <a:ea typeface="Coming Soon"/>
                          <a:cs typeface="Coming Soon"/>
                          <a:sym typeface="Coming Soon"/>
                        </a:rPr>
                        <a:t>30 + 20</a:t>
                      </a:r>
                      <a:endParaRPr sz="4700" b="1">
                        <a:solidFill>
                          <a:srgbClr val="660000"/>
                        </a:solidFill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700" b="1" dirty="0"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5" name="Google Shape;13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1450" y="3068425"/>
            <a:ext cx="309000" cy="16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9450" y="3068425"/>
            <a:ext cx="309000" cy="16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3175" y="3068425"/>
            <a:ext cx="309000" cy="16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6900" y="3068425"/>
            <a:ext cx="309000" cy="16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4900" y="3068425"/>
            <a:ext cx="309000" cy="16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2900" y="3068425"/>
            <a:ext cx="309000" cy="167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4"/>
          <p:cNvSpPr txBox="1"/>
          <p:nvPr/>
        </p:nvSpPr>
        <p:spPr>
          <a:xfrm>
            <a:off x="0" y="4799025"/>
            <a:ext cx="731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1.NBT.C5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>
            <a:spLocks noGrp="1"/>
          </p:cNvSpPr>
          <p:nvPr>
            <p:ph type="body" idx="1"/>
          </p:nvPr>
        </p:nvSpPr>
        <p:spPr>
          <a:xfrm>
            <a:off x="7353325" y="397675"/>
            <a:ext cx="1693800" cy="41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Wow! Look at of these cool shapes!</a:t>
            </a: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Describe what you see.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/>
              <a:t>What would you see if you put some of the shapes together?</a:t>
            </a:r>
            <a:endParaRPr sz="1900" b="1" i="1"/>
          </a:p>
        </p:txBody>
      </p:sp>
      <p:pic>
        <p:nvPicPr>
          <p:cNvPr id="147" name="Google Shape;14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01" y="184037"/>
            <a:ext cx="7166751" cy="47754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5"/>
          <p:cNvSpPr txBox="1"/>
          <p:nvPr/>
        </p:nvSpPr>
        <p:spPr>
          <a:xfrm>
            <a:off x="79600" y="4605450"/>
            <a:ext cx="769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1.G.A2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>
            <a:spLocks noGrp="1"/>
          </p:cNvSpPr>
          <p:nvPr>
            <p:ph type="title"/>
          </p:nvPr>
        </p:nvSpPr>
        <p:spPr>
          <a:xfrm>
            <a:off x="4899150" y="871425"/>
            <a:ext cx="3933300" cy="41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74E13"/>
                </a:solidFill>
              </a:rPr>
              <a:t>What do you notice?     </a:t>
            </a:r>
            <a:endParaRPr sz="20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74E13"/>
                </a:solidFill>
              </a:rPr>
              <a:t> What do you wonder?</a:t>
            </a:r>
            <a:endParaRPr sz="20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74E13"/>
                </a:solidFill>
              </a:rPr>
              <a:t>How many beans do you think are in each bowl?</a:t>
            </a:r>
            <a:endParaRPr sz="20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74E13"/>
                </a:solidFill>
              </a:rPr>
              <a:t>Make a reasonable estimate.</a:t>
            </a:r>
            <a:endParaRPr sz="20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74E13"/>
                </a:solidFill>
              </a:rPr>
              <a:t>How many are there altogether if there are about 150 in each bowl?</a:t>
            </a:r>
            <a:endParaRPr sz="2000">
              <a:solidFill>
                <a:srgbClr val="274E13"/>
              </a:solidFill>
            </a:endParaRPr>
          </a:p>
        </p:txBody>
      </p:sp>
      <p:pic>
        <p:nvPicPr>
          <p:cNvPr id="154" name="Google Shape;15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72441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6"/>
          <p:cNvSpPr txBox="1"/>
          <p:nvPr/>
        </p:nvSpPr>
        <p:spPr>
          <a:xfrm>
            <a:off x="0" y="4804800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1.NBT.B</a:t>
            </a:r>
            <a:endParaRPr sz="1000"/>
          </a:p>
        </p:txBody>
      </p:sp>
      <p:sp>
        <p:nvSpPr>
          <p:cNvPr id="156" name="Google Shape;156;p26"/>
          <p:cNvSpPr txBox="1"/>
          <p:nvPr/>
        </p:nvSpPr>
        <p:spPr>
          <a:xfrm>
            <a:off x="5262250" y="328425"/>
            <a:ext cx="33099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274E13"/>
                </a:solidFill>
              </a:rPr>
              <a:t>Happy Persian New Year </a:t>
            </a:r>
            <a:endParaRPr sz="20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274E13"/>
                </a:solidFill>
              </a:rPr>
              <a:t>Spring Equinox</a:t>
            </a:r>
            <a:endParaRPr sz="2000" b="1">
              <a:solidFill>
                <a:srgbClr val="274E1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>
            <a:spLocks noGrp="1"/>
          </p:cNvSpPr>
          <p:nvPr>
            <p:ph type="title"/>
          </p:nvPr>
        </p:nvSpPr>
        <p:spPr>
          <a:xfrm>
            <a:off x="74050" y="156625"/>
            <a:ext cx="2136300" cy="52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4125"/>
                </a:solidFill>
              </a:rPr>
              <a:t>Happy Purim!</a:t>
            </a:r>
            <a:endParaRPr sz="2300" b="1">
              <a:solidFill>
                <a:srgbClr val="CC4125"/>
              </a:solidFill>
            </a:endParaRPr>
          </a:p>
        </p:txBody>
      </p:sp>
      <p:sp>
        <p:nvSpPr>
          <p:cNvPr id="162" name="Google Shape;162;p27"/>
          <p:cNvSpPr txBox="1">
            <a:spLocks noGrp="1"/>
          </p:cNvSpPr>
          <p:nvPr>
            <p:ph type="body" idx="1"/>
          </p:nvPr>
        </p:nvSpPr>
        <p:spPr>
          <a:xfrm>
            <a:off x="74050" y="879675"/>
            <a:ext cx="2136300" cy="36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Estimate how many Hamantaschen are on the plate.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23</a:t>
            </a:r>
            <a:endParaRPr sz="2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Were you close?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How many tens?</a:t>
            </a:r>
            <a:br>
              <a:rPr lang="en" sz="1700">
                <a:solidFill>
                  <a:srgbClr val="CC0000"/>
                </a:solidFill>
              </a:rPr>
            </a:br>
            <a:r>
              <a:rPr lang="en" sz="1700">
                <a:solidFill>
                  <a:srgbClr val="CC0000"/>
                </a:solidFill>
              </a:rPr>
              <a:t>How many ones?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Create an expression to match!</a:t>
            </a:r>
            <a:endParaRPr sz="1700">
              <a:solidFill>
                <a:srgbClr val="CC0000"/>
              </a:solidFill>
            </a:endParaRPr>
          </a:p>
        </p:txBody>
      </p:sp>
      <p:pic>
        <p:nvPicPr>
          <p:cNvPr id="163" name="Google Shape;16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/>
        </p:nvSpPr>
        <p:spPr>
          <a:xfrm>
            <a:off x="8265275" y="4789500"/>
            <a:ext cx="922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1.NBT.C4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>
            <a:spLocks noGrp="1"/>
          </p:cNvSpPr>
          <p:nvPr>
            <p:ph type="title"/>
          </p:nvPr>
        </p:nvSpPr>
        <p:spPr>
          <a:xfrm>
            <a:off x="7260750" y="354725"/>
            <a:ext cx="1707000" cy="44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9900FF"/>
                </a:solidFill>
              </a:rPr>
              <a:t>Happy Holi!</a:t>
            </a:r>
            <a:endParaRPr sz="3700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How many hands?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How many fingers?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</p:txBody>
      </p:sp>
      <p:pic>
        <p:nvPicPr>
          <p:cNvPr id="170" name="Google Shape;17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900" y="354725"/>
            <a:ext cx="7027751" cy="445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8"/>
          <p:cNvSpPr txBox="1"/>
          <p:nvPr/>
        </p:nvSpPr>
        <p:spPr>
          <a:xfrm>
            <a:off x="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1.NBT.A1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>
            <a:spLocks noGrp="1"/>
          </p:cNvSpPr>
          <p:nvPr>
            <p:ph type="title"/>
          </p:nvPr>
        </p:nvSpPr>
        <p:spPr>
          <a:xfrm>
            <a:off x="7003950" y="158075"/>
            <a:ext cx="1982700" cy="85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Happy Greek Independence Day!</a:t>
            </a:r>
            <a:endParaRPr sz="1900" b="1">
              <a:solidFill>
                <a:srgbClr val="0000FF"/>
              </a:solidFill>
            </a:endParaRPr>
          </a:p>
        </p:txBody>
      </p:sp>
      <p:sp>
        <p:nvSpPr>
          <p:cNvPr id="177" name="Google Shape;177;p29"/>
          <p:cNvSpPr txBox="1">
            <a:spLocks noGrp="1"/>
          </p:cNvSpPr>
          <p:nvPr>
            <p:ph type="body" idx="1"/>
          </p:nvPr>
        </p:nvSpPr>
        <p:spPr>
          <a:xfrm>
            <a:off x="6948300" y="1300725"/>
            <a:ext cx="209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i="1">
                <a:solidFill>
                  <a:srgbClr val="0000FF"/>
                </a:solidFill>
              </a:rPr>
              <a:t>How many pieces of Baklava do we see?</a:t>
            </a:r>
            <a:endParaRPr sz="1700" b="1" i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 i="1">
                <a:solidFill>
                  <a:srgbClr val="0000FF"/>
                </a:solidFill>
              </a:rPr>
              <a:t>How many different ways can we count them?</a:t>
            </a:r>
            <a:endParaRPr sz="1700" b="1" i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 i="1">
                <a:solidFill>
                  <a:srgbClr val="0000FF"/>
                </a:solidFill>
              </a:rPr>
              <a:t>How many tens?</a:t>
            </a:r>
            <a:endParaRPr sz="1700" b="1" i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 i="1">
                <a:solidFill>
                  <a:srgbClr val="0000FF"/>
                </a:solidFill>
              </a:rPr>
              <a:t>How many ones?</a:t>
            </a:r>
            <a:endParaRPr sz="1700" b="1" i="1">
              <a:solidFill>
                <a:srgbClr val="0000FF"/>
              </a:solidFill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9"/>
          <p:cNvSpPr txBox="1"/>
          <p:nvPr/>
        </p:nvSpPr>
        <p:spPr>
          <a:xfrm>
            <a:off x="8329975" y="4789500"/>
            <a:ext cx="858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1.NBT.B2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body" idx="1"/>
          </p:nvPr>
        </p:nvSpPr>
        <p:spPr>
          <a:xfrm>
            <a:off x="311700" y="445025"/>
            <a:ext cx="1734000" cy="41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What are some interesting shapes you see here?</a:t>
            </a: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Can you draw them? 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E06666"/>
                </a:solidFill>
              </a:rPr>
              <a:t>What if you put some of them together?</a:t>
            </a:r>
            <a:endParaRPr sz="1900" b="1">
              <a:solidFill>
                <a:srgbClr val="E06666"/>
              </a:solidFill>
            </a:endParaRPr>
          </a:p>
        </p:txBody>
      </p:sp>
      <p:pic>
        <p:nvPicPr>
          <p:cNvPr id="185" name="Google Shape;18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3036" y="445036"/>
            <a:ext cx="6549275" cy="433592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0"/>
          <p:cNvSpPr txBox="1"/>
          <p:nvPr/>
        </p:nvSpPr>
        <p:spPr>
          <a:xfrm>
            <a:off x="8510100" y="4804800"/>
            <a:ext cx="633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1.G.A2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192" name="Google Shape;192;p31"/>
          <p:cNvGraphicFramePr/>
          <p:nvPr/>
        </p:nvGraphicFramePr>
        <p:xfrm>
          <a:off x="952500" y="1304400"/>
          <a:ext cx="7239000" cy="3550000"/>
        </p:xfrm>
        <a:graphic>
          <a:graphicData uri="http://schemas.openxmlformats.org/drawingml/2006/table">
            <a:tbl>
              <a:tblPr>
                <a:noFill/>
                <a:tableStyleId>{99B1E68E-EB6A-45DC-81C7-23E227FACCB4}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7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3" name="Google Shape;193;p31"/>
          <p:cNvSpPr/>
          <p:nvPr/>
        </p:nvSpPr>
        <p:spPr>
          <a:xfrm>
            <a:off x="1900475" y="1565925"/>
            <a:ext cx="717000" cy="12630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31"/>
          <p:cNvSpPr/>
          <p:nvPr/>
        </p:nvSpPr>
        <p:spPr>
          <a:xfrm>
            <a:off x="2617475" y="1565925"/>
            <a:ext cx="717000" cy="12630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31"/>
          <p:cNvSpPr/>
          <p:nvPr/>
        </p:nvSpPr>
        <p:spPr>
          <a:xfrm>
            <a:off x="5189250" y="1552950"/>
            <a:ext cx="2423700" cy="1177200"/>
          </a:xfrm>
          <a:prstGeom prst="rtTriangle">
            <a:avLst/>
          </a:prstGeom>
          <a:solidFill>
            <a:srgbClr val="93C47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31"/>
          <p:cNvSpPr/>
          <p:nvPr/>
        </p:nvSpPr>
        <p:spPr>
          <a:xfrm rot="10800000">
            <a:off x="5189250" y="1565925"/>
            <a:ext cx="2423700" cy="1160700"/>
          </a:xfrm>
          <a:prstGeom prst="rtTriangle">
            <a:avLst/>
          </a:prstGeom>
          <a:solidFill>
            <a:srgbClr val="6AA84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31"/>
          <p:cNvSpPr/>
          <p:nvPr/>
        </p:nvSpPr>
        <p:spPr>
          <a:xfrm>
            <a:off x="1752575" y="3377125"/>
            <a:ext cx="1263000" cy="1092300"/>
          </a:xfrm>
          <a:prstGeom prst="triangle">
            <a:avLst>
              <a:gd name="adj" fmla="val 50000"/>
            </a:avLst>
          </a:prstGeom>
          <a:solidFill>
            <a:srgbClr val="FF00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1"/>
          <p:cNvSpPr/>
          <p:nvPr/>
        </p:nvSpPr>
        <p:spPr>
          <a:xfrm rot="3581381">
            <a:off x="2553650" y="3103654"/>
            <a:ext cx="1263169" cy="1092141"/>
          </a:xfrm>
          <a:prstGeom prst="triangle">
            <a:avLst>
              <a:gd name="adj" fmla="val 50000"/>
            </a:avLst>
          </a:prstGeom>
          <a:solidFill>
            <a:srgbClr val="FF00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1"/>
          <p:cNvSpPr/>
          <p:nvPr/>
        </p:nvSpPr>
        <p:spPr>
          <a:xfrm>
            <a:off x="6594700" y="3268650"/>
            <a:ext cx="1109700" cy="1335600"/>
          </a:xfrm>
          <a:prstGeom prst="rtTriangle">
            <a:avLst/>
          </a:prstGeom>
          <a:solidFill>
            <a:srgbClr val="3D85C6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31"/>
          <p:cNvSpPr/>
          <p:nvPr/>
        </p:nvSpPr>
        <p:spPr>
          <a:xfrm rot="-5400000">
            <a:off x="5372050" y="3381600"/>
            <a:ext cx="1335600" cy="1109700"/>
          </a:xfrm>
          <a:prstGeom prst="rtTriangle">
            <a:avLst/>
          </a:prstGeom>
          <a:solidFill>
            <a:srgbClr val="3D85C6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31"/>
          <p:cNvSpPr txBox="1"/>
          <p:nvPr/>
        </p:nvSpPr>
        <p:spPr>
          <a:xfrm>
            <a:off x="0" y="4804800"/>
            <a:ext cx="717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1.G.A2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526</Words>
  <Application>Microsoft Macintosh PowerPoint</Application>
  <PresentationFormat>On-screen Show (16:9)</PresentationFormat>
  <Paragraphs>99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Coming Soon</vt:lpstr>
      <vt:lpstr>Arial</vt:lpstr>
      <vt:lpstr>Simple Light</vt:lpstr>
      <vt:lpstr>Wow! How many windows might be here?  WHAT strategies can you use to figure it out?</vt:lpstr>
      <vt:lpstr>PowerPoint Presentation</vt:lpstr>
      <vt:lpstr>Happy Independence Day in Ghana </vt:lpstr>
      <vt:lpstr>PowerPoint Presentation</vt:lpstr>
      <vt:lpstr>Which one doesn’t belong?</vt:lpstr>
      <vt:lpstr>What interesting shapes do we see here?</vt:lpstr>
      <vt:lpstr>PowerPoint Presentation</vt:lpstr>
      <vt:lpstr>PowerPoint Presentation</vt:lpstr>
      <vt:lpstr>PowerPoint Presentation</vt:lpstr>
      <vt:lpstr>Choose a shape to sketch from the picture.  Draw a line to split your shape into 2 equal parts.   What words describe each equal part? </vt:lpstr>
      <vt:lpstr>PowerPoint Presentation</vt:lpstr>
      <vt:lpstr>Which one doesn’t belong?</vt:lpstr>
      <vt:lpstr>PowerPoint Presentation</vt:lpstr>
      <vt:lpstr> What do you notice?       What do you wonder?  How many beans do you think are in each bowl?  Make a reasonable estimate.  How many are there altogether if there are about 150 in each bowl?</vt:lpstr>
      <vt:lpstr>Happy Purim!</vt:lpstr>
      <vt:lpstr>Happy Holi!  How many hands?  How many fingers? </vt:lpstr>
      <vt:lpstr>Happy Greek Independence Day!</vt:lpstr>
      <vt:lpstr>PowerPoint Presentation</vt:lpstr>
      <vt:lpstr>Which one doesn’t belong?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Wow! How many windows might be here?  WHAT strategies can you use to figure it out?</dc:title>
  <cp:lastModifiedBy>Manousaridis, Tracy</cp:lastModifiedBy>
  <cp:revision>1</cp:revision>
  <dcterms:modified xsi:type="dcterms:W3CDTF">2024-03-04T12:08:48Z</dcterms:modified>
</cp:coreProperties>
</file>