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78de240c2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78de240c2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April 1,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c78de240c2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c78de240c2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c78de240c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c78de240c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c78de240c2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c78de240c2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c78de240c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c78de240c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c78de240c2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c78de240c2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8,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c78de240c2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c78de240c2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c78de240c2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c78de240c2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 10,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Eid Al-Fitr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78de240c2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c78de240c2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c78de240c2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c78de240c2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78de240c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c78de240c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22,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78de240c2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c78de240c2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c78de240c2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c78de240c2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78de240c2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c78de240c2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c78de240c2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c78de240c2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201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Would you rather . . .</a:t>
            </a:r>
            <a:endParaRPr sz="2900" b="1">
              <a:solidFill>
                <a:srgbClr val="351C75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56050" y="4644675"/>
            <a:ext cx="85206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0303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Lindt Gold Bunny &amp; Friends, 4 pk./1.7 oz.		Lindt Gold Bunny, 9.6 oz.</a:t>
            </a:r>
            <a:endParaRPr b="1">
              <a:solidFill>
                <a:srgbClr val="3030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3030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113" y="926238"/>
            <a:ext cx="2924175" cy="37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8537" y="1005375"/>
            <a:ext cx="2036560" cy="35660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7382675" y="1696025"/>
            <a:ext cx="720600" cy="7092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$9.99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500100" y="1260900"/>
            <a:ext cx="834300" cy="7092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$10.99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8423400" y="4804800"/>
            <a:ext cx="720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3924125"/>
            <a:ext cx="85206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What can you say about these measuring cups?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What do you notice?  What do you wonder?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Can you make EQUIVALENT fractions from what you see?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313" y="163475"/>
            <a:ext cx="7987376" cy="36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253075"/>
            <a:ext cx="3600900" cy="11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Who are our Essential Workers?</a:t>
            </a:r>
            <a:endParaRPr sz="2900" b="1">
              <a:solidFill>
                <a:srgbClr val="741B47"/>
              </a:solidFill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491975"/>
            <a:ext cx="3600900" cy="30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 do you notice?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 do you wonder?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 impact does this have on you and your community?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What’s going on in this graph? Write a catchy headline that captures the graph’s main idea.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2701" y="0"/>
            <a:ext cx="52312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1776" y="4889925"/>
            <a:ext cx="1073521" cy="2064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ctrTitle"/>
          </p:nvPr>
        </p:nvSpPr>
        <p:spPr>
          <a:xfrm>
            <a:off x="6938400" y="64675"/>
            <a:ext cx="1893900" cy="49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solidFill>
                  <a:srgbClr val="38761D"/>
                </a:solidFill>
              </a:rPr>
              <a:t>Talk about the math you see here.</a:t>
            </a:r>
            <a:endParaRPr sz="4400" b="1">
              <a:solidFill>
                <a:srgbClr val="38761D"/>
              </a:solidFill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68006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subTitle" idx="1"/>
          </p:nvPr>
        </p:nvSpPr>
        <p:spPr>
          <a:xfrm>
            <a:off x="7598175" y="0"/>
            <a:ext cx="1545900" cy="5143500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Would You Rather Buy ...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9817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6866175" y="4804800"/>
            <a:ext cx="732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832700" y="416400"/>
            <a:ext cx="4999500" cy="45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5B0F00"/>
                </a:solidFill>
              </a:rPr>
              <a:t>Look closely.</a:t>
            </a:r>
            <a:endParaRPr sz="3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5B0F00"/>
                </a:solidFill>
              </a:rPr>
              <a:t>What do you notice?</a:t>
            </a:r>
            <a:endParaRPr sz="3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700" b="1">
                <a:solidFill>
                  <a:srgbClr val="5B0F00"/>
                </a:solidFill>
              </a:rPr>
              <a:t>What is the true calorie count?</a:t>
            </a:r>
            <a:endParaRPr sz="3700" b="1">
              <a:solidFill>
                <a:srgbClr val="5B0F00"/>
              </a:solidFill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83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8394675" y="4804800"/>
            <a:ext cx="74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226950"/>
            <a:ext cx="3796800" cy="43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What do we notice?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What do we wonder?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About how far is it from Jamaica Pond to Hyde Square?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How do you know?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What other distances can we estimate?</a:t>
            </a:r>
            <a:endParaRPr sz="2300">
              <a:solidFill>
                <a:srgbClr val="3D85C6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5758" y="0"/>
            <a:ext cx="470823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6977450" y="126475"/>
            <a:ext cx="2118600" cy="89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i="1">
                <a:solidFill>
                  <a:srgbClr val="38761D"/>
                </a:solidFill>
              </a:rPr>
              <a:t>Eid Al-Fitr Celebration</a:t>
            </a:r>
            <a:endParaRPr sz="2900" i="1">
              <a:solidFill>
                <a:srgbClr val="38761D"/>
              </a:solidFill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274E1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عيد مبارك</a:t>
            </a:r>
            <a:endParaRPr sz="2900" i="1">
              <a:solidFill>
                <a:srgbClr val="274E13"/>
              </a:solidFill>
            </a:endParaRPr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6977450" y="1826675"/>
            <a:ext cx="2044800" cy="27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Estimate what fraction of this yummy Knefeh is cut out.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Justify your estimation with math!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8549100" y="4804800"/>
            <a:ext cx="594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ctrTitle"/>
          </p:nvPr>
        </p:nvSpPr>
        <p:spPr>
          <a:xfrm>
            <a:off x="6203525" y="822125"/>
            <a:ext cx="2940600" cy="3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674EA7"/>
                </a:solidFill>
              </a:rPr>
              <a:t>What can you </a:t>
            </a: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674EA7"/>
                </a:solidFill>
              </a:rPr>
              <a:t>say about this number representation?</a:t>
            </a: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990000"/>
                </a:solidFill>
              </a:rPr>
              <a:t>Think PRIME FACTORIZATION</a:t>
            </a:r>
            <a:endParaRPr sz="24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64841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8670900" y="4778825"/>
            <a:ext cx="47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5.OA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088" y="833438"/>
            <a:ext cx="5305425" cy="418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3100" y="0"/>
            <a:ext cx="65259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/>
          <p:nvPr/>
        </p:nvSpPr>
        <p:spPr>
          <a:xfrm>
            <a:off x="170125" y="3185975"/>
            <a:ext cx="1595100" cy="1117200"/>
          </a:xfrm>
          <a:prstGeom prst="wedgeEllipseCallout">
            <a:avLst>
              <a:gd name="adj1" fmla="val 63250"/>
              <a:gd name="adj2" fmla="val -45236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Why does it matter?</a:t>
            </a:r>
            <a:endParaRPr sz="1900" b="1"/>
          </a:p>
        </p:txBody>
      </p:sp>
      <p:sp>
        <p:nvSpPr>
          <p:cNvPr id="127" name="Google Shape;127;p22"/>
          <p:cNvSpPr/>
          <p:nvPr/>
        </p:nvSpPr>
        <p:spPr>
          <a:xfrm>
            <a:off x="7578375" y="1937800"/>
            <a:ext cx="1433400" cy="927300"/>
          </a:xfrm>
          <a:prstGeom prst="wedgeEllipseCallout">
            <a:avLst>
              <a:gd name="adj1" fmla="val -61937"/>
              <a:gd name="adj2" fmla="val 32503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wonder?</a:t>
            </a:r>
            <a:endParaRPr sz="1700"/>
          </a:p>
        </p:txBody>
      </p:sp>
      <p:sp>
        <p:nvSpPr>
          <p:cNvPr id="128" name="Google Shape;128;p22"/>
          <p:cNvSpPr/>
          <p:nvPr/>
        </p:nvSpPr>
        <p:spPr>
          <a:xfrm>
            <a:off x="170125" y="266975"/>
            <a:ext cx="1369200" cy="927300"/>
          </a:xfrm>
          <a:prstGeom prst="wedgeEllipseCallout">
            <a:avLst>
              <a:gd name="adj1" fmla="val 43459"/>
              <a:gd name="adj2" fmla="val 59383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notice</a:t>
            </a:r>
            <a:endParaRPr sz="1700"/>
          </a:p>
        </p:txBody>
      </p:sp>
      <p:sp>
        <p:nvSpPr>
          <p:cNvPr id="129" name="Google Shape;129;p22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7037400" y="770025"/>
            <a:ext cx="1947300" cy="3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900" b="1" i="1">
                <a:solidFill>
                  <a:srgbClr val="0000FF"/>
                </a:solidFill>
              </a:rPr>
              <a:t>About </a:t>
            </a:r>
            <a:r>
              <a:rPr lang="en" sz="2900" b="1">
                <a:solidFill>
                  <a:srgbClr val="0000FF"/>
                </a:solidFill>
              </a:rPr>
              <a:t>what fraction of the pie is here?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-537"/>
            <a:ext cx="6886339" cy="514457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4670275" y="188050"/>
            <a:ext cx="4128900" cy="26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980000"/>
                </a:solidFill>
                <a:highlight>
                  <a:srgbClr val="FFFFFF"/>
                </a:highlight>
              </a:rPr>
              <a:t>חַג פֵּסַח שַׂמֵחַ</a:t>
            </a:r>
            <a:endParaRPr sz="2300" b="1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80000"/>
                </a:solidFill>
              </a:rPr>
              <a:t>How many macaroons are in BOTH cans?</a:t>
            </a:r>
            <a:endParaRPr sz="2300" b="1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</a:rPr>
              <a:t>What is an estimate that is too low?</a:t>
            </a:r>
            <a:endParaRPr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</a:rPr>
              <a:t>Too high?</a:t>
            </a:r>
            <a:endParaRPr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980000"/>
                </a:solidFill>
              </a:rPr>
              <a:t>Just right?</a:t>
            </a:r>
            <a:endParaRPr>
              <a:solidFill>
                <a:srgbClr val="980000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75" y="30235"/>
            <a:ext cx="4419601" cy="508302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4849750" y="3480725"/>
            <a:ext cx="2272500" cy="14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CC4125"/>
                </a:solidFill>
              </a:rPr>
              <a:t>9 + 4 + 1 + 1 = 15</a:t>
            </a:r>
            <a:endParaRPr sz="1700" b="1">
              <a:solidFill>
                <a:srgbClr val="CC412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CC4125"/>
                </a:solidFill>
              </a:rPr>
              <a:t>15 x 2 = 30</a:t>
            </a:r>
            <a:endParaRPr sz="1700" b="1">
              <a:solidFill>
                <a:srgbClr val="CC412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CC412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CC4125"/>
                </a:solidFill>
              </a:rPr>
              <a:t>30 Macaroons!</a:t>
            </a:r>
            <a:endParaRPr>
              <a:solidFill>
                <a:srgbClr val="CC4125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3825" y="3107963"/>
            <a:ext cx="1412950" cy="187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 txBox="1"/>
          <p:nvPr/>
        </p:nvSpPr>
        <p:spPr>
          <a:xfrm>
            <a:off x="0" y="4804800"/>
            <a:ext cx="917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5.OA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>
            <a:spLocks noGrp="1"/>
          </p:cNvSpPr>
          <p:nvPr>
            <p:ph type="title"/>
          </p:nvPr>
        </p:nvSpPr>
        <p:spPr>
          <a:xfrm>
            <a:off x="311700" y="149800"/>
            <a:ext cx="8520600" cy="5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Would you rather… practice your violin </a:t>
            </a:r>
            <a:r>
              <a:rPr lang="en" sz="1900" b="1" u="sng"/>
              <a:t>every</a:t>
            </a:r>
            <a:r>
              <a:rPr lang="en" sz="1900"/>
              <a:t> other day for 15 minutes, 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OR practice for one hour once/week?</a:t>
            </a:r>
            <a:endParaRPr sz="1900"/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975" y="943175"/>
            <a:ext cx="6086044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0" y="4771475"/>
            <a:ext cx="70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210800" y="158100"/>
            <a:ext cx="4479600" cy="44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What do notice? 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What do you wonder?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How many cubes IF the kite is a solid cube?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How many cubes IF the inside is empty?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How many cubes are painted with 3 colors? 2 colors? 1 color?</a:t>
            </a:r>
            <a:endParaRPr sz="2300" b="1">
              <a:solidFill>
                <a:srgbClr val="351C75"/>
              </a:solidFill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7875" y="0"/>
            <a:ext cx="42461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 txBox="1"/>
          <p:nvPr/>
        </p:nvSpPr>
        <p:spPr>
          <a:xfrm>
            <a:off x="0" y="4804800"/>
            <a:ext cx="106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5.MD.C3,4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625" y="86375"/>
            <a:ext cx="3137950" cy="26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9606" y="384569"/>
            <a:ext cx="3190550" cy="437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/>
          <p:nvPr/>
        </p:nvSpPr>
        <p:spPr>
          <a:xfrm>
            <a:off x="1050700" y="3677425"/>
            <a:ext cx="1979400" cy="781800"/>
          </a:xfrm>
          <a:prstGeom prst="wedgeEllipseCallout">
            <a:avLst>
              <a:gd name="adj1" fmla="val 63628"/>
              <a:gd name="adj2" fmla="val -26561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Prove it!</a:t>
            </a:r>
            <a:endParaRPr sz="1900" b="1">
              <a:solidFill>
                <a:srgbClr val="FFFFFF"/>
              </a:solidFill>
            </a:endParaRPr>
          </a:p>
        </p:txBody>
      </p:sp>
      <p:sp>
        <p:nvSpPr>
          <p:cNvPr id="167" name="Google Shape;167;p27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Macintosh PowerPoint</Application>
  <PresentationFormat>On-screen Show (16:9)</PresentationFormat>
  <Paragraphs>80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Times New Roman</vt:lpstr>
      <vt:lpstr>Roboto</vt:lpstr>
      <vt:lpstr>Arial</vt:lpstr>
      <vt:lpstr>Simple Light</vt:lpstr>
      <vt:lpstr>Would you rather . . .</vt:lpstr>
      <vt:lpstr>PowerPoint Presentation</vt:lpstr>
      <vt:lpstr>Who are our Essential Workers?</vt:lpstr>
      <vt:lpstr>Talk about the math you see here.</vt:lpstr>
      <vt:lpstr>PowerPoint Presentation</vt:lpstr>
      <vt:lpstr>PowerPoint Presentation</vt:lpstr>
      <vt:lpstr>PowerPoint Presentation</vt:lpstr>
      <vt:lpstr>Eid Al-Fitr Celebration عيد مبارك</vt:lpstr>
      <vt:lpstr>What can you  say about this number representation?   Think PRIME FACTORIZATION </vt:lpstr>
      <vt:lpstr>PowerPoint Presentation</vt:lpstr>
      <vt:lpstr>PowerPoint Presentation</vt:lpstr>
      <vt:lpstr>PowerPoint Presentation</vt:lpstr>
      <vt:lpstr>Would you rather… practice your violin every other day for 15 minutes,  OR practice for one hour once/week?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Would you rather . . .</dc:title>
  <cp:lastModifiedBy>Manousaridis, Tracy</cp:lastModifiedBy>
  <cp:revision>1</cp:revision>
  <dcterms:modified xsi:type="dcterms:W3CDTF">2024-03-31T14:22:42Z</dcterms:modified>
</cp:coreProperties>
</file>