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05CEFC1-2291-427E-A00A-B996A2E7130C}">
  <a:tblStyle styleId="{E05CEFC1-2291-427E-A00A-B996A2E713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7e53a033d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c7e53a033d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1,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c7e53a033d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c7e53a033d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c7e53a033d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c7e53a033d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c7e53a033d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c7e53a033d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c7e53a033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c7e53a033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c7e53a033d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c7e53a033d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8,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c7e53a033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c7e53a033d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c7e53a033d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c7e53a033d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April 10, 2024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Eid Al-Fitr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c7e53a033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c7e53a033d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c7e53a033d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c7e53a033d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c7e53a033d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c7e53a033d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April 22,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c7e53a033d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c7e53a033d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7e53a033d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7e53a033d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c7e53a033d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c7e53a033d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7e53a033d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c7e53a033d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498" y="0"/>
            <a:ext cx="673465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331125" y="2571750"/>
            <a:ext cx="1181100" cy="882900"/>
          </a:xfrm>
          <a:prstGeom prst="doubleWave">
            <a:avLst>
              <a:gd name="adj1" fmla="val 6250"/>
              <a:gd name="adj2" fmla="val 2083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FFFFFF"/>
                </a:solidFill>
              </a:rPr>
              <a:t>$9.99 each</a:t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7359925" y="1874250"/>
            <a:ext cx="1181100" cy="697500"/>
          </a:xfrm>
          <a:prstGeom prst="doubleWave">
            <a:avLst>
              <a:gd name="adj1" fmla="val 6250"/>
              <a:gd name="adj2" fmla="val 2083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FFFF"/>
                </a:solidFill>
              </a:rPr>
              <a:t>$19.50 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0" y="4804800"/>
            <a:ext cx="727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4333575"/>
            <a:ext cx="8520600" cy="6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700"/>
              <a:t>What do you notice? What do you wonder? What questions do you have?                Why does it matter?</a:t>
            </a:r>
            <a:endParaRPr sz="1700"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083"/>
            <a:ext cx="9143999" cy="421568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0" y="4820400"/>
            <a:ext cx="84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4.MD.B</a:t>
            </a:r>
            <a:endParaRPr sz="100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0500" y="42075"/>
            <a:ext cx="133350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ctrTitle"/>
          </p:nvPr>
        </p:nvSpPr>
        <p:spPr>
          <a:xfrm>
            <a:off x="6368550" y="467400"/>
            <a:ext cx="2638500" cy="402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What can you </a:t>
            </a:r>
            <a:endParaRPr sz="2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674EA7"/>
                </a:solidFill>
              </a:rPr>
              <a:t>say about this number visualization?</a:t>
            </a:r>
            <a:endParaRPr sz="290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674EA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990000"/>
                </a:solidFill>
              </a:rPr>
              <a:t>Where do you see PRIME numbers?</a:t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0"/>
            <a:ext cx="648418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4.OA.B4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3924125"/>
            <a:ext cx="85206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What can you say about these measuring cups?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What do you notice?  What do you wonder?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Can you make EQUIVALENT fractions from what you see?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313" y="163475"/>
            <a:ext cx="7987376" cy="367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8472600" y="4804800"/>
            <a:ext cx="67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4.NF.A2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6340700" y="266050"/>
            <a:ext cx="2491500" cy="47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i="1">
                <a:solidFill>
                  <a:srgbClr val="3B3B3B"/>
                </a:solidFill>
                <a:highlight>
                  <a:srgbClr val="FFFFFF"/>
                </a:highlight>
              </a:rPr>
              <a:t>Soldier’s Monument in Jamaica Plain is a 28 foot monument to commemorate the Civil War contributions of the then-Town of West Roxbury.</a:t>
            </a:r>
            <a:endParaRPr sz="1700" i="1">
              <a:solidFill>
                <a:srgbClr val="3B3B3B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B3B3B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B3B3B"/>
                </a:solidFill>
                <a:highlight>
                  <a:srgbClr val="FFFFFF"/>
                </a:highlight>
              </a:rPr>
              <a:t>The soldier on the top of the monument is </a:t>
            </a:r>
            <a:r>
              <a:rPr lang="en" sz="1900" b="1">
                <a:solidFill>
                  <a:srgbClr val="3B3B3B"/>
                </a:solidFill>
                <a:highlight>
                  <a:srgbClr val="FFFFFF"/>
                </a:highlight>
              </a:rPr>
              <a:t>7 feet tall</a:t>
            </a:r>
            <a:r>
              <a:rPr lang="en" sz="1900">
                <a:solidFill>
                  <a:srgbClr val="3B3B3B"/>
                </a:solidFill>
                <a:highlight>
                  <a:srgbClr val="FFFFFF"/>
                </a:highlight>
              </a:rPr>
              <a:t>.  </a:t>
            </a:r>
            <a:endParaRPr sz="1900">
              <a:solidFill>
                <a:srgbClr val="3B3B3B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3B3B3B"/>
                </a:solidFill>
                <a:highlight>
                  <a:srgbClr val="FFFFFF"/>
                </a:highlight>
              </a:rPr>
              <a:t>What FRACTION of the whole monument is he?</a:t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376" y="266050"/>
            <a:ext cx="5946775" cy="440563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4.MD.A2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742688" y="642938"/>
            <a:ext cx="5143500" cy="38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1716" y="0"/>
            <a:ext cx="163656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4.NF.B3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9884" y="0"/>
            <a:ext cx="620138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0" y="60100"/>
            <a:ext cx="7230300" cy="94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i="1">
                <a:solidFill>
                  <a:srgbClr val="FF9900"/>
                </a:solidFill>
              </a:rPr>
              <a:t>Today is the celebration of Eid Al-Fitr</a:t>
            </a:r>
            <a:endParaRPr sz="3100" b="1" i="1">
              <a:solidFill>
                <a:srgbClr val="FF9900"/>
              </a:solidFill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FF99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عيد مبارك</a:t>
            </a:r>
            <a:endParaRPr sz="3700" b="1" i="1">
              <a:solidFill>
                <a:srgbClr val="FF9900"/>
              </a:solidFill>
            </a:endParaRPr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7061775" y="1093000"/>
            <a:ext cx="1950000" cy="38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5B0F00"/>
                </a:solidFill>
              </a:rPr>
              <a:t>Where do we see arrays in this bakery?</a:t>
            </a:r>
            <a:endParaRPr sz="17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5B0F00"/>
                </a:solidFill>
              </a:rPr>
              <a:t>How can we use them to determine how many traditional sweets are here?</a:t>
            </a:r>
            <a:endParaRPr sz="17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>
                <a:solidFill>
                  <a:srgbClr val="5B0F00"/>
                </a:solidFill>
              </a:rPr>
              <a:t>Create an equation to match your thinking.</a:t>
            </a:r>
            <a:endParaRPr sz="1700">
              <a:solidFill>
                <a:srgbClr val="5B0F00"/>
              </a:solidFill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175" y="1152476"/>
            <a:ext cx="6886904" cy="38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8359500" y="48575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4.NBT.B5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one doesn’t belong?</a:t>
            </a:r>
            <a:endParaRPr/>
          </a:p>
        </p:txBody>
      </p:sp>
      <p:graphicFrame>
        <p:nvGraphicFramePr>
          <p:cNvPr id="113" name="Google Shape;113;p21"/>
          <p:cNvGraphicFramePr/>
          <p:nvPr/>
        </p:nvGraphicFramePr>
        <p:xfrm>
          <a:off x="469000" y="1179200"/>
          <a:ext cx="8297300" cy="3481750"/>
        </p:xfrm>
        <a:graphic>
          <a:graphicData uri="http://schemas.openxmlformats.org/drawingml/2006/table">
            <a:tbl>
              <a:tblPr>
                <a:noFill/>
                <a:tableStyleId>{E05CEFC1-2291-427E-A00A-B996A2E7130C}</a:tableStyleId>
              </a:tblPr>
              <a:tblGrid>
                <a:gridCol w="414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0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9475" y="1666625"/>
            <a:ext cx="3838901" cy="9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9323" y="1377175"/>
            <a:ext cx="935105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6100" y="1441563"/>
            <a:ext cx="747225" cy="133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/>
        </p:nvSpPr>
        <p:spPr>
          <a:xfrm>
            <a:off x="2524425" y="1780638"/>
            <a:ext cx="312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0B5394"/>
                </a:solidFill>
              </a:rPr>
              <a:t>+</a:t>
            </a:r>
            <a:endParaRPr sz="3200" b="1">
              <a:solidFill>
                <a:srgbClr val="0B5394"/>
              </a:solidFill>
            </a:endParaRPr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7475" y="3142175"/>
            <a:ext cx="2994750" cy="138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/>
          <p:nvPr/>
        </p:nvSpPr>
        <p:spPr>
          <a:xfrm>
            <a:off x="5154975" y="3220650"/>
            <a:ext cx="500700" cy="10923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1"/>
          <p:cNvSpPr/>
          <p:nvPr/>
        </p:nvSpPr>
        <p:spPr>
          <a:xfrm>
            <a:off x="5655675" y="3220650"/>
            <a:ext cx="500700" cy="10923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1"/>
          <p:cNvSpPr/>
          <p:nvPr/>
        </p:nvSpPr>
        <p:spPr>
          <a:xfrm>
            <a:off x="6156375" y="3220650"/>
            <a:ext cx="500700" cy="10923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1"/>
          <p:cNvSpPr/>
          <p:nvPr/>
        </p:nvSpPr>
        <p:spPr>
          <a:xfrm>
            <a:off x="6668425" y="3220650"/>
            <a:ext cx="500700" cy="10923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1"/>
          <p:cNvSpPr/>
          <p:nvPr/>
        </p:nvSpPr>
        <p:spPr>
          <a:xfrm>
            <a:off x="7180475" y="3220650"/>
            <a:ext cx="500700" cy="1092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1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311700" y="155200"/>
            <a:ext cx="8520600" cy="5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Would you rather . . . </a:t>
            </a:r>
            <a:endParaRPr/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885813"/>
            <a:ext cx="6858000" cy="425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9988" y="0"/>
            <a:ext cx="5864026" cy="439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7863" y="4049600"/>
            <a:ext cx="5448300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4.NF.B4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body" idx="1"/>
          </p:nvPr>
        </p:nvSpPr>
        <p:spPr>
          <a:xfrm>
            <a:off x="311700" y="96150"/>
            <a:ext cx="4776600" cy="27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38761D"/>
                </a:solidFill>
                <a:highlight>
                  <a:srgbClr val="FFFFFF"/>
                </a:highlight>
              </a:rPr>
              <a:t>חַג פֵּסַח שַׂמֵחַ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8761D"/>
                </a:solidFill>
              </a:rPr>
              <a:t>How many matzo balls are in the soup?</a:t>
            </a:r>
            <a:endParaRPr sz="23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Estimate!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What might be too low? Too high? Just right?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3511" y="0"/>
            <a:ext cx="367047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5200" y="2903774"/>
            <a:ext cx="1401050" cy="211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4575" y="2903774"/>
            <a:ext cx="1401050" cy="211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4"/>
          <p:cNvSpPr txBox="1"/>
          <p:nvPr/>
        </p:nvSpPr>
        <p:spPr>
          <a:xfrm>
            <a:off x="0" y="4804800"/>
            <a:ext cx="801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4.OA.A3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>
            <a:spLocks noGrp="1"/>
          </p:cNvSpPr>
          <p:nvPr>
            <p:ph type="body" idx="1"/>
          </p:nvPr>
        </p:nvSpPr>
        <p:spPr>
          <a:xfrm>
            <a:off x="7116650" y="642950"/>
            <a:ext cx="1715700" cy="39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What math do you see here?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Do you see any fractions?</a:t>
            </a:r>
            <a:endParaRPr sz="2300" b="1">
              <a:solidFill>
                <a:srgbClr val="990000"/>
              </a:solidFill>
            </a:endParaRPr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25" y="42863"/>
            <a:ext cx="6858000" cy="505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/>
          <p:nvPr/>
        </p:nvSpPr>
        <p:spPr>
          <a:xfrm>
            <a:off x="8671200" y="4804800"/>
            <a:ext cx="472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4572000" y="565350"/>
            <a:ext cx="4260300" cy="40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B5394"/>
                </a:solidFill>
              </a:rPr>
              <a:t>How tall is the University of Delaware BLUE HEN?</a:t>
            </a: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rgbClr val="0B5394"/>
                </a:solidFill>
              </a:rPr>
              <a:t>HINT! Mark (in the blue shirt) is about 6 feet tall, what fraction of the hen might he be?</a:t>
            </a:r>
            <a:endParaRPr sz="2300" b="1">
              <a:solidFill>
                <a:srgbClr val="0B5394"/>
              </a:solidFill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1558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835950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4.NF.B3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title"/>
          </p:nvPr>
        </p:nvSpPr>
        <p:spPr>
          <a:xfrm>
            <a:off x="311700" y="1186100"/>
            <a:ext cx="38121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/>
              <a:t>What FRACTIONS can you see in this picture?</a:t>
            </a:r>
            <a:endParaRPr sz="3200"/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2898" y="0"/>
            <a:ext cx="485110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0" y="4804800"/>
            <a:ext cx="78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4.NF.A2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</Words>
  <Application>Microsoft Macintosh PowerPoint</Application>
  <PresentationFormat>On-screen Show (16:9)</PresentationFormat>
  <Paragraphs>55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Times New Roman</vt:lpstr>
      <vt:lpstr>Simple Light</vt:lpstr>
      <vt:lpstr>PowerPoint Presentation</vt:lpstr>
      <vt:lpstr>PowerPoint Presentation</vt:lpstr>
      <vt:lpstr>What can you  say about this number visualization?   Where do you see PRIME numbers?</vt:lpstr>
      <vt:lpstr>PowerPoint Presentation</vt:lpstr>
      <vt:lpstr>PowerPoint Presentation</vt:lpstr>
      <vt:lpstr>PowerPoint Presentation</vt:lpstr>
      <vt:lpstr>PowerPoint Presentation</vt:lpstr>
      <vt:lpstr>Today is the celebration of Eid Al-Fitr عيد مبارك</vt:lpstr>
      <vt:lpstr>Which one doesn’t belong?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FRACTIONS can you see in this picture?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Manousaridis, Tracy</cp:lastModifiedBy>
  <cp:revision>1</cp:revision>
  <dcterms:modified xsi:type="dcterms:W3CDTF">2024-03-31T14:13:44Z</dcterms:modified>
</cp:coreProperties>
</file>