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59" r:id="rId1"/>
  </p:sldMasterIdLst>
  <p:notesMasterIdLst>
    <p:notesMasterId r:id="rId17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sldSz cx="9144000" cy="5143500" type="screen16x9"/>
  <p:notesSz cx="6858000" cy="9144000"/>
  <p:embeddedFontLst>
    <p:embeddedFont>
      <p:font typeface="Coming Soon" panose="02000000000000000000" pitchFamily="2" charset="0"/>
      <p:regular r:id="rId18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89B6D7FD-E682-43C1-B1C1-B314CE2BC3E8}">
  <a:tblStyle styleId="{89B6D7FD-E682-43C1-B1C1-B314CE2BC3E8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0"/>
    <p:restoredTop sz="94637"/>
  </p:normalViewPr>
  <p:slideViewPr>
    <p:cSldViewPr snapToGrid="0">
      <p:cViewPr varScale="1">
        <p:scale>
          <a:sx n="138" d="100"/>
          <a:sy n="138" d="100"/>
        </p:scale>
        <p:origin x="880" y="176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1.fntdata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g2c6f13f9d80_0_16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g2c6f13f9d80_0_16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dk1"/>
                </a:solidFill>
              </a:rPr>
              <a:t>Week of April 1, 2024</a:t>
            </a:r>
            <a:endParaRPr b="1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g2c6f13f9d80_0_4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0" name="Google Shape;60;g2c6f13f9d80_0_4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g2c6f13f9d80_0_5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8" name="Google Shape;68;g2c6f13f9d80_0_5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g2c6f13f9d80_0_7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9" name="Google Shape;89;g2c6f13f9d80_0_7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g2c6f13f9d80_0_8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7" name="Google Shape;97;g2c6f13f9d80_0_8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g2c6f13f9d80_0_9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4" name="Google Shape;104;g2c6f13f9d80_0_9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Week of April 8, 2024</a:t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g2c6f13f9d80_0_8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5" name="Google Shape;135;g2c6f13f9d80_0_8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g2c6f13f9d80_0_17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2" name="Google Shape;142;g2c6f13f9d80_0_17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May 10, 2024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Eid al-fitr</a:t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Google Shape;149;g2c6f13f9d80_0_12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0" name="Google Shape;150;g2c6f13f9d80_0_12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g2c6f13f9d80_0_13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7" name="Google Shape;157;g2c6f13f9d80_0_13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g2c6f13f9d80_0_14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4" name="Google Shape;164;g2c6f13f9d80_0_14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Week of April 22, 2024</a:t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g2c6f13f9d80_0_15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1" name="Google Shape;171;g2c6f13f9d80_0_15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Google Shape;179;g2c6f13f9d80_0_13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0" name="Google Shape;180;g2c6f13f9d80_0_13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g2c6f13f9d80_0_14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7" name="Google Shape;187;g2c6f13f9d80_0_14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g2c6f13f9d80_0_17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4" name="Google Shape;194;g2c6f13f9d80_0_17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rtl="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rtl="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rtl="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rtl="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3429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rtl="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2286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algn="ctr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 rtl="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 rtl="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 rtl="0">
              <a:buNone/>
              <a:defRPr sz="1000">
                <a:solidFill>
                  <a:schemeClr val="dk2"/>
                </a:solidFill>
              </a:defRPr>
            </a:lvl1pPr>
            <a:lvl2pPr lvl="1" algn="r" rtl="0">
              <a:buNone/>
              <a:defRPr sz="1000">
                <a:solidFill>
                  <a:schemeClr val="dk2"/>
                </a:solidFill>
              </a:defRPr>
            </a:lvl2pPr>
            <a:lvl3pPr lvl="2" algn="r" rtl="0">
              <a:buNone/>
              <a:defRPr sz="1000">
                <a:solidFill>
                  <a:schemeClr val="dk2"/>
                </a:solidFill>
              </a:defRPr>
            </a:lvl3pPr>
            <a:lvl4pPr lvl="3" algn="r" rtl="0">
              <a:buNone/>
              <a:defRPr sz="1000">
                <a:solidFill>
                  <a:schemeClr val="dk2"/>
                </a:solidFill>
              </a:defRPr>
            </a:lvl4pPr>
            <a:lvl5pPr lvl="4" algn="r" rtl="0">
              <a:buNone/>
              <a:defRPr sz="1000">
                <a:solidFill>
                  <a:schemeClr val="dk2"/>
                </a:solidFill>
              </a:defRPr>
            </a:lvl5pPr>
            <a:lvl6pPr lvl="5" algn="r" rtl="0">
              <a:buNone/>
              <a:defRPr sz="1000">
                <a:solidFill>
                  <a:schemeClr val="dk2"/>
                </a:solidFill>
              </a:defRPr>
            </a:lvl6pPr>
            <a:lvl7pPr lvl="6" algn="r" rtl="0">
              <a:buNone/>
              <a:defRPr sz="1000">
                <a:solidFill>
                  <a:schemeClr val="dk2"/>
                </a:solidFill>
              </a:defRPr>
            </a:lvl7pPr>
            <a:lvl8pPr lvl="7" algn="r" rtl="0">
              <a:buNone/>
              <a:defRPr sz="1000">
                <a:solidFill>
                  <a:schemeClr val="dk2"/>
                </a:solidFill>
              </a:defRPr>
            </a:lvl8pPr>
            <a:lvl9pPr lvl="8" algn="r" rtl="0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Relationship Id="rId9" Type="http://schemas.openxmlformats.org/officeDocument/2006/relationships/image" Target="../media/image11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image" Target="../media/image14.png"/><Relationship Id="rId7" Type="http://schemas.openxmlformats.org/officeDocument/2006/relationships/image" Target="../media/image1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5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/>
          <p:nvPr/>
        </p:nvSpPr>
        <p:spPr>
          <a:xfrm>
            <a:off x="0" y="4804800"/>
            <a:ext cx="6597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2.MD</a:t>
            </a:r>
            <a:endParaRPr sz="1000"/>
          </a:p>
        </p:txBody>
      </p:sp>
      <p:pic>
        <p:nvPicPr>
          <p:cNvPr id="55" name="Google Shape;55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456050" y="2148950"/>
            <a:ext cx="4207800" cy="2201625"/>
          </a:xfrm>
          <a:prstGeom prst="rect">
            <a:avLst/>
          </a:prstGeom>
          <a:noFill/>
          <a:ln>
            <a:noFill/>
          </a:ln>
        </p:spPr>
      </p:pic>
      <p:sp>
        <p:nvSpPr>
          <p:cNvPr id="56" name="Google Shape;56;p13"/>
          <p:cNvSpPr txBox="1"/>
          <p:nvPr/>
        </p:nvSpPr>
        <p:spPr>
          <a:xfrm>
            <a:off x="0" y="0"/>
            <a:ext cx="9144000" cy="1523700"/>
          </a:xfrm>
          <a:prstGeom prst="rect">
            <a:avLst/>
          </a:prstGeom>
          <a:solidFill>
            <a:srgbClr val="6FA8DC"/>
          </a:solidFill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100" b="1">
              <a:solidFill>
                <a:srgbClr val="FFFFFF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300" b="1">
                <a:solidFill>
                  <a:srgbClr val="FFFFFF"/>
                </a:solidFill>
              </a:rPr>
              <a:t>Would you rather ...</a:t>
            </a:r>
            <a:endParaRPr sz="2300" b="1">
              <a:solidFill>
                <a:srgbClr val="FFFFFF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300" b="1">
                <a:solidFill>
                  <a:srgbClr val="FFFFFF"/>
                </a:solidFill>
              </a:rPr>
              <a:t>2 huge handfuls of Hershey Kisses or 1 Hershey bar?</a:t>
            </a:r>
            <a:endParaRPr sz="2300" b="1">
              <a:solidFill>
                <a:srgbClr val="FFFFFF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300" b="1">
              <a:solidFill>
                <a:srgbClr val="FFFFFF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700" b="1">
              <a:solidFill>
                <a:srgbClr val="783F04"/>
              </a:solidFill>
            </a:endParaRPr>
          </a:p>
        </p:txBody>
      </p:sp>
      <p:pic>
        <p:nvPicPr>
          <p:cNvPr id="57" name="Google Shape;57;p1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52400" y="1581213"/>
            <a:ext cx="4055125" cy="316608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4"/>
          <p:cNvSpPr txBox="1">
            <a:spLocks noGrp="1"/>
          </p:cNvSpPr>
          <p:nvPr>
            <p:ph type="subTitle" idx="1"/>
          </p:nvPr>
        </p:nvSpPr>
        <p:spPr>
          <a:xfrm>
            <a:off x="4097950" y="253375"/>
            <a:ext cx="4734300" cy="3373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The beaver family that lives in our neighborhood took down these 3 small trees in one day.</a:t>
            </a:r>
            <a:endParaRPr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How many trees will they be able to cut down in a week?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In a month?</a:t>
            </a:r>
            <a:endParaRPr/>
          </a:p>
        </p:txBody>
      </p:sp>
      <p:pic>
        <p:nvPicPr>
          <p:cNvPr id="63" name="Google Shape;63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12" y="0"/>
            <a:ext cx="3857626" cy="5143501"/>
          </a:xfrm>
          <a:prstGeom prst="rect">
            <a:avLst/>
          </a:prstGeom>
          <a:noFill/>
          <a:ln>
            <a:noFill/>
          </a:ln>
        </p:spPr>
      </p:pic>
      <p:pic>
        <p:nvPicPr>
          <p:cNvPr id="64" name="Google Shape;64;p1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718402" y="3626875"/>
            <a:ext cx="2309451" cy="1445100"/>
          </a:xfrm>
          <a:prstGeom prst="rect">
            <a:avLst/>
          </a:prstGeom>
          <a:noFill/>
          <a:ln>
            <a:noFill/>
          </a:ln>
        </p:spPr>
      </p:pic>
      <p:sp>
        <p:nvSpPr>
          <p:cNvPr id="65" name="Google Shape;65;p14"/>
          <p:cNvSpPr txBox="1"/>
          <p:nvPr/>
        </p:nvSpPr>
        <p:spPr>
          <a:xfrm>
            <a:off x="3857625" y="4804800"/>
            <a:ext cx="7899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2.NBT.B7</a:t>
            </a:r>
            <a:endParaRPr sz="100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p15"/>
          <p:cNvSpPr txBox="1">
            <a:spLocks noGrp="1"/>
          </p:cNvSpPr>
          <p:nvPr>
            <p:ph type="title"/>
          </p:nvPr>
        </p:nvSpPr>
        <p:spPr>
          <a:xfrm>
            <a:off x="311700" y="304825"/>
            <a:ext cx="8520600" cy="712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900" b="1">
                <a:solidFill>
                  <a:srgbClr val="3C78D8"/>
                </a:solidFill>
              </a:rPr>
              <a:t>Which one doesn’t belong?</a:t>
            </a:r>
            <a:endParaRPr sz="2900" b="1">
              <a:solidFill>
                <a:srgbClr val="3C78D8"/>
              </a:solidFill>
            </a:endParaRPr>
          </a:p>
        </p:txBody>
      </p:sp>
      <p:graphicFrame>
        <p:nvGraphicFramePr>
          <p:cNvPr id="71" name="Google Shape;71;p15"/>
          <p:cNvGraphicFramePr/>
          <p:nvPr/>
        </p:nvGraphicFramePr>
        <p:xfrm>
          <a:off x="311700" y="1214135"/>
          <a:ext cx="8520600" cy="3579925"/>
        </p:xfrm>
        <a:graphic>
          <a:graphicData uri="http://schemas.openxmlformats.org/drawingml/2006/table">
            <a:tbl>
              <a:tblPr>
                <a:noFill/>
                <a:tableStyleId>{89B6D7FD-E682-43C1-B1C1-B314CE2BC3E8}</a:tableStyleId>
              </a:tblPr>
              <a:tblGrid>
                <a:gridCol w="42603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2603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82497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76200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00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00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00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76200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00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00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00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75495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76200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00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00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00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76200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00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00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00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pic>
        <p:nvPicPr>
          <p:cNvPr id="72" name="Google Shape;72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027300" y="1322300"/>
            <a:ext cx="242850" cy="1628725"/>
          </a:xfrm>
          <a:prstGeom prst="rect">
            <a:avLst/>
          </a:prstGeom>
          <a:noFill/>
          <a:ln>
            <a:noFill/>
          </a:ln>
        </p:spPr>
      </p:pic>
      <p:pic>
        <p:nvPicPr>
          <p:cNvPr id="73" name="Google Shape;73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402250" y="1322300"/>
            <a:ext cx="242850" cy="1628725"/>
          </a:xfrm>
          <a:prstGeom prst="rect">
            <a:avLst/>
          </a:prstGeom>
          <a:noFill/>
          <a:ln>
            <a:noFill/>
          </a:ln>
        </p:spPr>
      </p:pic>
      <p:pic>
        <p:nvPicPr>
          <p:cNvPr id="74" name="Google Shape;74;p1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988350" y="1274775"/>
            <a:ext cx="1723750" cy="1723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75" name="Google Shape;75;p1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691200" y="3156452"/>
            <a:ext cx="1821100" cy="775848"/>
          </a:xfrm>
          <a:prstGeom prst="rect">
            <a:avLst/>
          </a:prstGeom>
          <a:noFill/>
          <a:ln>
            <a:noFill/>
          </a:ln>
        </p:spPr>
      </p:pic>
      <p:pic>
        <p:nvPicPr>
          <p:cNvPr id="76" name="Google Shape;76;p1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698500" y="3156452"/>
            <a:ext cx="1821100" cy="775848"/>
          </a:xfrm>
          <a:prstGeom prst="rect">
            <a:avLst/>
          </a:prstGeom>
          <a:noFill/>
          <a:ln>
            <a:noFill/>
          </a:ln>
        </p:spPr>
      </p:pic>
      <p:pic>
        <p:nvPicPr>
          <p:cNvPr id="77" name="Google Shape;77;p1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792025" y="3443627"/>
            <a:ext cx="1821100" cy="775848"/>
          </a:xfrm>
          <a:prstGeom prst="rect">
            <a:avLst/>
          </a:prstGeom>
          <a:noFill/>
          <a:ln>
            <a:noFill/>
          </a:ln>
        </p:spPr>
      </p:pic>
      <p:pic>
        <p:nvPicPr>
          <p:cNvPr id="78" name="Google Shape;78;p1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815925" y="3443627"/>
            <a:ext cx="1821100" cy="775853"/>
          </a:xfrm>
          <a:prstGeom prst="rect">
            <a:avLst/>
          </a:prstGeom>
          <a:noFill/>
          <a:ln>
            <a:noFill/>
          </a:ln>
        </p:spPr>
      </p:pic>
      <p:pic>
        <p:nvPicPr>
          <p:cNvPr id="79" name="Google Shape;79;p1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939675" y="3766052"/>
            <a:ext cx="1821100" cy="775848"/>
          </a:xfrm>
          <a:prstGeom prst="rect">
            <a:avLst/>
          </a:prstGeom>
          <a:noFill/>
          <a:ln>
            <a:noFill/>
          </a:ln>
        </p:spPr>
      </p:pic>
      <p:pic>
        <p:nvPicPr>
          <p:cNvPr id="80" name="Google Shape;80;p1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921625" y="3766052"/>
            <a:ext cx="1821100" cy="775848"/>
          </a:xfrm>
          <a:prstGeom prst="rect">
            <a:avLst/>
          </a:prstGeom>
          <a:noFill/>
          <a:ln>
            <a:noFill/>
          </a:ln>
        </p:spPr>
      </p:pic>
      <p:pic>
        <p:nvPicPr>
          <p:cNvPr id="81" name="Google Shape;81;p15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406175" y="1322300"/>
            <a:ext cx="2014875" cy="846475"/>
          </a:xfrm>
          <a:prstGeom prst="rect">
            <a:avLst/>
          </a:prstGeom>
          <a:noFill/>
          <a:ln>
            <a:noFill/>
          </a:ln>
        </p:spPr>
      </p:pic>
      <p:pic>
        <p:nvPicPr>
          <p:cNvPr id="82" name="Google Shape;82;p15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2459625" y="1315500"/>
            <a:ext cx="1983015" cy="846475"/>
          </a:xfrm>
          <a:prstGeom prst="rect">
            <a:avLst/>
          </a:prstGeom>
          <a:noFill/>
          <a:ln>
            <a:noFill/>
          </a:ln>
        </p:spPr>
      </p:pic>
      <p:pic>
        <p:nvPicPr>
          <p:cNvPr id="83" name="Google Shape;83;p15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422100" y="2148512"/>
            <a:ext cx="1983015" cy="846475"/>
          </a:xfrm>
          <a:prstGeom prst="rect">
            <a:avLst/>
          </a:prstGeom>
          <a:noFill/>
          <a:ln>
            <a:noFill/>
          </a:ln>
        </p:spPr>
      </p:pic>
      <p:pic>
        <p:nvPicPr>
          <p:cNvPr id="84" name="Google Shape;84;p15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422100" y="3407040"/>
            <a:ext cx="1983025" cy="849010"/>
          </a:xfrm>
          <a:prstGeom prst="rect">
            <a:avLst/>
          </a:prstGeom>
          <a:noFill/>
          <a:ln>
            <a:noFill/>
          </a:ln>
        </p:spPr>
      </p:pic>
      <p:pic>
        <p:nvPicPr>
          <p:cNvPr id="85" name="Google Shape;85;p15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2582125" y="3834045"/>
            <a:ext cx="844125" cy="438305"/>
          </a:xfrm>
          <a:prstGeom prst="rect">
            <a:avLst/>
          </a:prstGeom>
          <a:noFill/>
          <a:ln>
            <a:noFill/>
          </a:ln>
        </p:spPr>
      </p:pic>
      <p:sp>
        <p:nvSpPr>
          <p:cNvPr id="86" name="Google Shape;86;p15"/>
          <p:cNvSpPr txBox="1"/>
          <p:nvPr/>
        </p:nvSpPr>
        <p:spPr>
          <a:xfrm>
            <a:off x="0" y="4831800"/>
            <a:ext cx="7899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2.MD.C8</a:t>
            </a:r>
            <a:endParaRPr sz="100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16"/>
          <p:cNvSpPr txBox="1">
            <a:spLocks noGrp="1"/>
          </p:cNvSpPr>
          <p:nvPr>
            <p:ph type="title"/>
          </p:nvPr>
        </p:nvSpPr>
        <p:spPr>
          <a:xfrm>
            <a:off x="311700" y="40075"/>
            <a:ext cx="8520600" cy="621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100" b="1">
                <a:solidFill>
                  <a:srgbClr val="666666"/>
                </a:solidFill>
                <a:latin typeface="Coming Soon"/>
                <a:ea typeface="Coming Soon"/>
                <a:cs typeface="Coming Soon"/>
                <a:sym typeface="Coming Soon"/>
              </a:rPr>
              <a:t>Would you rather...</a:t>
            </a:r>
            <a:endParaRPr sz="3100" b="1">
              <a:solidFill>
                <a:srgbClr val="666666"/>
              </a:solidFill>
              <a:latin typeface="Coming Soon"/>
              <a:ea typeface="Coming Soon"/>
              <a:cs typeface="Coming Soon"/>
              <a:sym typeface="Coming Soon"/>
            </a:endParaRPr>
          </a:p>
        </p:txBody>
      </p:sp>
      <p:pic>
        <p:nvPicPr>
          <p:cNvPr id="92" name="Google Shape;92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02575" y="579925"/>
            <a:ext cx="7115749" cy="4563575"/>
          </a:xfrm>
          <a:prstGeom prst="rect">
            <a:avLst/>
          </a:prstGeom>
          <a:noFill/>
          <a:ln>
            <a:noFill/>
          </a:ln>
        </p:spPr>
      </p:pic>
      <p:sp>
        <p:nvSpPr>
          <p:cNvPr id="93" name="Google Shape;93;p16"/>
          <p:cNvSpPr txBox="1"/>
          <p:nvPr/>
        </p:nvSpPr>
        <p:spPr>
          <a:xfrm>
            <a:off x="3811650" y="4820400"/>
            <a:ext cx="1520700" cy="32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/>
              <a:t>wouldyourathermath.com</a:t>
            </a:r>
            <a:endParaRPr sz="900"/>
          </a:p>
        </p:txBody>
      </p:sp>
      <p:sp>
        <p:nvSpPr>
          <p:cNvPr id="94" name="Google Shape;94;p16"/>
          <p:cNvSpPr txBox="1"/>
          <p:nvPr/>
        </p:nvSpPr>
        <p:spPr>
          <a:xfrm>
            <a:off x="0" y="4831800"/>
            <a:ext cx="7899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2.MD.A3</a:t>
            </a:r>
            <a:endParaRPr sz="100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17"/>
          <p:cNvSpPr txBox="1">
            <a:spLocks noGrp="1"/>
          </p:cNvSpPr>
          <p:nvPr>
            <p:ph type="title"/>
          </p:nvPr>
        </p:nvSpPr>
        <p:spPr>
          <a:xfrm>
            <a:off x="311700" y="189325"/>
            <a:ext cx="8520600" cy="828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900" b="1">
                <a:solidFill>
                  <a:srgbClr val="38761D"/>
                </a:solidFill>
              </a:rPr>
              <a:t>These Tree frogs weigh about 14 grams each.</a:t>
            </a:r>
            <a:endParaRPr sz="2900" b="1">
              <a:solidFill>
                <a:srgbClr val="38761D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900" b="1">
                <a:solidFill>
                  <a:srgbClr val="38761D"/>
                </a:solidFill>
              </a:rPr>
              <a:t>How much do they weigh together?</a:t>
            </a:r>
            <a:endParaRPr sz="2900" b="1">
              <a:solidFill>
                <a:srgbClr val="38761D"/>
              </a:solidFill>
            </a:endParaRPr>
          </a:p>
        </p:txBody>
      </p:sp>
      <p:pic>
        <p:nvPicPr>
          <p:cNvPr id="100" name="Google Shape;100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19200" y="1212200"/>
            <a:ext cx="8305593" cy="3820975"/>
          </a:xfrm>
          <a:prstGeom prst="rect">
            <a:avLst/>
          </a:prstGeom>
          <a:noFill/>
          <a:ln>
            <a:noFill/>
          </a:ln>
        </p:spPr>
      </p:pic>
      <p:sp>
        <p:nvSpPr>
          <p:cNvPr id="101" name="Google Shape;101;p17"/>
          <p:cNvSpPr txBox="1"/>
          <p:nvPr/>
        </p:nvSpPr>
        <p:spPr>
          <a:xfrm>
            <a:off x="419200" y="4710075"/>
            <a:ext cx="7065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lt1"/>
                </a:solidFill>
              </a:rPr>
              <a:t>2.MD.B5</a:t>
            </a:r>
            <a:endParaRPr sz="1000">
              <a:solidFill>
                <a:schemeClr val="lt1"/>
              </a:solidFill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p18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Which one doesn’t belong?</a:t>
            </a:r>
            <a:endParaRPr/>
          </a:p>
        </p:txBody>
      </p:sp>
      <p:graphicFrame>
        <p:nvGraphicFramePr>
          <p:cNvPr id="107" name="Google Shape;107;p18"/>
          <p:cNvGraphicFramePr/>
          <p:nvPr/>
        </p:nvGraphicFramePr>
        <p:xfrm>
          <a:off x="952500" y="1186250"/>
          <a:ext cx="7239000" cy="3623000"/>
        </p:xfrm>
        <a:graphic>
          <a:graphicData uri="http://schemas.openxmlformats.org/drawingml/2006/table">
            <a:tbl>
              <a:tblPr>
                <a:noFill/>
                <a:tableStyleId>{89B6D7FD-E682-43C1-B1C1-B314CE2BC3E8}</a:tableStyleId>
              </a:tblPr>
              <a:tblGrid>
                <a:gridCol w="36195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6195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8115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381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381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8115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381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381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pic>
        <p:nvPicPr>
          <p:cNvPr id="108" name="Google Shape;108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61175" y="1556725"/>
            <a:ext cx="1108450" cy="11288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9" name="Google Shape;109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878575" y="1640625"/>
            <a:ext cx="1108450" cy="11288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0" name="Google Shape;110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705650" y="1640625"/>
            <a:ext cx="1108450" cy="11288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1" name="Google Shape;111;p1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575094" y="1556721"/>
            <a:ext cx="185806" cy="11288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2" name="Google Shape;112;p1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895794" y="1556721"/>
            <a:ext cx="185806" cy="11288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3" name="Google Shape;113;p1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097769" y="1640621"/>
            <a:ext cx="185806" cy="11288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4" name="Google Shape;114;p1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428750" y="1673875"/>
            <a:ext cx="251975" cy="2467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5" name="Google Shape;115;p1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428750" y="1999450"/>
            <a:ext cx="251975" cy="2467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6" name="Google Shape;116;p1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428750" y="2325025"/>
            <a:ext cx="251975" cy="2467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7" name="Google Shape;117;p1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483025" y="2414050"/>
            <a:ext cx="251975" cy="2467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8" name="Google Shape;118;p1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483025" y="2167325"/>
            <a:ext cx="251975" cy="2467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9" name="Google Shape;119;p1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483025" y="1920600"/>
            <a:ext cx="251975" cy="2467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0" name="Google Shape;120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208400" y="3328950"/>
            <a:ext cx="1108450" cy="11288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1" name="Google Shape;121;p1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001194" y="3328946"/>
            <a:ext cx="185806" cy="11288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2" name="Google Shape;122;p1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727494" y="3328946"/>
            <a:ext cx="185806" cy="11288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3" name="Google Shape;123;p1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453794" y="3328946"/>
            <a:ext cx="185806" cy="11288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4" name="Google Shape;124;p1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428750" y="3928400"/>
            <a:ext cx="251975" cy="2467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5" name="Google Shape;125;p1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428750" y="3681675"/>
            <a:ext cx="251975" cy="2467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6" name="Google Shape;126;p18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4705650" y="3098075"/>
            <a:ext cx="1420225" cy="635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7" name="Google Shape;127;p18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7407161" y="3928399"/>
            <a:ext cx="445189" cy="4539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8" name="Google Shape;128;p18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4985275" y="3444975"/>
            <a:ext cx="1420225" cy="635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9" name="Google Shape;129;p18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5294725" y="3816300"/>
            <a:ext cx="1420225" cy="635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0" name="Google Shape;130;p18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6968073" y="3392363"/>
            <a:ext cx="445200" cy="428173"/>
          </a:xfrm>
          <a:prstGeom prst="rect">
            <a:avLst/>
          </a:prstGeom>
          <a:noFill/>
          <a:ln>
            <a:noFill/>
          </a:ln>
        </p:spPr>
      </p:pic>
      <p:pic>
        <p:nvPicPr>
          <p:cNvPr id="131" name="Google Shape;131;p18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7483023" y="3400938"/>
            <a:ext cx="445200" cy="428173"/>
          </a:xfrm>
          <a:prstGeom prst="rect">
            <a:avLst/>
          </a:prstGeom>
          <a:noFill/>
          <a:ln>
            <a:noFill/>
          </a:ln>
        </p:spPr>
      </p:pic>
      <p:sp>
        <p:nvSpPr>
          <p:cNvPr id="132" name="Google Shape;132;p18"/>
          <p:cNvSpPr txBox="1"/>
          <p:nvPr/>
        </p:nvSpPr>
        <p:spPr>
          <a:xfrm>
            <a:off x="0" y="4809250"/>
            <a:ext cx="7572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2.NBT.B4</a:t>
            </a:r>
            <a:endParaRPr sz="100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p1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900" b="1"/>
              <a:t>20 + 345  &gt;  20 + 245</a:t>
            </a:r>
            <a:endParaRPr sz="2900" b="1"/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None/>
            </a:pPr>
            <a:endParaRPr sz="1100" b="1"/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en" sz="2900" b="1"/>
              <a:t>657 - 40  &lt;  657 - 30</a:t>
            </a:r>
            <a:endParaRPr sz="2900" b="1"/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None/>
            </a:pPr>
            <a:endParaRPr sz="1100" b="1"/>
          </a:p>
          <a:p>
            <a:pPr marL="0" lvl="0" indent="0" algn="l" rtl="0">
              <a:spcBef>
                <a:spcPts val="1600"/>
              </a:spcBef>
              <a:spcAft>
                <a:spcPts val="1600"/>
              </a:spcAft>
              <a:buNone/>
            </a:pPr>
            <a:r>
              <a:rPr lang="en" sz="2900" b="1"/>
              <a:t>999 + 10  &lt;  999 + 20 </a:t>
            </a:r>
            <a:endParaRPr sz="2900" b="1"/>
          </a:p>
        </p:txBody>
      </p:sp>
      <p:pic>
        <p:nvPicPr>
          <p:cNvPr id="138" name="Google Shape;138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16375" y="1198192"/>
            <a:ext cx="3837000" cy="2450632"/>
          </a:xfrm>
          <a:prstGeom prst="rect">
            <a:avLst/>
          </a:prstGeom>
          <a:noFill/>
          <a:ln>
            <a:noFill/>
          </a:ln>
        </p:spPr>
      </p:pic>
      <p:sp>
        <p:nvSpPr>
          <p:cNvPr id="139" name="Google Shape;139;p19"/>
          <p:cNvSpPr txBox="1"/>
          <p:nvPr/>
        </p:nvSpPr>
        <p:spPr>
          <a:xfrm>
            <a:off x="0" y="4831800"/>
            <a:ext cx="7899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2.NBT.A4</a:t>
            </a:r>
            <a:endParaRPr sz="100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p20"/>
          <p:cNvSpPr txBox="1">
            <a:spLocks noGrp="1"/>
          </p:cNvSpPr>
          <p:nvPr>
            <p:ph type="title"/>
          </p:nvPr>
        </p:nvSpPr>
        <p:spPr>
          <a:xfrm>
            <a:off x="133575" y="149900"/>
            <a:ext cx="6705600" cy="809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900" b="1">
                <a:solidFill>
                  <a:srgbClr val="CC4125"/>
                </a:solidFill>
              </a:rPr>
              <a:t>Today is the celebration of Eid Al-Fitr</a:t>
            </a:r>
            <a:endParaRPr sz="2900" b="1">
              <a:solidFill>
                <a:srgbClr val="CC4125"/>
              </a:solidFill>
            </a:endParaRPr>
          </a:p>
          <a:p>
            <a:pPr marL="0" lvl="0" indent="0" algn="ctr" rt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300" b="1">
                <a:solidFill>
                  <a:srgbClr val="CC4125"/>
                </a:solidFill>
                <a:highlight>
                  <a:schemeClr val="lt1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عيد مبارك</a:t>
            </a:r>
            <a:endParaRPr sz="3200" b="1">
              <a:solidFill>
                <a:srgbClr val="CC4125"/>
              </a:solidFill>
            </a:endParaRPr>
          </a:p>
        </p:txBody>
      </p:sp>
      <p:sp>
        <p:nvSpPr>
          <p:cNvPr id="145" name="Google Shape;145;p20"/>
          <p:cNvSpPr txBox="1">
            <a:spLocks noGrp="1"/>
          </p:cNvSpPr>
          <p:nvPr>
            <p:ph type="body" idx="1"/>
          </p:nvPr>
        </p:nvSpPr>
        <p:spPr>
          <a:xfrm>
            <a:off x="6903675" y="1223325"/>
            <a:ext cx="2118600" cy="3345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>
                <a:solidFill>
                  <a:srgbClr val="E06666"/>
                </a:solidFill>
              </a:rPr>
              <a:t>How many delicious </a:t>
            </a:r>
            <a:r>
              <a:rPr lang="en" sz="1700" b="1">
                <a:solidFill>
                  <a:srgbClr val="E06666"/>
                </a:solidFill>
              </a:rPr>
              <a:t>Nammoura </a:t>
            </a:r>
            <a:r>
              <a:rPr lang="en" sz="1700">
                <a:solidFill>
                  <a:srgbClr val="E06666"/>
                </a:solidFill>
              </a:rPr>
              <a:t>are here?</a:t>
            </a:r>
            <a:endParaRPr sz="1700">
              <a:solidFill>
                <a:srgbClr val="E06666"/>
              </a:solidFill>
            </a:endParaRPr>
          </a:p>
          <a:p>
            <a:pPr marL="0" lvl="0" indent="0" algn="ctr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en" sz="1700">
                <a:solidFill>
                  <a:srgbClr val="E06666"/>
                </a:solidFill>
              </a:rPr>
              <a:t>What are some strategies we can use to figure it out?</a:t>
            </a:r>
            <a:endParaRPr sz="1700">
              <a:solidFill>
                <a:srgbClr val="E06666"/>
              </a:solidFill>
            </a:endParaRPr>
          </a:p>
          <a:p>
            <a:pPr marL="0" lvl="0" indent="0" algn="ctr" rtl="0">
              <a:spcBef>
                <a:spcPts val="1600"/>
              </a:spcBef>
              <a:spcAft>
                <a:spcPts val="1600"/>
              </a:spcAft>
              <a:buNone/>
            </a:pPr>
            <a:r>
              <a:rPr lang="en" sz="1700">
                <a:solidFill>
                  <a:srgbClr val="E06666"/>
                </a:solidFill>
              </a:rPr>
              <a:t>Can you write an equation to match your thinking?</a:t>
            </a:r>
            <a:endParaRPr sz="1700">
              <a:solidFill>
                <a:srgbClr val="E06666"/>
              </a:solidFill>
            </a:endParaRPr>
          </a:p>
        </p:txBody>
      </p:sp>
      <p:pic>
        <p:nvPicPr>
          <p:cNvPr id="146" name="Google Shape;146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33575" y="1223325"/>
            <a:ext cx="6705600" cy="3771900"/>
          </a:xfrm>
          <a:prstGeom prst="rect">
            <a:avLst/>
          </a:prstGeom>
          <a:noFill/>
          <a:ln>
            <a:noFill/>
          </a:ln>
        </p:spPr>
      </p:pic>
      <p:sp>
        <p:nvSpPr>
          <p:cNvPr id="147" name="Google Shape;147;p20"/>
          <p:cNvSpPr txBox="1"/>
          <p:nvPr/>
        </p:nvSpPr>
        <p:spPr>
          <a:xfrm>
            <a:off x="8317800" y="4804800"/>
            <a:ext cx="8262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2.OA.C4</a:t>
            </a:r>
            <a:endParaRPr sz="10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4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4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p21"/>
          <p:cNvSpPr txBox="1">
            <a:spLocks noGrp="1"/>
          </p:cNvSpPr>
          <p:nvPr>
            <p:ph type="title"/>
          </p:nvPr>
        </p:nvSpPr>
        <p:spPr>
          <a:xfrm>
            <a:off x="0" y="0"/>
            <a:ext cx="4572000" cy="5143500"/>
          </a:xfrm>
          <a:prstGeom prst="rect">
            <a:avLst/>
          </a:prstGeom>
          <a:solidFill>
            <a:srgbClr val="8E7CC3"/>
          </a:solidFill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900" b="1">
                <a:solidFill>
                  <a:srgbClr val="FFFFFF"/>
                </a:solidFill>
              </a:rPr>
              <a:t>Draw this shape.</a:t>
            </a:r>
            <a:endParaRPr sz="2900" b="1">
              <a:solidFill>
                <a:srgbClr val="FFFFFF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FFFFF"/>
                </a:solidFill>
              </a:rPr>
              <a:t>Now draw a shape that is </a:t>
            </a:r>
            <a:r>
              <a:rPr lang="en" b="1">
                <a:solidFill>
                  <a:srgbClr val="FFFFFF"/>
                </a:solidFill>
              </a:rPr>
              <a:t>DIFFERENT</a:t>
            </a:r>
            <a:r>
              <a:rPr lang="en">
                <a:solidFill>
                  <a:srgbClr val="FFFFFF"/>
                </a:solidFill>
              </a:rPr>
              <a:t> from the shape in 1 way, but the </a:t>
            </a:r>
            <a:r>
              <a:rPr lang="en" b="1">
                <a:solidFill>
                  <a:srgbClr val="FFFFFF"/>
                </a:solidFill>
              </a:rPr>
              <a:t>SAME </a:t>
            </a:r>
            <a:r>
              <a:rPr lang="en">
                <a:solidFill>
                  <a:srgbClr val="FFFFFF"/>
                </a:solidFill>
              </a:rPr>
              <a:t>in another way.</a:t>
            </a:r>
            <a:endParaRPr>
              <a:solidFill>
                <a:srgbClr val="FFFFFF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FFFFF"/>
                </a:solidFill>
              </a:rPr>
              <a:t>How are they </a:t>
            </a:r>
            <a:r>
              <a:rPr lang="en" b="1">
                <a:solidFill>
                  <a:srgbClr val="FFFFFF"/>
                </a:solidFill>
              </a:rPr>
              <a:t>DIFFERENT</a:t>
            </a:r>
            <a:r>
              <a:rPr lang="en">
                <a:solidFill>
                  <a:srgbClr val="FFFFFF"/>
                </a:solidFill>
              </a:rPr>
              <a:t>?</a:t>
            </a:r>
            <a:endParaRPr>
              <a:solidFill>
                <a:srgbClr val="FFFFFF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FFFFF"/>
                </a:solidFill>
              </a:rPr>
              <a:t>How are they </a:t>
            </a:r>
            <a:r>
              <a:rPr lang="en" b="1">
                <a:solidFill>
                  <a:srgbClr val="FFFFFF"/>
                </a:solidFill>
              </a:rPr>
              <a:t>ALIKE</a:t>
            </a:r>
            <a:r>
              <a:rPr lang="en">
                <a:solidFill>
                  <a:srgbClr val="FFFFFF"/>
                </a:solidFill>
              </a:rPr>
              <a:t>?</a:t>
            </a:r>
            <a:endParaRPr>
              <a:solidFill>
                <a:srgbClr val="FFFFFF"/>
              </a:solidFill>
            </a:endParaRPr>
          </a:p>
        </p:txBody>
      </p:sp>
      <p:sp>
        <p:nvSpPr>
          <p:cNvPr id="153" name="Google Shape;153;p21"/>
          <p:cNvSpPr/>
          <p:nvPr/>
        </p:nvSpPr>
        <p:spPr>
          <a:xfrm>
            <a:off x="4974450" y="793000"/>
            <a:ext cx="3882300" cy="3269400"/>
          </a:xfrm>
          <a:prstGeom prst="triangle">
            <a:avLst>
              <a:gd name="adj" fmla="val 50000"/>
            </a:avLst>
          </a:prstGeom>
          <a:solidFill>
            <a:srgbClr val="6D9EEB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4" name="Google Shape;154;p21"/>
          <p:cNvSpPr txBox="1"/>
          <p:nvPr/>
        </p:nvSpPr>
        <p:spPr>
          <a:xfrm>
            <a:off x="8550900" y="4804800"/>
            <a:ext cx="5931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2.G.A1</a:t>
            </a:r>
            <a:endParaRPr sz="10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5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5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5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5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15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5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;p22"/>
          <p:cNvSpPr txBox="1">
            <a:spLocks noGrp="1"/>
          </p:cNvSpPr>
          <p:nvPr>
            <p:ph type="title"/>
          </p:nvPr>
        </p:nvSpPr>
        <p:spPr>
          <a:xfrm>
            <a:off x="311700" y="277700"/>
            <a:ext cx="8520600" cy="740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100" b="1">
                <a:solidFill>
                  <a:srgbClr val="990000"/>
                </a:solidFill>
              </a:rPr>
              <a:t>Where’s the Math?</a:t>
            </a:r>
            <a:endParaRPr sz="3100" b="1">
              <a:solidFill>
                <a:srgbClr val="990000"/>
              </a:solidFill>
            </a:endParaRPr>
          </a:p>
        </p:txBody>
      </p:sp>
      <p:pic>
        <p:nvPicPr>
          <p:cNvPr id="160" name="Google Shape;160;p2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11700" y="1195675"/>
            <a:ext cx="8520600" cy="3800804"/>
          </a:xfrm>
          <a:prstGeom prst="rect">
            <a:avLst/>
          </a:prstGeom>
          <a:noFill/>
          <a:ln>
            <a:noFill/>
          </a:ln>
        </p:spPr>
      </p:pic>
      <p:sp>
        <p:nvSpPr>
          <p:cNvPr id="161" name="Google Shape;161;p22"/>
          <p:cNvSpPr txBox="1"/>
          <p:nvPr/>
        </p:nvSpPr>
        <p:spPr>
          <a:xfrm>
            <a:off x="311700" y="4735475"/>
            <a:ext cx="7572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lt1"/>
                </a:solidFill>
              </a:rPr>
              <a:t>2.OA.C4</a:t>
            </a:r>
            <a:endParaRPr sz="1000">
              <a:solidFill>
                <a:schemeClr val="lt1"/>
              </a:solidFill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p23"/>
          <p:cNvSpPr txBox="1">
            <a:spLocks noGrp="1"/>
          </p:cNvSpPr>
          <p:nvPr>
            <p:ph type="title"/>
          </p:nvPr>
        </p:nvSpPr>
        <p:spPr>
          <a:xfrm>
            <a:off x="311700" y="195475"/>
            <a:ext cx="8520600" cy="1361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500">
                <a:solidFill>
                  <a:srgbClr val="0B5394"/>
                </a:solidFill>
              </a:rPr>
              <a:t>What do you notice?     What do you wonder?</a:t>
            </a:r>
            <a:br>
              <a:rPr lang="en" sz="2500">
                <a:solidFill>
                  <a:srgbClr val="0B5394"/>
                </a:solidFill>
              </a:rPr>
            </a:br>
            <a:r>
              <a:rPr lang="en" sz="2500">
                <a:solidFill>
                  <a:srgbClr val="0B5394"/>
                </a:solidFill>
              </a:rPr>
              <a:t>What math sentences can you create to match the photo?</a:t>
            </a:r>
            <a:endParaRPr sz="2500">
              <a:solidFill>
                <a:srgbClr val="0B5394"/>
              </a:solidFill>
            </a:endParaRPr>
          </a:p>
        </p:txBody>
      </p:sp>
      <p:pic>
        <p:nvPicPr>
          <p:cNvPr id="167" name="Google Shape;167;p2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1556545"/>
            <a:ext cx="9144001" cy="3586960"/>
          </a:xfrm>
          <a:prstGeom prst="rect">
            <a:avLst/>
          </a:prstGeom>
          <a:noFill/>
          <a:ln>
            <a:noFill/>
          </a:ln>
        </p:spPr>
      </p:pic>
      <p:sp>
        <p:nvSpPr>
          <p:cNvPr id="168" name="Google Shape;168;p23"/>
          <p:cNvSpPr txBox="1"/>
          <p:nvPr/>
        </p:nvSpPr>
        <p:spPr>
          <a:xfrm>
            <a:off x="0" y="4804800"/>
            <a:ext cx="6597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2.G.A3</a:t>
            </a:r>
            <a:endParaRPr sz="100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Google Shape;173;p24"/>
          <p:cNvSpPr txBox="1">
            <a:spLocks noGrp="1"/>
          </p:cNvSpPr>
          <p:nvPr>
            <p:ph type="title"/>
          </p:nvPr>
        </p:nvSpPr>
        <p:spPr>
          <a:xfrm>
            <a:off x="210625" y="48075"/>
            <a:ext cx="4839300" cy="727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100" b="1">
                <a:solidFill>
                  <a:srgbClr val="B45F06"/>
                </a:solidFill>
                <a:highlight>
                  <a:srgbClr val="FFFFFF"/>
                </a:highlight>
              </a:rPr>
              <a:t>חַג פֵּסַח שַׂמֵחַ</a:t>
            </a:r>
            <a:endParaRPr sz="1900" b="1">
              <a:solidFill>
                <a:srgbClr val="B45F06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900" b="1">
                <a:solidFill>
                  <a:srgbClr val="B45F06"/>
                </a:solidFill>
              </a:rPr>
              <a:t>How many matzo balls are in the soup?</a:t>
            </a:r>
            <a:endParaRPr sz="3000">
              <a:solidFill>
                <a:srgbClr val="B45F06"/>
              </a:solidFill>
            </a:endParaRPr>
          </a:p>
        </p:txBody>
      </p:sp>
      <p:sp>
        <p:nvSpPr>
          <p:cNvPr id="174" name="Google Shape;174;p24"/>
          <p:cNvSpPr txBox="1">
            <a:spLocks noGrp="1"/>
          </p:cNvSpPr>
          <p:nvPr>
            <p:ph type="body" idx="1"/>
          </p:nvPr>
        </p:nvSpPr>
        <p:spPr>
          <a:xfrm>
            <a:off x="5298600" y="1017725"/>
            <a:ext cx="3533700" cy="1155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700" b="1">
                <a:solidFill>
                  <a:srgbClr val="783F04"/>
                </a:solidFill>
              </a:rPr>
              <a:t>What is too low estimate?</a:t>
            </a:r>
            <a:endParaRPr sz="1700" b="1">
              <a:solidFill>
                <a:srgbClr val="783F04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700" b="1">
                <a:solidFill>
                  <a:srgbClr val="783F04"/>
                </a:solidFill>
              </a:rPr>
              <a:t>What is too high estimate?</a:t>
            </a:r>
            <a:endParaRPr sz="1700" b="1">
              <a:solidFill>
                <a:srgbClr val="783F04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700" b="1">
                <a:solidFill>
                  <a:srgbClr val="783F04"/>
                </a:solidFill>
              </a:rPr>
              <a:t>What is your just right estimate?</a:t>
            </a:r>
            <a:endParaRPr b="1">
              <a:solidFill>
                <a:srgbClr val="783F04"/>
              </a:solidFill>
            </a:endParaRPr>
          </a:p>
        </p:txBody>
      </p:sp>
      <p:pic>
        <p:nvPicPr>
          <p:cNvPr id="175" name="Google Shape;175;p2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63475" y="937375"/>
            <a:ext cx="4987350" cy="3966551"/>
          </a:xfrm>
          <a:prstGeom prst="rect">
            <a:avLst/>
          </a:prstGeom>
          <a:noFill/>
          <a:ln>
            <a:noFill/>
          </a:ln>
        </p:spPr>
      </p:pic>
      <p:pic>
        <p:nvPicPr>
          <p:cNvPr id="176" name="Google Shape;176;p2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852850" y="2465525"/>
            <a:ext cx="2219325" cy="2438400"/>
          </a:xfrm>
          <a:prstGeom prst="rect">
            <a:avLst/>
          </a:prstGeom>
          <a:noFill/>
          <a:ln>
            <a:noFill/>
          </a:ln>
        </p:spPr>
      </p:pic>
      <p:sp>
        <p:nvSpPr>
          <p:cNvPr id="177" name="Google Shape;177;p24"/>
          <p:cNvSpPr txBox="1"/>
          <p:nvPr/>
        </p:nvSpPr>
        <p:spPr>
          <a:xfrm>
            <a:off x="0" y="4804800"/>
            <a:ext cx="7905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1"/>
                </a:solidFill>
              </a:rPr>
              <a:t>2.OA.C4</a:t>
            </a:r>
            <a:endParaRPr sz="1000">
              <a:solidFill>
                <a:schemeClr val="dk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/>
                                        <p:tgtEl>
                                          <p:spTgt spid="1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/>
                                        <p:tgtEl>
                                          <p:spTgt spid="17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Google Shape;182;p25"/>
          <p:cNvSpPr txBox="1">
            <a:spLocks noGrp="1"/>
          </p:cNvSpPr>
          <p:nvPr>
            <p:ph type="title"/>
          </p:nvPr>
        </p:nvSpPr>
        <p:spPr>
          <a:xfrm>
            <a:off x="311700" y="98000"/>
            <a:ext cx="8520600" cy="1080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300" b="1">
                <a:solidFill>
                  <a:srgbClr val="0B5394"/>
                </a:solidFill>
              </a:rPr>
              <a:t>The </a:t>
            </a:r>
            <a:r>
              <a:rPr lang="en" sz="2300" b="1">
                <a:solidFill>
                  <a:srgbClr val="980000"/>
                </a:solidFill>
              </a:rPr>
              <a:t>Hood Milk Bottle</a:t>
            </a:r>
            <a:r>
              <a:rPr lang="en" sz="2300" b="1">
                <a:solidFill>
                  <a:srgbClr val="0B5394"/>
                </a:solidFill>
              </a:rPr>
              <a:t> is 40 feet tall.</a:t>
            </a:r>
            <a:endParaRPr sz="2300" b="1">
              <a:solidFill>
                <a:srgbClr val="0B5394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300" b="1">
                <a:solidFill>
                  <a:srgbClr val="0B5394"/>
                </a:solidFill>
              </a:rPr>
              <a:t>If you are about 4 feet tall, how much taller is it than you?</a:t>
            </a:r>
            <a:endParaRPr sz="2300" b="1">
              <a:solidFill>
                <a:srgbClr val="0B5394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300" b="1">
                <a:solidFill>
                  <a:srgbClr val="0B5394"/>
                </a:solidFill>
              </a:rPr>
              <a:t>How many TIMES taller is it than you?</a:t>
            </a:r>
            <a:endParaRPr sz="2300" b="1">
              <a:solidFill>
                <a:srgbClr val="0B5394"/>
              </a:solidFill>
            </a:endParaRPr>
          </a:p>
        </p:txBody>
      </p:sp>
      <p:pic>
        <p:nvPicPr>
          <p:cNvPr id="183" name="Google Shape;183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404125" y="1283900"/>
            <a:ext cx="6618475" cy="3722900"/>
          </a:xfrm>
          <a:prstGeom prst="rect">
            <a:avLst/>
          </a:prstGeom>
          <a:noFill/>
          <a:ln>
            <a:noFill/>
          </a:ln>
        </p:spPr>
      </p:pic>
      <p:sp>
        <p:nvSpPr>
          <p:cNvPr id="184" name="Google Shape;184;p25"/>
          <p:cNvSpPr txBox="1"/>
          <p:nvPr/>
        </p:nvSpPr>
        <p:spPr>
          <a:xfrm>
            <a:off x="0" y="4809250"/>
            <a:ext cx="7572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2.MD.A4</a:t>
            </a:r>
            <a:endParaRPr sz="100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26"/>
          <p:cNvSpPr txBox="1">
            <a:spLocks noGrp="1"/>
          </p:cNvSpPr>
          <p:nvPr>
            <p:ph type="body" idx="1"/>
          </p:nvPr>
        </p:nvSpPr>
        <p:spPr>
          <a:xfrm>
            <a:off x="6951675" y="464250"/>
            <a:ext cx="2003700" cy="4104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 b="1"/>
              <a:t>How many seals do you think are here on Robben Island in South Africa?</a:t>
            </a:r>
            <a:endParaRPr sz="1900" b="1"/>
          </a:p>
          <a:p>
            <a:pPr marL="0" lvl="0" indent="0" algn="ctr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en" sz="1900" b="1"/>
              <a:t>Estimate!</a:t>
            </a:r>
            <a:endParaRPr sz="1900" b="1"/>
          </a:p>
          <a:p>
            <a:pPr marL="0" lvl="0" indent="0" algn="ctr" rtl="0">
              <a:spcBef>
                <a:spcPts val="1600"/>
              </a:spcBef>
              <a:spcAft>
                <a:spcPts val="1600"/>
              </a:spcAft>
              <a:buNone/>
            </a:pPr>
            <a:r>
              <a:rPr lang="en" sz="1900" b="1"/>
              <a:t>Why would you want to know?</a:t>
            </a:r>
            <a:endParaRPr sz="1900" b="1"/>
          </a:p>
        </p:txBody>
      </p:sp>
      <p:pic>
        <p:nvPicPr>
          <p:cNvPr id="190" name="Google Shape;190;p2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6858006" cy="5143504"/>
          </a:xfrm>
          <a:prstGeom prst="rect">
            <a:avLst/>
          </a:prstGeom>
          <a:noFill/>
          <a:ln>
            <a:noFill/>
          </a:ln>
        </p:spPr>
      </p:pic>
      <p:sp>
        <p:nvSpPr>
          <p:cNvPr id="191" name="Google Shape;191;p26"/>
          <p:cNvSpPr txBox="1"/>
          <p:nvPr/>
        </p:nvSpPr>
        <p:spPr>
          <a:xfrm>
            <a:off x="8484300" y="4804800"/>
            <a:ext cx="6597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2.OA.A</a:t>
            </a:r>
            <a:endParaRPr sz="100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Google Shape;196;p27"/>
          <p:cNvSpPr txBox="1">
            <a:spLocks noGrp="1"/>
          </p:cNvSpPr>
          <p:nvPr>
            <p:ph type="body" idx="1"/>
          </p:nvPr>
        </p:nvSpPr>
        <p:spPr>
          <a:xfrm>
            <a:off x="311700" y="2846650"/>
            <a:ext cx="8520600" cy="1722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2 hundreds + 12 tens + 5 ones </a:t>
            </a:r>
            <a:r>
              <a:rPr lang="en" sz="2200" b="1"/>
              <a:t>&gt;</a:t>
            </a:r>
            <a:r>
              <a:rPr lang="en"/>
              <a:t> 3 hundreds + 1 ten + 15 ones</a:t>
            </a:r>
            <a:endParaRPr/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en"/>
              <a:t>8 hundreds + 1 ten + 32 ones </a:t>
            </a:r>
            <a:r>
              <a:rPr lang="en" sz="2300" b="1"/>
              <a:t>= </a:t>
            </a:r>
            <a:r>
              <a:rPr lang="en"/>
              <a:t>7 hundreds + 40 tens + 12 ones</a:t>
            </a:r>
            <a:endParaRPr/>
          </a:p>
          <a:p>
            <a:pPr marL="0" lvl="0" indent="0" algn="l" rtl="0">
              <a:spcBef>
                <a:spcPts val="1600"/>
              </a:spcBef>
              <a:spcAft>
                <a:spcPts val="1600"/>
              </a:spcAft>
              <a:buNone/>
            </a:pPr>
            <a:r>
              <a:rPr lang="en"/>
              <a:t>5 hundreds + 24 tens + 3 ones </a:t>
            </a:r>
            <a:r>
              <a:rPr lang="en" sz="2300" b="1"/>
              <a:t>&gt; </a:t>
            </a:r>
            <a:r>
              <a:rPr lang="en"/>
              <a:t>6 hundreds + 9 tens + 13 ones </a:t>
            </a:r>
            <a:endParaRPr/>
          </a:p>
        </p:txBody>
      </p:sp>
      <p:pic>
        <p:nvPicPr>
          <p:cNvPr id="197" name="Google Shape;197;p2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826650" y="135923"/>
            <a:ext cx="5619750" cy="2246475"/>
          </a:xfrm>
          <a:prstGeom prst="rect">
            <a:avLst/>
          </a:prstGeom>
          <a:noFill/>
          <a:ln>
            <a:noFill/>
          </a:ln>
        </p:spPr>
      </p:pic>
      <p:sp>
        <p:nvSpPr>
          <p:cNvPr id="198" name="Google Shape;198;p27"/>
          <p:cNvSpPr/>
          <p:nvPr/>
        </p:nvSpPr>
        <p:spPr>
          <a:xfrm>
            <a:off x="7525875" y="2382400"/>
            <a:ext cx="1441800" cy="781800"/>
          </a:xfrm>
          <a:prstGeom prst="wedgeEllipseCallout">
            <a:avLst>
              <a:gd name="adj1" fmla="val -20833"/>
              <a:gd name="adj2" fmla="val 62500"/>
            </a:avLst>
          </a:prstGeom>
          <a:solidFill>
            <a:srgbClr val="D9EAD3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/>
              <a:t>Prove it!</a:t>
            </a:r>
            <a:endParaRPr sz="1700"/>
          </a:p>
        </p:txBody>
      </p:sp>
      <p:sp>
        <p:nvSpPr>
          <p:cNvPr id="199" name="Google Shape;199;p27"/>
          <p:cNvSpPr txBox="1"/>
          <p:nvPr/>
        </p:nvSpPr>
        <p:spPr>
          <a:xfrm>
            <a:off x="0" y="4804800"/>
            <a:ext cx="7590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2.NBT.A1</a:t>
            </a:r>
            <a:endParaRPr sz="10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/>
                                        <p:tgtEl>
                                          <p:spTgt spid="19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1000"/>
                                        <p:tgtEl>
                                          <p:spTgt spid="19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1000"/>
                                        <p:tgtEl>
                                          <p:spTgt spid="19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444</Words>
  <Application>Microsoft Macintosh PowerPoint</Application>
  <PresentationFormat>On-screen Show (16:9)</PresentationFormat>
  <Paragraphs>68</Paragraphs>
  <Slides>15</Slides>
  <Notes>15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9" baseType="lpstr">
      <vt:lpstr>Times New Roman</vt:lpstr>
      <vt:lpstr>Coming Soon</vt:lpstr>
      <vt:lpstr>Arial</vt:lpstr>
      <vt:lpstr>Simple Light</vt:lpstr>
      <vt:lpstr>PowerPoint Presentation</vt:lpstr>
      <vt:lpstr>PowerPoint Presentation</vt:lpstr>
      <vt:lpstr>Which one doesn’t belong?</vt:lpstr>
      <vt:lpstr>Would you rather...</vt:lpstr>
      <vt:lpstr>These Tree frogs weigh about 14 grams each. How much do they weigh together?</vt:lpstr>
      <vt:lpstr>Which one doesn’t belong?</vt:lpstr>
      <vt:lpstr>PowerPoint Presentation</vt:lpstr>
      <vt:lpstr>Today is the celebration of Eid Al-Fitr عيد مبارك</vt:lpstr>
      <vt:lpstr>Draw this shape.  Now draw a shape that is DIFFERENT from the shape in 1 way, but the SAME in another way.  How are they DIFFERENT?  How are they ALIKE?</vt:lpstr>
      <vt:lpstr>Where’s the Math?</vt:lpstr>
      <vt:lpstr>What do you notice?     What do you wonder? What math sentences can you create to match the photo?</vt:lpstr>
      <vt:lpstr>חַג פֵּסַח שַׂמֵחַ How many matzo balls are in the soup?</vt:lpstr>
      <vt:lpstr>The Hood Milk Bottle is 40 feet tall. If you are about 4 feet tall, how much taller is it than you? How many TIMES taller is it than you?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cp:lastModifiedBy>Manousaridis, Tracy</cp:lastModifiedBy>
  <cp:revision>1</cp:revision>
  <dcterms:modified xsi:type="dcterms:W3CDTF">2024-03-31T13:40:22Z</dcterms:modified>
</cp:coreProperties>
</file>