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Architects Daughter" pitchFamily="2" charset="0"/>
      <p:regular r:id="rId18"/>
    </p:embeddedFont>
    <p:embeddedFont>
      <p:font typeface="Handlee" panose="02000000000000000000" pitchFamily="2" charset="77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7094a4ac4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7094a4ac4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c7094a4ac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c7094a4ac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7094a4ac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7094a4ac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c7094a4ac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c7094a4ac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7094a4ac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c7094a4ac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c7094a4ac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c7094a4ac4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8,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c7094a4ac4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c7094a4ac4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c7094a4ac4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c7094a4ac4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May 10, 2024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Eid al-fitr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c7094a4ac4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c7094a4ac4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c7094a4ac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c7094a4ac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c7094a4ac4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c7094a4ac4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22,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7094a4ac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c7094a4ac4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7094a4ac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c7094a4ac4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7094a4ac4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7094a4ac4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c7094a4ac4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c7094a4ac4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9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FF"/>
                </a:solidFill>
              </a:rPr>
              <a:t>Where’s the math?</a:t>
            </a:r>
            <a:endParaRPr sz="2900" b="1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795300" y="1382325"/>
            <a:ext cx="2177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accent5"/>
                </a:solidFill>
              </a:rPr>
              <a:t>How many faces?</a:t>
            </a:r>
            <a:endParaRPr sz="1900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accent5"/>
                </a:solidFill>
              </a:rPr>
              <a:t>How many legs?</a:t>
            </a:r>
            <a:endParaRPr sz="1900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accent5"/>
                </a:solidFill>
              </a:rPr>
              <a:t>How many eggs?</a:t>
            </a:r>
            <a:endParaRPr sz="1900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dirty="0">
                <a:solidFill>
                  <a:schemeClr val="accent5"/>
                </a:solidFill>
              </a:rPr>
              <a:t>What creative number sentences can you write to match the picture?</a:t>
            </a:r>
            <a:endParaRPr sz="1900" dirty="0">
              <a:solidFill>
                <a:schemeClr val="accent5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0" y="1382313"/>
            <a:ext cx="6515100" cy="36480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444700" y="4798725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1.NBT.4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500" y="375625"/>
            <a:ext cx="8093099" cy="33600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5552900" y="3659300"/>
            <a:ext cx="3526500" cy="1207800"/>
          </a:xfrm>
          <a:prstGeom prst="wedgeEllipseCallout">
            <a:avLst>
              <a:gd name="adj1" fmla="val -47790"/>
              <a:gd name="adj2" fmla="val -57844"/>
            </a:avLst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If this graph could talk, what would it say?</a:t>
            </a:r>
            <a:endParaRPr sz="1700" dirty="0"/>
          </a:p>
        </p:txBody>
      </p:sp>
      <p:sp>
        <p:nvSpPr>
          <p:cNvPr id="64" name="Google Shape;64;p14"/>
          <p:cNvSpPr txBox="1"/>
          <p:nvPr/>
        </p:nvSpPr>
        <p:spPr>
          <a:xfrm>
            <a:off x="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45" y="0"/>
            <a:ext cx="854571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299150" y="4889375"/>
            <a:ext cx="1245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1.G.3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005475" y="170425"/>
            <a:ext cx="5826900" cy="465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 = 41 - 21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 + 8 = 20 - 5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 + 9 = 30 - 9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0425"/>
            <a:ext cx="2467045" cy="18460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0" y="4825825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158825" y="293800"/>
            <a:ext cx="8857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5818E"/>
                </a:solidFill>
              </a:rPr>
              <a:t>How many frogs?</a:t>
            </a:r>
            <a:endParaRPr sz="2300" b="1">
              <a:solidFill>
                <a:srgbClr val="45818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5818E"/>
                </a:solidFill>
              </a:rPr>
              <a:t>How many different number sentences can you write to = 18?</a:t>
            </a:r>
            <a:endParaRPr sz="2300" b="1">
              <a:solidFill>
                <a:srgbClr val="45818E"/>
              </a:solidFill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675" y="1300225"/>
            <a:ext cx="7745801" cy="37030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1264175" y="268775"/>
            <a:ext cx="6921300" cy="1536000"/>
          </a:xfrm>
          <a:prstGeom prst="rect">
            <a:avLst/>
          </a:prstGeom>
          <a:solidFill>
            <a:srgbClr val="F6B26B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Would you rather</a:t>
            </a:r>
            <a:endParaRPr sz="2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Read your favorite book ALL day</a:t>
            </a:r>
            <a:endParaRPr sz="2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Or read 1 hour a day for the whole week?</a:t>
            </a:r>
            <a:endParaRPr sz="2800"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4175" y="1804800"/>
            <a:ext cx="6921450" cy="32165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5462250" y="268675"/>
            <a:ext cx="3369900" cy="47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800" b="1">
                <a:solidFill>
                  <a:srgbClr val="274E13"/>
                </a:solidFill>
              </a:rPr>
              <a:t>Let’s talk about all of the shapes and patterns in this Ankara cloth!</a:t>
            </a:r>
            <a:endParaRPr sz="3800" b="1">
              <a:solidFill>
                <a:srgbClr val="274E13"/>
              </a:solidFill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8455400" y="4804800"/>
            <a:ext cx="825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1.G.1.2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4215800" y="445025"/>
            <a:ext cx="461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85200C"/>
                </a:solidFill>
              </a:rPr>
              <a:t>Today is the celebration of </a:t>
            </a:r>
            <a:r>
              <a:rPr lang="en" sz="2900" b="1">
                <a:solidFill>
                  <a:srgbClr val="85200C"/>
                </a:solidFill>
              </a:rPr>
              <a:t>Eid Al-Fitr</a:t>
            </a:r>
            <a:endParaRPr sz="2900" b="1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4215975" y="1707475"/>
            <a:ext cx="4616400" cy="28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900" dirty="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85200C"/>
                </a:solidFill>
              </a:rPr>
              <a:t>Describe some of the shapes we see in these traditional holiday sweets.</a:t>
            </a:r>
            <a:endParaRPr sz="1900" dirty="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85200C"/>
                </a:solidFill>
              </a:rPr>
              <a:t>What would happen if we put some of the shapes together?</a:t>
            </a:r>
            <a:endParaRPr sz="1900" dirty="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dirty="0">
                <a:solidFill>
                  <a:srgbClr val="85200C"/>
                </a:solidFill>
              </a:rPr>
              <a:t>What if we partitioned some of them?</a:t>
            </a:r>
            <a:endParaRPr sz="1900" dirty="0">
              <a:solidFill>
                <a:srgbClr val="85200C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38965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746775" y="121325"/>
            <a:ext cx="5085300" cy="48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</a:rPr>
              <a:t>How many pennies?</a:t>
            </a:r>
            <a:endParaRPr sz="2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</a:rPr>
              <a:t>How many dimes?</a:t>
            </a:r>
            <a:endParaRPr sz="2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</a:rPr>
              <a:t>How do you see the coins?</a:t>
            </a:r>
            <a:endParaRPr sz="2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</a:rPr>
              <a:t>How much money?</a:t>
            </a:r>
            <a:endParaRPr sz="2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</a:rPr>
              <a:t>What number sentence matches this picture?</a:t>
            </a:r>
            <a:endParaRPr sz="2900" b="1">
              <a:solidFill>
                <a:srgbClr val="7F6000"/>
              </a:solidFill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1325"/>
            <a:ext cx="3261825" cy="49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844470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1.MD.5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8E7CC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FFFF"/>
                </a:solidFill>
              </a:rPr>
              <a:t>Draw this shape.</a:t>
            </a:r>
            <a:endParaRPr sz="2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Now draw a shape that is </a:t>
            </a:r>
            <a:r>
              <a:rPr lang="en" b="1">
                <a:solidFill>
                  <a:srgbClr val="FFFFFF"/>
                </a:solidFill>
              </a:rPr>
              <a:t>DIFFERENT</a:t>
            </a:r>
            <a:r>
              <a:rPr lang="en">
                <a:solidFill>
                  <a:srgbClr val="FFFFFF"/>
                </a:solidFill>
              </a:rPr>
              <a:t> from the shape in 1 way, but the </a:t>
            </a:r>
            <a:r>
              <a:rPr lang="en" b="1">
                <a:solidFill>
                  <a:srgbClr val="FFFFFF"/>
                </a:solidFill>
              </a:rPr>
              <a:t>SAME </a:t>
            </a:r>
            <a:r>
              <a:rPr lang="en">
                <a:solidFill>
                  <a:srgbClr val="FFFFFF"/>
                </a:solidFill>
              </a:rPr>
              <a:t>in another way.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How are they </a:t>
            </a:r>
            <a:r>
              <a:rPr lang="en" b="1">
                <a:solidFill>
                  <a:srgbClr val="FFFFFF"/>
                </a:solidFill>
              </a:rPr>
              <a:t>DIFFERENT</a:t>
            </a:r>
            <a:r>
              <a:rPr lang="en">
                <a:solidFill>
                  <a:srgbClr val="FFFFFF"/>
                </a:solidFill>
              </a:rPr>
              <a:t>?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How are they </a:t>
            </a:r>
            <a:r>
              <a:rPr lang="en" b="1">
                <a:solidFill>
                  <a:srgbClr val="FFFFFF"/>
                </a:solidFill>
              </a:rPr>
              <a:t>ALIKE</a:t>
            </a:r>
            <a:r>
              <a:rPr lang="en">
                <a:solidFill>
                  <a:srgbClr val="FFFFFF"/>
                </a:solidFill>
              </a:rPr>
              <a:t>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1" name="Google Shape;121;p22"/>
          <p:cNvSpPr/>
          <p:nvPr/>
        </p:nvSpPr>
        <p:spPr>
          <a:xfrm>
            <a:off x="4974450" y="793000"/>
            <a:ext cx="3882300" cy="3269400"/>
          </a:xfrm>
          <a:prstGeom prst="triangle">
            <a:avLst>
              <a:gd name="adj" fmla="val 50000"/>
            </a:avLst>
          </a:prstGeom>
          <a:solidFill>
            <a:srgbClr val="6D9EE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8577725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4855275" y="345325"/>
            <a:ext cx="3977100" cy="44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0000"/>
                </a:solidFill>
              </a:rPr>
              <a:t>How many chickens?</a:t>
            </a:r>
            <a:endParaRPr sz="29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0000"/>
                </a:solidFill>
              </a:rPr>
              <a:t>How many sheep?</a:t>
            </a:r>
            <a:endParaRPr sz="29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0000"/>
                </a:solidFill>
              </a:rPr>
              <a:t>How many faces?</a:t>
            </a:r>
            <a:endParaRPr sz="29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0000"/>
                </a:solidFill>
              </a:rPr>
              <a:t>How many legs?</a:t>
            </a:r>
            <a:endParaRPr sz="29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0000"/>
                </a:solidFill>
              </a:rPr>
              <a:t>Create a number sentence!</a:t>
            </a:r>
            <a:endParaRPr sz="2900" b="1">
              <a:solidFill>
                <a:srgbClr val="660000"/>
              </a:solidFill>
            </a:endParaRPr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45404"/>
            <a:ext cx="4260301" cy="44526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/>
        </p:nvSpPr>
        <p:spPr>
          <a:xfrm>
            <a:off x="0" y="47981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6785375" y="641825"/>
            <a:ext cx="2215800" cy="409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dk2"/>
                </a:solidFill>
              </a:rPr>
              <a:t>How many pieces of Matzo are in the box?</a:t>
            </a:r>
            <a:endParaRPr sz="19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2"/>
                </a:solidFill>
              </a:rPr>
              <a:t>What is an estimate this is too low? Too high?</a:t>
            </a: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What is a just right estimate?</a:t>
            </a: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250" y="618300"/>
            <a:ext cx="6546325" cy="413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264088" y="3188988"/>
            <a:ext cx="1123950" cy="200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 txBox="1"/>
          <p:nvPr/>
        </p:nvSpPr>
        <p:spPr>
          <a:xfrm>
            <a:off x="7515725" y="4156925"/>
            <a:ext cx="6207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FFFFFF"/>
                </a:solidFill>
              </a:rPr>
              <a:t>15</a:t>
            </a:r>
            <a:endParaRPr sz="1900" b="1" i="1">
              <a:solidFill>
                <a:srgbClr val="FFFFFF"/>
              </a:solidFill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979550" y="617525"/>
            <a:ext cx="4852800" cy="4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6AA84F"/>
                </a:solidFill>
              </a:rPr>
              <a:t>True or False?</a:t>
            </a:r>
            <a:endParaRPr sz="3700" b="1">
              <a:solidFill>
                <a:srgbClr val="6AA84F"/>
              </a:solidFill>
            </a:endParaRPr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000" y="261150"/>
            <a:ext cx="2496950" cy="186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/>
          <p:nvPr/>
        </p:nvSpPr>
        <p:spPr>
          <a:xfrm>
            <a:off x="3059500" y="2129575"/>
            <a:ext cx="5675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5"/>
          <p:cNvSpPr txBox="1"/>
          <p:nvPr/>
        </p:nvSpPr>
        <p:spPr>
          <a:xfrm>
            <a:off x="1352375" y="2383300"/>
            <a:ext cx="7437900" cy="23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3 dimes + 2 pennies = 32 pennies</a:t>
            </a:r>
            <a:endParaRPr sz="23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5 nickels &lt; 3 dimes</a:t>
            </a:r>
            <a:endParaRPr sz="23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4 dimes &lt; 8 nickels</a:t>
            </a:r>
            <a:endParaRPr sz="23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5"/>
          <p:cNvSpPr txBox="1"/>
          <p:nvPr/>
        </p:nvSpPr>
        <p:spPr>
          <a:xfrm>
            <a:off x="8444700" y="4798725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1.MD.5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>
            <a:spLocks noGrp="1"/>
          </p:cNvSpPr>
          <p:nvPr>
            <p:ph type="title"/>
          </p:nvPr>
        </p:nvSpPr>
        <p:spPr>
          <a:xfrm>
            <a:off x="5210000" y="445025"/>
            <a:ext cx="362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6AA84F"/>
                </a:solidFill>
                <a:latin typeface="Handlee"/>
                <a:ea typeface="Handlee"/>
                <a:cs typeface="Handlee"/>
                <a:sym typeface="Handlee"/>
              </a:rPr>
              <a:t>100 FROGS!!!!</a:t>
            </a:r>
            <a:endParaRPr sz="3700" b="1">
              <a:solidFill>
                <a:srgbClr val="6AA84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53" name="Google Shape;153;p26"/>
          <p:cNvSpPr txBox="1">
            <a:spLocks noGrp="1"/>
          </p:cNvSpPr>
          <p:nvPr>
            <p:ph type="body" idx="1"/>
          </p:nvPr>
        </p:nvSpPr>
        <p:spPr>
          <a:xfrm>
            <a:off x="5210125" y="1740375"/>
            <a:ext cx="3622200" cy="28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dirty="0">
                <a:solidFill>
                  <a:srgbClr val="38761D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How many legs is that?</a:t>
            </a:r>
            <a:endParaRPr sz="2900" b="1" dirty="0">
              <a:solidFill>
                <a:srgbClr val="38761D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 dirty="0">
                <a:solidFill>
                  <a:srgbClr val="38761D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How can we solve this?</a:t>
            </a:r>
            <a:endParaRPr sz="2900" b="1" dirty="0">
              <a:solidFill>
                <a:srgbClr val="38761D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8552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6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00"/>
                </a:solidFill>
              </a:rPr>
              <a:t>This scale is balanced.</a:t>
            </a:r>
            <a:endParaRPr sz="2900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990000"/>
                </a:solidFill>
              </a:rPr>
              <a:t>What can you say about the weights of the shapes?</a:t>
            </a:r>
            <a:endParaRPr sz="2900">
              <a:solidFill>
                <a:srgbClr val="990000"/>
              </a:solidFill>
            </a:endParaRPr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975" y="1824150"/>
            <a:ext cx="6831225" cy="27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7"/>
          <p:cNvSpPr txBox="1"/>
          <p:nvPr/>
        </p:nvSpPr>
        <p:spPr>
          <a:xfrm>
            <a:off x="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Macintosh PowerPoint</Application>
  <PresentationFormat>On-screen Show (16:9)</PresentationFormat>
  <Paragraphs>86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Architects Daughter</vt:lpstr>
      <vt:lpstr>Arial</vt:lpstr>
      <vt:lpstr>Handlee</vt:lpstr>
      <vt:lpstr>Simple Light</vt:lpstr>
      <vt:lpstr>Where’s the math? </vt:lpstr>
      <vt:lpstr>PowerPoint Presentation</vt:lpstr>
      <vt:lpstr>PowerPoint Presentation</vt:lpstr>
      <vt:lpstr>20 = 41 - 21  7 + 8 = 20 - 5  20 + 9 = 30 - 9</vt:lpstr>
      <vt:lpstr>How many frogs? How many different number sentences can you write to = 18?</vt:lpstr>
      <vt:lpstr>Would you rather Read your favorite book ALL day Or read 1 hour a day for the whole week?</vt:lpstr>
      <vt:lpstr>PowerPoint Presentation</vt:lpstr>
      <vt:lpstr>Today is the celebration of Eid Al-Fitr</vt:lpstr>
      <vt:lpstr>How many pennies?  How many dimes?  How do you see the coins?  How much money?  What number sentence matches this picture?</vt:lpstr>
      <vt:lpstr>Draw this shape.  Now draw a shape that is DIFFERENT from the shape in 1 way, but the SAME in another way.  How are they DIFFERENT?  How are they ALIKE?</vt:lpstr>
      <vt:lpstr>How many chickens?  How many sheep?  How many faces?  How many legs?  Create a number sentence!</vt:lpstr>
      <vt:lpstr>How many pieces of Matzo are in the box?  What is an estimate this is too low? Too high?  What is a just right estimate?    </vt:lpstr>
      <vt:lpstr>True or False?</vt:lpstr>
      <vt:lpstr>100 FROGS!!!!</vt:lpstr>
      <vt:lpstr>This scale is balanced. What can you say about the weights of the shapes?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Where’s the math? </dc:title>
  <cp:lastModifiedBy>Manousaridis, Tracy</cp:lastModifiedBy>
  <cp:revision>1</cp:revision>
  <dcterms:modified xsi:type="dcterms:W3CDTF">2024-03-31T13:23:06Z</dcterms:modified>
</cp:coreProperties>
</file>