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Montserrat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eographic.com/history/article/louisiana-purchase-bargain-came-great-human-cost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17fb75a0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17fb75a01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January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17fb75a01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b17fb75a01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b17fb75a01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b17fb75a01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b17fb75a01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b17fb75a01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17fb75a0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b17fb75a0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17fb75a01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b17fb75a01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5,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17fb75a0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17fb75a0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17fb75a0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b17fb75a0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b17fb75a01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b17fb75a01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b17fb75a01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b17fb75a01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 (Feb 10)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17fb75a01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b17fb75a01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b17fb75a01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b17fb75a01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17fb75a01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b17fb75a01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b17fb75a0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b17fb75a0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PRESIDENTS ON MOUNT RUSHMORE: George Washington, the country’s first president, would represent its birth. Thomas Jefferson, who </a:t>
            </a:r>
            <a:r>
              <a:rPr lang="en" sz="1450">
                <a:solidFill>
                  <a:srgbClr val="333333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nearly doubled the country’s size with his purchase of the Louisiana Territory</a:t>
            </a: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stood for its westward expansion. Theodore Roosevelt, who had overseen the construction of the Panama Canal, was a symbol of economic growth. And Abraham Lincoln was selected for having fought to preserve the nation in the Civil War.</a:t>
            </a:r>
            <a:endParaRPr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17fb75a01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b17fb75a01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February 26, 2024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b17fb75a01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b17fb75a01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b17fb75a01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b17fb75a01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b17fb75a01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b17fb75a01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17fb75a0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b17fb75a01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(India)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339125" y="1713100"/>
            <a:ext cx="3789600" cy="15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i="1">
                <a:solidFill>
                  <a:srgbClr val="073763"/>
                </a:solidFill>
              </a:rPr>
              <a:t>This rough map illustrates that the population of India is as high as the next six most populated countries of the world... combined.</a:t>
            </a:r>
            <a:endParaRPr sz="1700" b="1" i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6125" y="0"/>
            <a:ext cx="47736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514500" y="230625"/>
            <a:ext cx="2675700" cy="1120800"/>
          </a:xfrm>
          <a:prstGeom prst="wedgeEllipseCallout">
            <a:avLst>
              <a:gd name="adj1" fmla="val 66580"/>
              <a:gd name="adj2" fmla="val 2500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infographic could talk, what would it say?</a:t>
            </a:r>
            <a:endParaRPr sz="1700"/>
          </a:p>
        </p:txBody>
      </p:sp>
      <p:sp>
        <p:nvSpPr>
          <p:cNvPr id="57" name="Google Shape;57;p13"/>
          <p:cNvSpPr/>
          <p:nvPr/>
        </p:nvSpPr>
        <p:spPr>
          <a:xfrm>
            <a:off x="1047825" y="3602350"/>
            <a:ext cx="2187900" cy="1166100"/>
          </a:xfrm>
          <a:prstGeom prst="wedgeEllipseCallout">
            <a:avLst>
              <a:gd name="adj1" fmla="val 72709"/>
              <a:gd name="adj2" fmla="val -17438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is a good name for this graphic?</a:t>
            </a:r>
            <a:endParaRPr sz="1700"/>
          </a:p>
        </p:txBody>
      </p:sp>
      <p:sp>
        <p:nvSpPr>
          <p:cNvPr id="58" name="Google Shape;58;p1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213025" y="267525"/>
            <a:ext cx="87702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distance between the Hancock Tower and the Prudential Center is .7 miles.</a:t>
            </a:r>
            <a:endParaRPr sz="1800" b="1"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055075"/>
            <a:ext cx="2516700" cy="35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far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many feet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(</a:t>
            </a:r>
            <a:r>
              <a:rPr lang="en" sz="1900" b="1" i="1">
                <a:solidFill>
                  <a:srgbClr val="3D85C6"/>
                </a:solidFill>
              </a:rPr>
              <a:t>There are 5280 feet in a mile)</a:t>
            </a:r>
            <a:endParaRPr sz="1900" b="1" i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Estimate!!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can you solve this?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675" y="909250"/>
            <a:ext cx="5797625" cy="40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6113750" y="502650"/>
            <a:ext cx="2864100" cy="40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73763"/>
                </a:solidFill>
              </a:rPr>
              <a:t>What do you notice? </a:t>
            </a:r>
            <a:endParaRPr sz="24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73763"/>
                </a:solidFill>
              </a:rPr>
              <a:t>What do you wonder? </a:t>
            </a:r>
            <a:endParaRPr sz="24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 b="1">
                <a:solidFill>
                  <a:srgbClr val="073763"/>
                </a:solidFill>
              </a:rPr>
              <a:t>What is going on in this data visualization?</a:t>
            </a:r>
            <a:endParaRPr sz="2400" b="1">
              <a:solidFill>
                <a:srgbClr val="073763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95186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2137400" y="174325"/>
            <a:ext cx="6949500" cy="8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Use mathematics to estimate how high this mural is. Think in </a:t>
            </a:r>
            <a:r>
              <a:rPr lang="en" sz="2300" b="1">
                <a:solidFill>
                  <a:srgbClr val="20124D"/>
                </a:solidFill>
              </a:rPr>
              <a:t>meters</a:t>
            </a:r>
            <a:r>
              <a:rPr lang="en" sz="2300">
                <a:solidFill>
                  <a:srgbClr val="20124D"/>
                </a:solidFill>
              </a:rPr>
              <a:t> and </a:t>
            </a:r>
            <a:r>
              <a:rPr lang="en" sz="2300" b="1">
                <a:solidFill>
                  <a:srgbClr val="20124D"/>
                </a:solidFill>
              </a:rPr>
              <a:t>centimeters</a:t>
            </a:r>
            <a:r>
              <a:rPr lang="en" sz="2300">
                <a:solidFill>
                  <a:srgbClr val="20124D"/>
                </a:solidFill>
              </a:rPr>
              <a:t>!</a:t>
            </a:r>
            <a:endParaRPr sz="2300">
              <a:solidFill>
                <a:srgbClr val="20124D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1185812"/>
            <a:ext cx="9144000" cy="395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74" y="94299"/>
            <a:ext cx="1922175" cy="12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433575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5.MD.A1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6433050" y="151425"/>
            <a:ext cx="2608200" cy="44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  <a:highlight>
                  <a:srgbClr val="FFFFFF"/>
                </a:highlight>
              </a:rPr>
              <a:t>Did you know that an average Groundhog (which is exactly the same as a woodchuck!)                                         weighs between 5 - 13 pounds.  </a:t>
            </a:r>
            <a:endParaRPr sz="17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  <a:highlight>
                  <a:srgbClr val="FFFFFF"/>
                </a:highlight>
              </a:rPr>
              <a:t>If this little guy is EXACTLY in between   5 - 13 pounds, how many ounces is that? (There are 16 ounces in a pound)</a:t>
            </a:r>
            <a:endParaRPr sz="1700" b="1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50" y="151425"/>
            <a:ext cx="6207374" cy="41382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65950" y="4289675"/>
            <a:ext cx="6279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chemeClr val="dk1"/>
                </a:solidFill>
                <a:highlight>
                  <a:srgbClr val="FFFFFF"/>
                </a:highlight>
              </a:rPr>
              <a:t>Punxsutawney Phil checks for his shadow at Gobbler’s Knob in Punxsutawney, Pennsylvania each year. Will he see his shadow? Will we have an early Spring?</a:t>
            </a:r>
            <a:endParaRPr sz="1300" b="1">
              <a:solidFill>
                <a:srgbClr val="274E13"/>
              </a:solidFill>
              <a:highlight>
                <a:schemeClr val="lt1"/>
              </a:highlight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5.MD.A1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73763"/>
                </a:solidFill>
                <a:highlight>
                  <a:schemeClr val="lt1"/>
                </a:highlight>
              </a:rPr>
              <a:t>200 batting gloves</a:t>
            </a:r>
            <a:endParaRPr sz="1300" b="1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7376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7376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5.NF.A</a:t>
            </a:r>
            <a:endParaRPr sz="11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6" name="Google Shape;96;p18"/>
          <p:cNvSpPr txBox="1"/>
          <p:nvPr/>
        </p:nvSpPr>
        <p:spPr>
          <a:xfrm>
            <a:off x="3240700" y="3243375"/>
            <a:ext cx="51633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Let’s do some mental math!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of equipment?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clothing (gloves, shirts, socks)? What fraction of the all of the clothing are the </a:t>
            </a:r>
            <a:endParaRPr sz="170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gloves? T-Shirts? Socks?</a:t>
            </a:r>
            <a:endParaRPr sz="1700"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3875" y="4333175"/>
            <a:ext cx="1316425" cy="7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1750" y="116200"/>
            <a:ext cx="5559387" cy="312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5394950" y="445025"/>
            <a:ext cx="3437400" cy="35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fractions do you see?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60" y="138135"/>
            <a:ext cx="4822050" cy="478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8536200" y="4789500"/>
            <a:ext cx="60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5.NF.A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7103250" y="1454475"/>
            <a:ext cx="1728900" cy="31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100" b="1">
                <a:solidFill>
                  <a:srgbClr val="990000"/>
                </a:solidFill>
              </a:rPr>
              <a:t>Where’s the Math?</a:t>
            </a:r>
            <a:endParaRPr sz="3100" b="1">
              <a:solidFill>
                <a:srgbClr val="990000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311700" y="73050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An African forest elephants’ tusks grow about 17 cm each year. If an elephant lives to be 65 years old, 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about how long, in meters, would their tusks be?</a:t>
            </a:r>
            <a:endParaRPr sz="2300">
              <a:solidFill>
                <a:srgbClr val="1C4587"/>
              </a:solidFill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2267" y="1293354"/>
            <a:ext cx="6719475" cy="371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8382000" y="4789500"/>
            <a:ext cx="762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5.MD.A1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5172800" y="0"/>
            <a:ext cx="3853800" cy="10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CC0000"/>
                </a:solidFill>
              </a:rPr>
              <a:t>Happy Chinese New Year! </a:t>
            </a:r>
            <a:endParaRPr sz="22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CC0000"/>
                </a:solidFill>
              </a:rPr>
              <a:t>It’s the year of the Dragon!</a:t>
            </a:r>
            <a:endParaRPr sz="2200" b="1">
              <a:solidFill>
                <a:srgbClr val="CC0000"/>
              </a:solidFill>
            </a:endParaRP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5429250" y="946875"/>
            <a:ext cx="3402900" cy="3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/>
              <a:t>What do you notice? What do you wonder?</a:t>
            </a:r>
            <a:endParaRPr sz="1700" b="1"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/>
              <a:t>The Chinese Zodiac is a 12 year cycle!</a:t>
            </a:r>
            <a:endParaRPr sz="1700" b="1"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/>
              <a:t>What year were you born? What animal was that?</a:t>
            </a:r>
            <a:endParaRPr sz="1700" b="1"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/>
              <a:t>Both Kevin Durant (Phoenix Suns) and Russell Wilson (Denver Broncos) are Dragons, can you figure out what year they were born?</a:t>
            </a:r>
            <a:endParaRPr sz="1700" b="1"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1900" b="1" dirty="0"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26"/>
            <a:ext cx="51328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0" y="47891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861450" y="242500"/>
            <a:ext cx="4970700" cy="4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660000"/>
                </a:solidFill>
              </a:rPr>
              <a:t>Estimate the number of cupcakes in this tower.</a:t>
            </a:r>
            <a:endParaRPr sz="3200" b="1" dirty="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660000"/>
                </a:solidFill>
              </a:rPr>
              <a:t>How can you use math to help you get close?</a:t>
            </a:r>
            <a:endParaRPr sz="3200" b="1" dirty="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200" b="1" dirty="0">
                <a:solidFill>
                  <a:srgbClr val="660000"/>
                </a:solidFill>
              </a:rPr>
              <a:t>What fraction might be vanilla frosted? chocolate frosted?</a:t>
            </a:r>
            <a:endParaRPr sz="3200" b="1" dirty="0">
              <a:solidFill>
                <a:srgbClr val="660000"/>
              </a:solidFill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33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8536200" y="4789500"/>
            <a:ext cx="60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CC4125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FFFFFF"/>
                </a:solidFill>
              </a:rPr>
              <a:t>Estimate</a:t>
            </a:r>
            <a:r>
              <a:rPr lang="en" sz="1900" b="1">
                <a:solidFill>
                  <a:srgbClr val="FFFFFF"/>
                </a:solidFill>
              </a:rPr>
              <a:t> what fraction of the whole is made of white m&amp;ms.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Red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Pink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many m&amp;ms are here altogether?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can arrays help you solve this?</a:t>
            </a:r>
            <a:endParaRPr sz="1900" b="1">
              <a:solidFill>
                <a:srgbClr val="FFFFFF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5.NF.NBT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7576175" y="0"/>
            <a:ext cx="1567800" cy="43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7F6000"/>
                </a:solidFill>
              </a:rPr>
              <a:t>Today is the Lantern Festival in China!</a:t>
            </a:r>
            <a:endParaRPr sz="2100" b="1" dirty="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7F6000"/>
                </a:solidFill>
              </a:rPr>
              <a:t>How long ago was the year 104 B.C.?</a:t>
            </a:r>
            <a:endParaRPr sz="2100" b="1" dirty="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7F6000"/>
                </a:solidFill>
              </a:rPr>
              <a:t>How can we figure it out?</a:t>
            </a:r>
            <a:endParaRPr sz="2100" b="1" dirty="0">
              <a:solidFill>
                <a:srgbClr val="7F6000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64475" y="4466975"/>
            <a:ext cx="7511700" cy="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71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 104 B.C., Emperor Wu of the Han dynasty declares that the LANTERN FESTIVAL ceremony should be held through the night to inspire light in the darkness of winter.</a:t>
            </a:r>
            <a:endParaRPr sz="105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75" y="130225"/>
            <a:ext cx="7511575" cy="422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8556375" y="4789500"/>
            <a:ext cx="58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6931275" y="62425"/>
            <a:ext cx="2139600" cy="41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Construction began on Mount Rushmore in 1927. The monument was completed in 1941. How long did it take?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How many months was that?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How many days?</a:t>
            </a:r>
            <a:endParaRPr sz="1900">
              <a:solidFill>
                <a:srgbClr val="0B5394"/>
              </a:solidFill>
            </a:endParaRPr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1"/>
          </p:nvPr>
        </p:nvSpPr>
        <p:spPr>
          <a:xfrm>
            <a:off x="114075" y="4105550"/>
            <a:ext cx="6069900" cy="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Before it became known as Mount Rushmore, the Lakota called this granite formation Tunkasila Sakpe Paha, or Six Grandfathers Mountain</a:t>
            </a: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.</a:t>
            </a:r>
            <a:endParaRPr/>
          </a:p>
        </p:txBody>
      </p:sp>
      <p:sp>
        <p:nvSpPr>
          <p:cNvPr id="157" name="Google Shape;157;p26"/>
          <p:cNvSpPr txBox="1"/>
          <p:nvPr/>
        </p:nvSpPr>
        <p:spPr>
          <a:xfrm>
            <a:off x="8403975" y="4789500"/>
            <a:ext cx="740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5.MD.A1</a:t>
            </a:r>
            <a:endParaRPr sz="1100"/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75" y="231738"/>
            <a:ext cx="6729276" cy="3787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title"/>
          </p:nvPr>
        </p:nvSpPr>
        <p:spPr>
          <a:xfrm>
            <a:off x="139950" y="276950"/>
            <a:ext cx="8877900" cy="11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estimation strategies can you use to determine how many homes 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are in this photo of Dorchester?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25025"/>
            <a:ext cx="9144001" cy="2875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382000" cy="25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4C1130"/>
                </a:solidFill>
              </a:rPr>
              <a:t>What’s the same?</a:t>
            </a:r>
            <a:endParaRPr sz="37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4C1130"/>
                </a:solidFill>
              </a:rPr>
              <a:t>What’s different?</a:t>
            </a:r>
            <a:endParaRPr sz="3700" b="1">
              <a:solidFill>
                <a:srgbClr val="4C1130"/>
              </a:solidFill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6754" y="0"/>
            <a:ext cx="617724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0" y="4789500"/>
            <a:ext cx="60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5.NF.A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5260400" y="0"/>
            <a:ext cx="374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38761D"/>
                </a:solidFill>
              </a:rPr>
              <a:t>Happy National Pancake Day!</a:t>
            </a:r>
            <a:endParaRPr sz="2700" b="1">
              <a:solidFill>
                <a:srgbClr val="38761D"/>
              </a:solidFill>
            </a:endParaRPr>
          </a:p>
        </p:txBody>
      </p:sp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5260400" y="1110525"/>
            <a:ext cx="3787500" cy="3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Let’s TRIPLE this recipe and make some pancakes!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2 ¼ cups all-purpose  flour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4 teaspoons baking powder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¼ cup sugar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¾  teaspoon salt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2 large eggs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1½ cups milk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4 ½ tablespoons butter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i="1">
              <a:solidFill>
                <a:srgbClr val="351C75"/>
              </a:solidFill>
              <a:highlight>
                <a:srgbClr val="FFFFFF"/>
              </a:highlight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6008475" y="4016000"/>
            <a:ext cx="25044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38761D"/>
                </a:solidFill>
                <a:highlight>
                  <a:srgbClr val="FFFFFF"/>
                </a:highlight>
              </a:rPr>
              <a:t>What if we only need HALF of the recipe?</a:t>
            </a:r>
            <a:endParaRPr sz="1700" b="1" i="1">
              <a:solidFill>
                <a:srgbClr val="38761D"/>
              </a:solidFill>
              <a:highlight>
                <a:srgbClr val="FFFFFF"/>
              </a:highlight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58425" y="94350"/>
            <a:ext cx="656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accent5"/>
                </a:solidFill>
              </a:rPr>
              <a:t>Today is International Toast Day!</a:t>
            </a:r>
            <a:endParaRPr sz="2900" b="1">
              <a:solidFill>
                <a:schemeClr val="accent5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6625125" y="771525"/>
            <a:ext cx="2518800" cy="9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highlight>
                  <a:srgbClr val="FFFFFF"/>
                </a:highlight>
              </a:rPr>
              <a:t>There really is nothing quite like the smell and taste of fresh toast, the people of the UK love it, consuming on average 291 slices a year each!</a:t>
            </a: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highlight>
                  <a:srgbClr val="FFFFFF"/>
                </a:highlight>
              </a:rPr>
              <a:t>The population of the UK is more than 67 million!</a:t>
            </a: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highlight>
                  <a:srgbClr val="FFFFFF"/>
                </a:highlight>
              </a:rPr>
              <a:t>How much toast is that?</a:t>
            </a: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highlight>
                  <a:srgbClr val="FFFFFF"/>
                </a:highlight>
              </a:rPr>
              <a:t>What is a close estimate?</a:t>
            </a:r>
            <a:endParaRPr sz="1700">
              <a:solidFill>
                <a:schemeClr val="accent5"/>
              </a:solidFill>
              <a:highlight>
                <a:srgbClr val="FFFFFF"/>
              </a:highlight>
            </a:endParaRPr>
          </a:p>
        </p:txBody>
      </p:sp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27" y="859962"/>
            <a:ext cx="6566551" cy="423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824025" y="4164525"/>
            <a:ext cx="53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Happy Maha Shivaratri!</a:t>
            </a:r>
            <a:endParaRPr sz="2900" b="1"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199425" y="127475"/>
            <a:ext cx="3485700" cy="13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45F06"/>
                </a:solidFill>
              </a:rPr>
              <a:t>We are making Mango Ladoo. </a:t>
            </a:r>
            <a:endParaRPr sz="17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B45F06"/>
                </a:solidFill>
              </a:rPr>
              <a:t>We need to TRIPLE the recipe.</a:t>
            </a:r>
            <a:endParaRPr sz="1700" b="1">
              <a:solidFill>
                <a:srgbClr val="B45F06"/>
              </a:solidFill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237075" y="3660400"/>
            <a:ext cx="32487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B45F06"/>
                </a:solidFill>
              </a:rPr>
              <a:t>What if we needed “one-and-a-half” of the recipe?</a:t>
            </a:r>
            <a:endParaRPr>
              <a:solidFill>
                <a:srgbClr val="B45F06"/>
              </a:solidFill>
            </a:endParaRPr>
          </a:p>
        </p:txBody>
      </p:sp>
      <p:pic>
        <p:nvPicPr>
          <p:cNvPr id="195" name="Google Shape;1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4025" y="164875"/>
            <a:ext cx="5264576" cy="394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850" y="1202575"/>
            <a:ext cx="2412850" cy="233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1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964</Words>
  <Application>Microsoft Macintosh PowerPoint</Application>
  <PresentationFormat>On-screen Show (16:9)</PresentationFormat>
  <Paragraphs>118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Montserrat</vt:lpstr>
      <vt:lpstr>Georgia</vt:lpstr>
      <vt:lpstr>Simple Light</vt:lpstr>
      <vt:lpstr>PowerPoint Presentation</vt:lpstr>
      <vt:lpstr>The distance between the Hancock Tower and the Prudential Center is .7 miles.</vt:lpstr>
      <vt:lpstr>PowerPoint Presentation</vt:lpstr>
      <vt:lpstr>Use mathematics to estimate how high this mural is. Think in meters and centimeters!</vt:lpstr>
      <vt:lpstr>PowerPoint Presentation</vt:lpstr>
      <vt:lpstr>It’s Truck Day in Red Sox Nation! </vt:lpstr>
      <vt:lpstr>   What fractions do you see?  </vt:lpstr>
      <vt:lpstr>PowerPoint Presentation</vt:lpstr>
      <vt:lpstr>An African forest elephants’ tusks grow about 17 cm each year. If an elephant lives to be 65 years old,  about how long, in meters, would their tusks be?</vt:lpstr>
      <vt:lpstr>Happy Chinese New Year!  It’s the year of the Dragon!</vt:lpstr>
      <vt:lpstr>PowerPoint Presentation</vt:lpstr>
      <vt:lpstr>PowerPoint Presentation</vt:lpstr>
      <vt:lpstr>Today is the Lantern Festival in China!  How long ago was the year 104 B.C.?  How can we figure it out?</vt:lpstr>
      <vt:lpstr>Construction began on Mount Rushmore in 1927. The monument was completed in 1941. How long did it take? How many months was that? How many days?</vt:lpstr>
      <vt:lpstr>What estimation strategies can you use to determine how many homes  are in this photo of Dorchester?</vt:lpstr>
      <vt:lpstr>What’s the same?  What’s different?</vt:lpstr>
      <vt:lpstr>Happy National Pancake Day!</vt:lpstr>
      <vt:lpstr>Today is International Toast Day!</vt:lpstr>
      <vt:lpstr>Happy Maha Shivaratri!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2024-01-24T23:24:40Z</dcterms:modified>
</cp:coreProperties>
</file>