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embeddedFontLst>
    <p:embeddedFont>
      <p:font typeface="Montserrat" pitchFamily="2" charset="77"/>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7B3F221-4942-4F27-B9FE-BEC688DAD096}">
  <a:tblStyle styleId="{C7B3F221-4942-4F27-B9FE-BEC688DAD09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76"/>
  </p:normalViewPr>
  <p:slideViewPr>
    <p:cSldViewPr snapToGrid="0">
      <p:cViewPr varScale="1">
        <p:scale>
          <a:sx n="141" d="100"/>
          <a:sy n="141" d="100"/>
        </p:scale>
        <p:origin x="800"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ac2b441e91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ac2b441e91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Week of January 2, 2024</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ac2b441e91_0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ac2b441e91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2ac2b441e91_0_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2ac2b441e91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2ac2b441e91_0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2ac2b441e91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ac2b441e91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ac2b441e91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8, 2024</a:t>
            </a:r>
            <a:endParaRPr/>
          </a:p>
          <a:p>
            <a:pPr marL="0" lvl="0" indent="0" algn="l" rtl="0">
              <a:spcBef>
                <a:spcPts val="0"/>
              </a:spcBef>
              <a:spcAft>
                <a:spcPts val="0"/>
              </a:spcAft>
              <a:buNone/>
            </a:pPr>
            <a:r>
              <a:rPr lang="en"/>
              <a:t>Harlem Globetrotter’s Day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ac2b441e91_0_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ac2b441e91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ac2b441e91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ac2b441e91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ac2b441e91_0_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ac2b441e91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2ac2b441e91_0_1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2ac2b441e91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January 13, 2024</a:t>
            </a:r>
            <a:endParaRPr/>
          </a:p>
          <a:p>
            <a:pPr marL="0" lvl="0" indent="0" algn="l" rtl="0">
              <a:spcBef>
                <a:spcPts val="0"/>
              </a:spcBef>
              <a:spcAft>
                <a:spcPts val="0"/>
              </a:spcAft>
              <a:buNone/>
            </a:pPr>
            <a:r>
              <a:rPr lang="en"/>
              <a:t>Korean American Day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2ac2b441e91_0_1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2ac2b441e91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16, 2024</a:t>
            </a:r>
            <a:endParaRPr/>
          </a:p>
          <a:p>
            <a:pPr marL="0" lvl="0" indent="0" algn="l" rtl="0">
              <a:spcBef>
                <a:spcPts val="0"/>
              </a:spcBef>
              <a:spcAft>
                <a:spcPts val="0"/>
              </a:spcAft>
              <a:buNone/>
            </a:pPr>
            <a:r>
              <a:rPr lang="en"/>
              <a:t>Martin Luther King Jr. Day</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2ac2b441e91_0_1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2ac2b441e91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Mahayana New Year (Northeast Asia)</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ac2b441e91_0_1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ac2b441e91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2ac2b441e91_0_1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2ac2b441e91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ac2b441e91_0_1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ac2b441e91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22, 2022</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ac2b441e91_0_1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2ac2b441e91_0_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2ac2b441e91_0_1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2ac2b441e91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SAME perimeter, quadrilaterals (rectangles, 4 right angles)</a:t>
            </a:r>
            <a:endParaRPr/>
          </a:p>
          <a:p>
            <a:pPr marL="0" lvl="0" indent="0" algn="l" rtl="0">
              <a:spcBef>
                <a:spcPts val="0"/>
              </a:spcBef>
              <a:spcAft>
                <a:spcPts val="0"/>
              </a:spcAft>
              <a:buNone/>
            </a:pPr>
            <a:r>
              <a:rPr lang="en"/>
              <a:t>DIFFERENT area, square, rectangles</a:t>
            </a:r>
            <a:endParaRPr/>
          </a:p>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2ac2b441e91_0_1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2ac2b441e91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2ac2b441e91_0_1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2ac2b441e91_0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Holocaust Remembrance Day</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body" idx="1"/>
          </p:nvPr>
        </p:nvSpPr>
        <p:spPr>
          <a:xfrm>
            <a:off x="311700" y="2387300"/>
            <a:ext cx="8520600" cy="218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900" b="1"/>
              <a:t>19 x 5  =  (10 x 5) + (9 x 5)</a:t>
            </a:r>
            <a:endParaRPr sz="2900" b="1"/>
          </a:p>
          <a:p>
            <a:pPr marL="0" lvl="0" indent="0" algn="ctr" rtl="0">
              <a:spcBef>
                <a:spcPts val="1600"/>
              </a:spcBef>
              <a:spcAft>
                <a:spcPts val="0"/>
              </a:spcAft>
              <a:buNone/>
            </a:pPr>
            <a:r>
              <a:rPr lang="en" sz="2900" b="1"/>
              <a:t>19 x 15  =  (10 x 10) + (9 x 5)</a:t>
            </a:r>
            <a:endParaRPr sz="2900" b="1"/>
          </a:p>
          <a:p>
            <a:pPr marL="0" lvl="0" indent="0" algn="ctr" rtl="0">
              <a:spcBef>
                <a:spcPts val="1600"/>
              </a:spcBef>
              <a:spcAft>
                <a:spcPts val="1600"/>
              </a:spcAft>
              <a:buNone/>
            </a:pPr>
            <a:r>
              <a:rPr lang="en" sz="2900" b="1"/>
              <a:t>18 x 5  =  (18 x 10) ÷ 2</a:t>
            </a:r>
            <a:endParaRPr sz="2900" b="1"/>
          </a:p>
        </p:txBody>
      </p:sp>
      <p:pic>
        <p:nvPicPr>
          <p:cNvPr id="55" name="Google Shape;55;p13"/>
          <p:cNvPicPr preferRelativeResize="0"/>
          <p:nvPr/>
        </p:nvPicPr>
        <p:blipFill>
          <a:blip r:embed="rId3">
            <a:alphaModFix/>
          </a:blip>
          <a:stretch>
            <a:fillRect/>
          </a:stretch>
        </p:blipFill>
        <p:spPr>
          <a:xfrm>
            <a:off x="2790563" y="202150"/>
            <a:ext cx="3562875" cy="1781425"/>
          </a:xfrm>
          <a:prstGeom prst="rect">
            <a:avLst/>
          </a:prstGeom>
          <a:noFill/>
          <a:ln>
            <a:noFill/>
          </a:ln>
        </p:spPr>
      </p:pic>
      <p:sp>
        <p:nvSpPr>
          <p:cNvPr id="56" name="Google Shape;56;p13"/>
          <p:cNvSpPr txBox="1"/>
          <p:nvPr/>
        </p:nvSpPr>
        <p:spPr>
          <a:xfrm>
            <a:off x="833100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4.NBT.B5</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
                                            <p:txEl>
                                              <p:pRg st="0" end="0"/>
                                            </p:txEl>
                                          </p:spTgt>
                                        </p:tgtEl>
                                        <p:attrNameLst>
                                          <p:attrName>style.visibility</p:attrName>
                                        </p:attrNameLst>
                                      </p:cBhvr>
                                      <p:to>
                                        <p:strVal val="visible"/>
                                      </p:to>
                                    </p:set>
                                    <p:animEffect transition="in" filter="fade">
                                      <p:cBhvr>
                                        <p:cTn id="7" dur="1000"/>
                                        <p:tgtEl>
                                          <p:spTgt spid="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4">
                                            <p:txEl>
                                              <p:pRg st="1" end="1"/>
                                            </p:txEl>
                                          </p:spTgt>
                                        </p:tgtEl>
                                        <p:attrNameLst>
                                          <p:attrName>style.visibility</p:attrName>
                                        </p:attrNameLst>
                                      </p:cBhvr>
                                      <p:to>
                                        <p:strVal val="visible"/>
                                      </p:to>
                                    </p:set>
                                    <p:animEffect transition="in" filter="fade">
                                      <p:cBhvr>
                                        <p:cTn id="12" dur="1000"/>
                                        <p:tgtEl>
                                          <p:spTgt spid="5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4">
                                            <p:txEl>
                                              <p:pRg st="2" end="2"/>
                                            </p:txEl>
                                          </p:spTgt>
                                        </p:tgtEl>
                                        <p:attrNameLst>
                                          <p:attrName>style.visibility</p:attrName>
                                        </p:attrNameLst>
                                      </p:cBhvr>
                                      <p:to>
                                        <p:strVal val="visible"/>
                                      </p:to>
                                    </p:set>
                                    <p:animEffect transition="in" filter="fade">
                                      <p:cBhvr>
                                        <p:cTn id="17" dur="1000"/>
                                        <p:tgtEl>
                                          <p:spTgt spid="5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311700" y="1061175"/>
            <a:ext cx="4041300" cy="1635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100" b="1">
                <a:solidFill>
                  <a:srgbClr val="073763"/>
                </a:solidFill>
              </a:rPr>
              <a:t>What patterns do you see in a multiplication table?</a:t>
            </a:r>
            <a:endParaRPr sz="3100" b="1">
              <a:solidFill>
                <a:srgbClr val="073763"/>
              </a:solidFill>
            </a:endParaRPr>
          </a:p>
        </p:txBody>
      </p:sp>
      <p:pic>
        <p:nvPicPr>
          <p:cNvPr id="62" name="Google Shape;62;p14"/>
          <p:cNvPicPr preferRelativeResize="0"/>
          <p:nvPr/>
        </p:nvPicPr>
        <p:blipFill>
          <a:blip r:embed="rId3">
            <a:alphaModFix/>
          </a:blip>
          <a:stretch>
            <a:fillRect/>
          </a:stretch>
        </p:blipFill>
        <p:spPr>
          <a:xfrm>
            <a:off x="4517873" y="0"/>
            <a:ext cx="4542654" cy="5143499"/>
          </a:xfrm>
          <a:prstGeom prst="rect">
            <a:avLst/>
          </a:prstGeom>
          <a:noFill/>
          <a:ln>
            <a:noFill/>
          </a:ln>
        </p:spPr>
      </p:pic>
      <p:sp>
        <p:nvSpPr>
          <p:cNvPr id="63" name="Google Shape;63;p14"/>
          <p:cNvSpPr txBox="1"/>
          <p:nvPr/>
        </p:nvSpPr>
        <p:spPr>
          <a:xfrm>
            <a:off x="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4.OA.C5</a:t>
            </a:r>
            <a:endParaRPr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pic>
        <p:nvPicPr>
          <p:cNvPr id="68" name="Google Shape;68;p15"/>
          <p:cNvPicPr preferRelativeResize="0"/>
          <p:nvPr/>
        </p:nvPicPr>
        <p:blipFill>
          <a:blip r:embed="rId3">
            <a:alphaModFix/>
          </a:blip>
          <a:stretch>
            <a:fillRect/>
          </a:stretch>
        </p:blipFill>
        <p:spPr>
          <a:xfrm>
            <a:off x="175300" y="571953"/>
            <a:ext cx="7282075" cy="3770225"/>
          </a:xfrm>
          <a:prstGeom prst="rect">
            <a:avLst/>
          </a:prstGeom>
          <a:noFill/>
          <a:ln>
            <a:noFill/>
          </a:ln>
        </p:spPr>
      </p:pic>
      <p:sp>
        <p:nvSpPr>
          <p:cNvPr id="69" name="Google Shape;69;p15"/>
          <p:cNvSpPr/>
          <p:nvPr/>
        </p:nvSpPr>
        <p:spPr>
          <a:xfrm>
            <a:off x="6746100" y="1165050"/>
            <a:ext cx="2331900" cy="1406700"/>
          </a:xfrm>
          <a:prstGeom prst="wedgeEllipseCallout">
            <a:avLst>
              <a:gd name="adj1" fmla="val -59752"/>
              <a:gd name="adj2" fmla="val -6892"/>
            </a:avLst>
          </a:prstGeom>
          <a:solidFill>
            <a:srgbClr val="E6913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1"/>
                </a:solidFill>
              </a:rPr>
              <a:t>If this GRAPH could talk, what would it say?</a:t>
            </a:r>
            <a:endParaRPr sz="900"/>
          </a:p>
        </p:txBody>
      </p:sp>
      <p:sp>
        <p:nvSpPr>
          <p:cNvPr id="70" name="Google Shape;70;p15"/>
          <p:cNvSpPr/>
          <p:nvPr/>
        </p:nvSpPr>
        <p:spPr>
          <a:xfrm>
            <a:off x="7118025" y="3836275"/>
            <a:ext cx="1826100" cy="1198800"/>
          </a:xfrm>
          <a:prstGeom prst="wedgeEllipseCallout">
            <a:avLst>
              <a:gd name="adj1" fmla="val -53763"/>
              <a:gd name="adj2" fmla="val -50252"/>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t>What is a good NAME for this graph?</a:t>
            </a:r>
            <a:endParaRPr sz="1700"/>
          </a:p>
        </p:txBody>
      </p:sp>
      <p:sp>
        <p:nvSpPr>
          <p:cNvPr id="71" name="Google Shape;71;p15"/>
          <p:cNvSpPr txBox="1"/>
          <p:nvPr/>
        </p:nvSpPr>
        <p:spPr>
          <a:xfrm>
            <a:off x="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4.MD.B</a:t>
            </a:r>
            <a:endParaRPr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6"/>
          <p:cNvSpPr txBox="1">
            <a:spLocks noGrp="1"/>
          </p:cNvSpPr>
          <p:nvPr>
            <p:ph type="title"/>
          </p:nvPr>
        </p:nvSpPr>
        <p:spPr>
          <a:xfrm>
            <a:off x="311700" y="97450"/>
            <a:ext cx="8520600" cy="46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7F6000"/>
                </a:solidFill>
              </a:rPr>
              <a:t>Would you rather ….</a:t>
            </a:r>
            <a:endParaRPr b="1">
              <a:solidFill>
                <a:srgbClr val="7F6000"/>
              </a:solidFill>
            </a:endParaRPr>
          </a:p>
        </p:txBody>
      </p:sp>
      <p:pic>
        <p:nvPicPr>
          <p:cNvPr id="77" name="Google Shape;77;p16"/>
          <p:cNvPicPr preferRelativeResize="0"/>
          <p:nvPr/>
        </p:nvPicPr>
        <p:blipFill>
          <a:blip r:embed="rId3">
            <a:alphaModFix/>
          </a:blip>
          <a:stretch>
            <a:fillRect/>
          </a:stretch>
        </p:blipFill>
        <p:spPr>
          <a:xfrm>
            <a:off x="690550" y="650875"/>
            <a:ext cx="7762875" cy="4419600"/>
          </a:xfrm>
          <a:prstGeom prst="rect">
            <a:avLst/>
          </a:prstGeom>
          <a:noFill/>
          <a:ln>
            <a:noFill/>
          </a:ln>
        </p:spPr>
      </p:pic>
      <p:sp>
        <p:nvSpPr>
          <p:cNvPr id="78" name="Google Shape;78;p16"/>
          <p:cNvSpPr txBox="1"/>
          <p:nvPr/>
        </p:nvSpPr>
        <p:spPr>
          <a:xfrm>
            <a:off x="836285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4.NBT.B5</a:t>
            </a:r>
            <a:endParaRPr sz="1100"/>
          </a:p>
        </p:txBody>
      </p:sp>
      <p:sp>
        <p:nvSpPr>
          <p:cNvPr id="79" name="Google Shape;79;p16"/>
          <p:cNvSpPr txBox="1"/>
          <p:nvPr/>
        </p:nvSpPr>
        <p:spPr>
          <a:xfrm>
            <a:off x="756400" y="4717150"/>
            <a:ext cx="14457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a:solidFill>
                  <a:srgbClr val="FFFFFF"/>
                </a:solidFill>
              </a:rPr>
              <a:t>wouldyourathermath.com</a:t>
            </a:r>
            <a:endParaRPr sz="800">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7"/>
          <p:cNvSpPr txBox="1">
            <a:spLocks noGrp="1"/>
          </p:cNvSpPr>
          <p:nvPr>
            <p:ph type="body" idx="1"/>
          </p:nvPr>
        </p:nvSpPr>
        <p:spPr>
          <a:xfrm>
            <a:off x="4572000" y="197250"/>
            <a:ext cx="4496700" cy="4371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990000"/>
                </a:solidFill>
                <a:latin typeface="Montserrat"/>
                <a:ea typeface="Montserrat"/>
                <a:cs typeface="Montserrat"/>
                <a:sym typeface="Montserrat"/>
              </a:rPr>
              <a:t>Happy Harlem Globetrotter’s Day!</a:t>
            </a:r>
            <a:endParaRPr sz="1900" b="1">
              <a:solidFill>
                <a:srgbClr val="990000"/>
              </a:solidFill>
              <a:latin typeface="Montserrat"/>
              <a:ea typeface="Montserrat"/>
              <a:cs typeface="Montserrat"/>
              <a:sym typeface="Montserrat"/>
            </a:endParaRPr>
          </a:p>
          <a:p>
            <a:pPr marL="0" lvl="0" indent="0" algn="ctr" rtl="0">
              <a:spcBef>
                <a:spcPts val="1600"/>
              </a:spcBef>
              <a:spcAft>
                <a:spcPts val="0"/>
              </a:spcAft>
              <a:buNone/>
            </a:pPr>
            <a:r>
              <a:rPr lang="en" sz="1700" b="1">
                <a:solidFill>
                  <a:srgbClr val="1C4587"/>
                </a:solidFill>
                <a:latin typeface="Montserrat"/>
                <a:ea typeface="Montserrat"/>
                <a:cs typeface="Montserrat"/>
                <a:sym typeface="Montserrat"/>
              </a:rPr>
              <a:t>This amazing basketball team was founded in 1926 in Chicago. Over the decades, they’ve won over 27,000 games! Harlem Globetrotters Day is a day to honor and remember the achievement of this great basketball team and all other teams worldwide.</a:t>
            </a:r>
            <a:endParaRPr sz="1700" b="1">
              <a:solidFill>
                <a:srgbClr val="1C4587"/>
              </a:solidFill>
              <a:latin typeface="Montserrat"/>
              <a:ea typeface="Montserrat"/>
              <a:cs typeface="Montserrat"/>
              <a:sym typeface="Montserrat"/>
            </a:endParaRPr>
          </a:p>
          <a:p>
            <a:pPr marL="0" lvl="0" indent="0" algn="ctr" rtl="0">
              <a:spcBef>
                <a:spcPts val="1600"/>
              </a:spcBef>
              <a:spcAft>
                <a:spcPts val="0"/>
              </a:spcAft>
              <a:buNone/>
            </a:pPr>
            <a:endParaRPr sz="1100" b="1">
              <a:solidFill>
                <a:srgbClr val="1C4587"/>
              </a:solidFill>
              <a:latin typeface="Montserrat"/>
              <a:ea typeface="Montserrat"/>
              <a:cs typeface="Montserrat"/>
              <a:sym typeface="Montserrat"/>
            </a:endParaRPr>
          </a:p>
          <a:p>
            <a:pPr marL="0" lvl="0" indent="0" algn="ctr" rtl="0">
              <a:spcBef>
                <a:spcPts val="1600"/>
              </a:spcBef>
              <a:spcAft>
                <a:spcPts val="0"/>
              </a:spcAft>
              <a:buNone/>
            </a:pPr>
            <a:r>
              <a:rPr lang="en" sz="1900" b="1">
                <a:solidFill>
                  <a:srgbClr val="1C4587"/>
                </a:solidFill>
                <a:latin typeface="Montserrat"/>
                <a:ea typeface="Montserrat"/>
                <a:cs typeface="Montserrat"/>
                <a:sym typeface="Montserrat"/>
              </a:rPr>
              <a:t>What are some factor pairs of 27,000</a:t>
            </a:r>
            <a:endParaRPr sz="1900" b="1">
              <a:solidFill>
                <a:srgbClr val="1C4587"/>
              </a:solidFill>
              <a:latin typeface="Montserrat"/>
              <a:ea typeface="Montserrat"/>
              <a:cs typeface="Montserrat"/>
              <a:sym typeface="Montserrat"/>
            </a:endParaRPr>
          </a:p>
          <a:p>
            <a:pPr marL="0" lvl="0" indent="0" algn="ctr" rtl="0">
              <a:spcBef>
                <a:spcPts val="1600"/>
              </a:spcBef>
              <a:spcAft>
                <a:spcPts val="1600"/>
              </a:spcAft>
              <a:buNone/>
            </a:pPr>
            <a:r>
              <a:rPr lang="en" sz="1900" b="1">
                <a:solidFill>
                  <a:srgbClr val="1C4587"/>
                </a:solidFill>
                <a:latin typeface="Montserrat"/>
                <a:ea typeface="Montserrat"/>
                <a:cs typeface="Montserrat"/>
                <a:sym typeface="Montserrat"/>
              </a:rPr>
              <a:t>(hint… think factor pairs of 27)</a:t>
            </a:r>
            <a:endParaRPr sz="1900" b="1">
              <a:solidFill>
                <a:srgbClr val="1C4587"/>
              </a:solidFill>
              <a:latin typeface="Montserrat"/>
              <a:ea typeface="Montserrat"/>
              <a:cs typeface="Montserrat"/>
              <a:sym typeface="Montserrat"/>
            </a:endParaRPr>
          </a:p>
        </p:txBody>
      </p:sp>
      <p:pic>
        <p:nvPicPr>
          <p:cNvPr id="85" name="Google Shape;85;p17"/>
          <p:cNvPicPr preferRelativeResize="0"/>
          <p:nvPr/>
        </p:nvPicPr>
        <p:blipFill>
          <a:blip r:embed="rId3">
            <a:alphaModFix/>
          </a:blip>
          <a:stretch>
            <a:fillRect/>
          </a:stretch>
        </p:blipFill>
        <p:spPr>
          <a:xfrm>
            <a:off x="4" y="0"/>
            <a:ext cx="4337491" cy="5143500"/>
          </a:xfrm>
          <a:prstGeom prst="rect">
            <a:avLst/>
          </a:prstGeom>
          <a:noFill/>
          <a:ln>
            <a:noFill/>
          </a:ln>
        </p:spPr>
      </p:pic>
      <p:sp>
        <p:nvSpPr>
          <p:cNvPr id="86" name="Google Shape;86;p17"/>
          <p:cNvSpPr txBox="1"/>
          <p:nvPr/>
        </p:nvSpPr>
        <p:spPr>
          <a:xfrm>
            <a:off x="8406300" y="4789500"/>
            <a:ext cx="7377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4.OA.B4</a:t>
            </a:r>
            <a:endParaRPr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8"/>
          <p:cNvSpPr txBox="1">
            <a:spLocks noGrp="1"/>
          </p:cNvSpPr>
          <p:nvPr>
            <p:ph type="body" idx="1"/>
          </p:nvPr>
        </p:nvSpPr>
        <p:spPr>
          <a:xfrm>
            <a:off x="6020600" y="-50"/>
            <a:ext cx="3123600" cy="5143500"/>
          </a:xfrm>
          <a:prstGeom prst="rect">
            <a:avLst/>
          </a:prstGeom>
          <a:solidFill>
            <a:srgbClr val="FF9900"/>
          </a:solidFill>
        </p:spPr>
        <p:txBody>
          <a:bodyPr spcFirstLastPara="1" wrap="square" lIns="91425" tIns="91425" rIns="91425" bIns="91425" anchor="t" anchorCtr="0">
            <a:noAutofit/>
          </a:bodyPr>
          <a:lstStyle/>
          <a:p>
            <a:pPr marL="0" lvl="0" indent="0" algn="ctr" rtl="0">
              <a:spcBef>
                <a:spcPts val="0"/>
              </a:spcBef>
              <a:spcAft>
                <a:spcPts val="0"/>
              </a:spcAft>
              <a:buNone/>
            </a:pPr>
            <a:r>
              <a:rPr lang="en" sz="2300" b="1">
                <a:solidFill>
                  <a:srgbClr val="FFFFFF"/>
                </a:solidFill>
              </a:rPr>
              <a:t>What do you notice?</a:t>
            </a:r>
            <a:endParaRPr sz="2300" b="1">
              <a:solidFill>
                <a:srgbClr val="FFFFFF"/>
              </a:solidFill>
            </a:endParaRPr>
          </a:p>
          <a:p>
            <a:pPr marL="0" lvl="0" indent="0" algn="ctr" rtl="0">
              <a:spcBef>
                <a:spcPts val="1600"/>
              </a:spcBef>
              <a:spcAft>
                <a:spcPts val="0"/>
              </a:spcAft>
              <a:buNone/>
            </a:pPr>
            <a:r>
              <a:rPr lang="en" sz="2300" b="1">
                <a:solidFill>
                  <a:srgbClr val="FFFFFF"/>
                </a:solidFill>
              </a:rPr>
              <a:t>What do you wonder?</a:t>
            </a:r>
            <a:endParaRPr sz="2300" b="1">
              <a:solidFill>
                <a:srgbClr val="FFFFFF"/>
              </a:solidFill>
            </a:endParaRPr>
          </a:p>
          <a:p>
            <a:pPr marL="0" lvl="0" indent="0" algn="ctr" rtl="0">
              <a:spcBef>
                <a:spcPts val="1600"/>
              </a:spcBef>
              <a:spcAft>
                <a:spcPts val="0"/>
              </a:spcAft>
              <a:buNone/>
            </a:pPr>
            <a:r>
              <a:rPr lang="en" sz="2300" b="1">
                <a:solidFill>
                  <a:srgbClr val="FFFFFF"/>
                </a:solidFill>
              </a:rPr>
              <a:t>What impact does this have on you and your community?</a:t>
            </a:r>
            <a:endParaRPr sz="2300" b="1">
              <a:solidFill>
                <a:srgbClr val="FFFFFF"/>
              </a:solidFill>
            </a:endParaRPr>
          </a:p>
          <a:p>
            <a:pPr marL="0" lvl="0" indent="0" algn="ctr" rtl="0">
              <a:spcBef>
                <a:spcPts val="1600"/>
              </a:spcBef>
              <a:spcAft>
                <a:spcPts val="0"/>
              </a:spcAft>
              <a:buNone/>
            </a:pPr>
            <a:r>
              <a:rPr lang="en" sz="2300" b="1">
                <a:solidFill>
                  <a:srgbClr val="FFFFFF"/>
                </a:solidFill>
              </a:rPr>
              <a:t>What’s going on in this graph?</a:t>
            </a:r>
            <a:endParaRPr sz="2300" b="1">
              <a:solidFill>
                <a:srgbClr val="FFFFFF"/>
              </a:solidFill>
            </a:endParaRPr>
          </a:p>
          <a:p>
            <a:pPr marL="0" lvl="0" indent="0" algn="ctr" rtl="0">
              <a:spcBef>
                <a:spcPts val="1600"/>
              </a:spcBef>
              <a:spcAft>
                <a:spcPts val="1600"/>
              </a:spcAft>
              <a:buNone/>
            </a:pPr>
            <a:r>
              <a:rPr lang="en" sz="2300" b="1">
                <a:solidFill>
                  <a:srgbClr val="FFFFFF"/>
                </a:solidFill>
              </a:rPr>
              <a:t>Write a catchy headline!</a:t>
            </a:r>
            <a:endParaRPr sz="2300" b="1">
              <a:solidFill>
                <a:srgbClr val="FFFFFF"/>
              </a:solidFill>
            </a:endParaRPr>
          </a:p>
        </p:txBody>
      </p:sp>
      <p:pic>
        <p:nvPicPr>
          <p:cNvPr id="92" name="Google Shape;92;p18"/>
          <p:cNvPicPr preferRelativeResize="0"/>
          <p:nvPr/>
        </p:nvPicPr>
        <p:blipFill>
          <a:blip r:embed="rId3">
            <a:alphaModFix/>
          </a:blip>
          <a:stretch>
            <a:fillRect/>
          </a:stretch>
        </p:blipFill>
        <p:spPr>
          <a:xfrm>
            <a:off x="12" y="0"/>
            <a:ext cx="5799925" cy="5143500"/>
          </a:xfrm>
          <a:prstGeom prst="rect">
            <a:avLst/>
          </a:prstGeom>
          <a:noFill/>
          <a:ln>
            <a:noFill/>
          </a:ln>
        </p:spPr>
      </p:pic>
      <p:pic>
        <p:nvPicPr>
          <p:cNvPr id="93" name="Google Shape;93;p18"/>
          <p:cNvPicPr preferRelativeResize="0"/>
          <p:nvPr/>
        </p:nvPicPr>
        <p:blipFill>
          <a:blip r:embed="rId3">
            <a:alphaModFix/>
          </a:blip>
          <a:stretch>
            <a:fillRect/>
          </a:stretch>
        </p:blipFill>
        <p:spPr>
          <a:xfrm>
            <a:off x="54137" y="0"/>
            <a:ext cx="5799925" cy="5143500"/>
          </a:xfrm>
          <a:prstGeom prst="rect">
            <a:avLst/>
          </a:prstGeom>
          <a:noFill/>
          <a:ln>
            <a:noFill/>
          </a:ln>
        </p:spPr>
      </p:pic>
      <p:sp>
        <p:nvSpPr>
          <p:cNvPr id="94" name="Google Shape;94;p18"/>
          <p:cNvSpPr txBox="1"/>
          <p:nvPr/>
        </p:nvSpPr>
        <p:spPr>
          <a:xfrm>
            <a:off x="8454200" y="4789500"/>
            <a:ext cx="690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4.MD.B</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1">
                                            <p:txEl>
                                              <p:pRg st="0" end="0"/>
                                            </p:txEl>
                                          </p:spTgt>
                                        </p:tgtEl>
                                        <p:attrNameLst>
                                          <p:attrName>style.visibility</p:attrName>
                                        </p:attrNameLst>
                                      </p:cBhvr>
                                      <p:to>
                                        <p:strVal val="visible"/>
                                      </p:to>
                                    </p:set>
                                    <p:animEffect transition="in" filter="fade">
                                      <p:cBhvr>
                                        <p:cTn id="7" dur="1000"/>
                                        <p:tgtEl>
                                          <p:spTgt spid="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1">
                                            <p:txEl>
                                              <p:pRg st="1" end="1"/>
                                            </p:txEl>
                                          </p:spTgt>
                                        </p:tgtEl>
                                        <p:attrNameLst>
                                          <p:attrName>style.visibility</p:attrName>
                                        </p:attrNameLst>
                                      </p:cBhvr>
                                      <p:to>
                                        <p:strVal val="visible"/>
                                      </p:to>
                                    </p:set>
                                    <p:animEffect transition="in" filter="fade">
                                      <p:cBhvr>
                                        <p:cTn id="12" dur="1000"/>
                                        <p:tgtEl>
                                          <p:spTgt spid="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1">
                                            <p:txEl>
                                              <p:pRg st="2" end="2"/>
                                            </p:txEl>
                                          </p:spTgt>
                                        </p:tgtEl>
                                        <p:attrNameLst>
                                          <p:attrName>style.visibility</p:attrName>
                                        </p:attrNameLst>
                                      </p:cBhvr>
                                      <p:to>
                                        <p:strVal val="visible"/>
                                      </p:to>
                                    </p:set>
                                    <p:animEffect transition="in" filter="fade">
                                      <p:cBhvr>
                                        <p:cTn id="17" dur="1000"/>
                                        <p:tgtEl>
                                          <p:spTgt spid="9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1">
                                            <p:txEl>
                                              <p:pRg st="3" end="3"/>
                                            </p:txEl>
                                          </p:spTgt>
                                        </p:tgtEl>
                                        <p:attrNameLst>
                                          <p:attrName>style.visibility</p:attrName>
                                        </p:attrNameLst>
                                      </p:cBhvr>
                                      <p:to>
                                        <p:strVal val="visible"/>
                                      </p:to>
                                    </p:set>
                                    <p:animEffect transition="in" filter="fade">
                                      <p:cBhvr>
                                        <p:cTn id="22" dur="1000"/>
                                        <p:tgtEl>
                                          <p:spTgt spid="9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1">
                                            <p:txEl>
                                              <p:pRg st="4" end="4"/>
                                            </p:txEl>
                                          </p:spTgt>
                                        </p:tgtEl>
                                        <p:attrNameLst>
                                          <p:attrName>style.visibility</p:attrName>
                                        </p:attrNameLst>
                                      </p:cBhvr>
                                      <p:to>
                                        <p:strVal val="visible"/>
                                      </p:to>
                                    </p:set>
                                    <p:animEffect transition="in" filter="fade">
                                      <p:cBhvr>
                                        <p:cTn id="27" dur="1000"/>
                                        <p:tgtEl>
                                          <p:spTgt spid="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9"/>
          <p:cNvSpPr txBox="1">
            <a:spLocks noGrp="1"/>
          </p:cNvSpPr>
          <p:nvPr>
            <p:ph type="title"/>
          </p:nvPr>
        </p:nvSpPr>
        <p:spPr>
          <a:xfrm>
            <a:off x="5286900" y="1313400"/>
            <a:ext cx="3545400" cy="3524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900" b="1">
                <a:solidFill>
                  <a:srgbClr val="20124D"/>
                </a:solidFill>
              </a:rPr>
              <a:t>Which one doesn’t belong?</a:t>
            </a:r>
            <a:endParaRPr sz="4900" b="1">
              <a:solidFill>
                <a:srgbClr val="20124D"/>
              </a:solidFill>
            </a:endParaRPr>
          </a:p>
        </p:txBody>
      </p:sp>
      <p:graphicFrame>
        <p:nvGraphicFramePr>
          <p:cNvPr id="100" name="Google Shape;100;p19"/>
          <p:cNvGraphicFramePr/>
          <p:nvPr/>
        </p:nvGraphicFramePr>
        <p:xfrm>
          <a:off x="952500" y="686150"/>
          <a:ext cx="3789250" cy="3754600"/>
        </p:xfrm>
        <a:graphic>
          <a:graphicData uri="http://schemas.openxmlformats.org/drawingml/2006/table">
            <a:tbl>
              <a:tblPr>
                <a:noFill/>
                <a:tableStyleId>{C7B3F221-4942-4F27-B9FE-BEC688DAD096}</a:tableStyleId>
              </a:tblPr>
              <a:tblGrid>
                <a:gridCol w="1894625">
                  <a:extLst>
                    <a:ext uri="{9D8B030D-6E8A-4147-A177-3AD203B41FA5}">
                      <a16:colId xmlns:a16="http://schemas.microsoft.com/office/drawing/2014/main" val="20000"/>
                    </a:ext>
                  </a:extLst>
                </a:gridCol>
                <a:gridCol w="1894625">
                  <a:extLst>
                    <a:ext uri="{9D8B030D-6E8A-4147-A177-3AD203B41FA5}">
                      <a16:colId xmlns:a16="http://schemas.microsoft.com/office/drawing/2014/main" val="20001"/>
                    </a:ext>
                  </a:extLst>
                </a:gridCol>
              </a:tblGrid>
              <a:tr h="1877300">
                <a:tc>
                  <a:txBody>
                    <a:bodyPr/>
                    <a:lstStyle/>
                    <a:p>
                      <a:pPr marL="0" lvl="0" indent="0" algn="l" rtl="0">
                        <a:spcBef>
                          <a:spcPts val="0"/>
                        </a:spcBef>
                        <a:spcAft>
                          <a:spcPts val="0"/>
                        </a:spcAft>
                        <a:buNone/>
                      </a:pPr>
                      <a:endParaRPr sz="1100" b="1">
                        <a:solidFill>
                          <a:srgbClr val="4C1130"/>
                        </a:solidFill>
                      </a:endParaRPr>
                    </a:p>
                    <a:p>
                      <a:pPr marL="0" lvl="0" indent="0" algn="ctr" rtl="0">
                        <a:spcBef>
                          <a:spcPts val="0"/>
                        </a:spcBef>
                        <a:spcAft>
                          <a:spcPts val="0"/>
                        </a:spcAft>
                        <a:buNone/>
                      </a:pPr>
                      <a:r>
                        <a:rPr lang="en" sz="7300" b="1">
                          <a:solidFill>
                            <a:srgbClr val="4C1130"/>
                          </a:solidFill>
                        </a:rPr>
                        <a:t>81</a:t>
                      </a:r>
                      <a:endParaRPr sz="7300" b="1">
                        <a:solidFill>
                          <a:srgbClr val="4C1130"/>
                        </a:solidFill>
                      </a:endParaRPr>
                    </a:p>
                  </a:txBody>
                  <a:tcPr marL="91425" marR="91425" marT="91425" marB="91425">
                    <a:lnL w="76200" cap="flat" cmpd="sng">
                      <a:solidFill>
                        <a:srgbClr val="20124D"/>
                      </a:solidFill>
                      <a:prstDash val="solid"/>
                      <a:round/>
                      <a:headEnd type="none" w="sm" len="sm"/>
                      <a:tailEnd type="none" w="sm" len="sm"/>
                    </a:lnL>
                    <a:lnR w="76200" cap="flat" cmpd="sng">
                      <a:solidFill>
                        <a:srgbClr val="20124D"/>
                      </a:solidFill>
                      <a:prstDash val="solid"/>
                      <a:round/>
                      <a:headEnd type="none" w="sm" len="sm"/>
                      <a:tailEnd type="none" w="sm" len="sm"/>
                    </a:lnR>
                    <a:lnT w="76200" cap="flat" cmpd="sng">
                      <a:solidFill>
                        <a:srgbClr val="20124D"/>
                      </a:solidFill>
                      <a:prstDash val="solid"/>
                      <a:round/>
                      <a:headEnd type="none" w="sm" len="sm"/>
                      <a:tailEnd type="none" w="sm" len="sm"/>
                    </a:lnT>
                    <a:lnB w="76200" cap="flat" cmpd="sng">
                      <a:solidFill>
                        <a:srgbClr val="20124D"/>
                      </a:solidFill>
                      <a:prstDash val="solid"/>
                      <a:round/>
                      <a:headEnd type="none" w="sm" len="sm"/>
                      <a:tailEnd type="none" w="sm" len="sm"/>
                    </a:lnB>
                  </a:tcPr>
                </a:tc>
                <a:tc>
                  <a:txBody>
                    <a:bodyPr/>
                    <a:lstStyle/>
                    <a:p>
                      <a:pPr marL="0" lvl="0" indent="0" algn="ctr" rtl="0">
                        <a:spcBef>
                          <a:spcPts val="0"/>
                        </a:spcBef>
                        <a:spcAft>
                          <a:spcPts val="0"/>
                        </a:spcAft>
                        <a:buNone/>
                      </a:pPr>
                      <a:endParaRPr sz="1100" b="1">
                        <a:solidFill>
                          <a:srgbClr val="4C1130"/>
                        </a:solidFill>
                      </a:endParaRPr>
                    </a:p>
                    <a:p>
                      <a:pPr marL="0" lvl="0" indent="0" algn="ctr" rtl="0">
                        <a:spcBef>
                          <a:spcPts val="0"/>
                        </a:spcBef>
                        <a:spcAft>
                          <a:spcPts val="0"/>
                        </a:spcAft>
                        <a:buNone/>
                      </a:pPr>
                      <a:r>
                        <a:rPr lang="en" sz="7300" b="1">
                          <a:solidFill>
                            <a:srgbClr val="4C1130"/>
                          </a:solidFill>
                        </a:rPr>
                        <a:t>9</a:t>
                      </a:r>
                      <a:endParaRPr sz="7300" b="1">
                        <a:solidFill>
                          <a:srgbClr val="4C1130"/>
                        </a:solidFill>
                      </a:endParaRPr>
                    </a:p>
                  </a:txBody>
                  <a:tcPr marL="91425" marR="91425" marT="91425" marB="91425">
                    <a:lnL w="76200" cap="flat" cmpd="sng">
                      <a:solidFill>
                        <a:srgbClr val="20124D"/>
                      </a:solidFill>
                      <a:prstDash val="solid"/>
                      <a:round/>
                      <a:headEnd type="none" w="sm" len="sm"/>
                      <a:tailEnd type="none" w="sm" len="sm"/>
                    </a:lnL>
                    <a:lnR w="76200" cap="flat" cmpd="sng">
                      <a:solidFill>
                        <a:srgbClr val="20124D"/>
                      </a:solidFill>
                      <a:prstDash val="solid"/>
                      <a:round/>
                      <a:headEnd type="none" w="sm" len="sm"/>
                      <a:tailEnd type="none" w="sm" len="sm"/>
                    </a:lnR>
                    <a:lnT w="76200" cap="flat" cmpd="sng">
                      <a:solidFill>
                        <a:srgbClr val="20124D"/>
                      </a:solidFill>
                      <a:prstDash val="solid"/>
                      <a:round/>
                      <a:headEnd type="none" w="sm" len="sm"/>
                      <a:tailEnd type="none" w="sm" len="sm"/>
                    </a:lnT>
                    <a:lnB w="76200" cap="flat" cmpd="sng">
                      <a:solidFill>
                        <a:srgbClr val="20124D"/>
                      </a:solidFill>
                      <a:prstDash val="solid"/>
                      <a:round/>
                      <a:headEnd type="none" w="sm" len="sm"/>
                      <a:tailEnd type="none" w="sm" len="sm"/>
                    </a:lnB>
                  </a:tcPr>
                </a:tc>
                <a:extLst>
                  <a:ext uri="{0D108BD9-81ED-4DB2-BD59-A6C34878D82A}">
                    <a16:rowId xmlns:a16="http://schemas.microsoft.com/office/drawing/2014/main" val="10000"/>
                  </a:ext>
                </a:extLst>
              </a:tr>
              <a:tr h="1877300">
                <a:tc>
                  <a:txBody>
                    <a:bodyPr/>
                    <a:lstStyle/>
                    <a:p>
                      <a:pPr marL="0" lvl="0" indent="0" algn="ctr" rtl="0">
                        <a:spcBef>
                          <a:spcPts val="0"/>
                        </a:spcBef>
                        <a:spcAft>
                          <a:spcPts val="0"/>
                        </a:spcAft>
                        <a:buNone/>
                      </a:pPr>
                      <a:endParaRPr sz="1100" b="1">
                        <a:solidFill>
                          <a:srgbClr val="4C1130"/>
                        </a:solidFill>
                      </a:endParaRPr>
                    </a:p>
                    <a:p>
                      <a:pPr marL="0" lvl="0" indent="0" algn="ctr" rtl="0">
                        <a:spcBef>
                          <a:spcPts val="0"/>
                        </a:spcBef>
                        <a:spcAft>
                          <a:spcPts val="0"/>
                        </a:spcAft>
                        <a:buNone/>
                      </a:pPr>
                      <a:r>
                        <a:rPr lang="en" sz="7300" b="1">
                          <a:solidFill>
                            <a:srgbClr val="4C1130"/>
                          </a:solidFill>
                        </a:rPr>
                        <a:t>16</a:t>
                      </a:r>
                      <a:endParaRPr sz="7300" b="1">
                        <a:solidFill>
                          <a:srgbClr val="4C1130"/>
                        </a:solidFill>
                      </a:endParaRPr>
                    </a:p>
                  </a:txBody>
                  <a:tcPr marL="91425" marR="91425" marT="91425" marB="91425">
                    <a:lnL w="76200" cap="flat" cmpd="sng">
                      <a:solidFill>
                        <a:srgbClr val="20124D"/>
                      </a:solidFill>
                      <a:prstDash val="solid"/>
                      <a:round/>
                      <a:headEnd type="none" w="sm" len="sm"/>
                      <a:tailEnd type="none" w="sm" len="sm"/>
                    </a:lnL>
                    <a:lnR w="76200" cap="flat" cmpd="sng">
                      <a:solidFill>
                        <a:srgbClr val="20124D"/>
                      </a:solidFill>
                      <a:prstDash val="solid"/>
                      <a:round/>
                      <a:headEnd type="none" w="sm" len="sm"/>
                      <a:tailEnd type="none" w="sm" len="sm"/>
                    </a:lnR>
                    <a:lnT w="76200" cap="flat" cmpd="sng">
                      <a:solidFill>
                        <a:srgbClr val="20124D"/>
                      </a:solidFill>
                      <a:prstDash val="solid"/>
                      <a:round/>
                      <a:headEnd type="none" w="sm" len="sm"/>
                      <a:tailEnd type="none" w="sm" len="sm"/>
                    </a:lnT>
                    <a:lnB w="76200" cap="flat" cmpd="sng">
                      <a:solidFill>
                        <a:srgbClr val="20124D"/>
                      </a:solidFill>
                      <a:prstDash val="solid"/>
                      <a:round/>
                      <a:headEnd type="none" w="sm" len="sm"/>
                      <a:tailEnd type="none" w="sm" len="sm"/>
                    </a:lnB>
                  </a:tcPr>
                </a:tc>
                <a:tc>
                  <a:txBody>
                    <a:bodyPr/>
                    <a:lstStyle/>
                    <a:p>
                      <a:pPr marL="0" lvl="0" indent="0" algn="ctr" rtl="0">
                        <a:spcBef>
                          <a:spcPts val="0"/>
                        </a:spcBef>
                        <a:spcAft>
                          <a:spcPts val="0"/>
                        </a:spcAft>
                        <a:buNone/>
                      </a:pPr>
                      <a:endParaRPr sz="1100" b="1">
                        <a:solidFill>
                          <a:srgbClr val="4C1130"/>
                        </a:solidFill>
                      </a:endParaRPr>
                    </a:p>
                    <a:p>
                      <a:pPr marL="0" lvl="0" indent="0" algn="ctr" rtl="0">
                        <a:spcBef>
                          <a:spcPts val="0"/>
                        </a:spcBef>
                        <a:spcAft>
                          <a:spcPts val="0"/>
                        </a:spcAft>
                        <a:buNone/>
                      </a:pPr>
                      <a:r>
                        <a:rPr lang="en" sz="7300" b="1">
                          <a:solidFill>
                            <a:srgbClr val="4C1130"/>
                          </a:solidFill>
                        </a:rPr>
                        <a:t>27</a:t>
                      </a:r>
                      <a:endParaRPr sz="7300" b="1">
                        <a:solidFill>
                          <a:srgbClr val="4C1130"/>
                        </a:solidFill>
                      </a:endParaRPr>
                    </a:p>
                  </a:txBody>
                  <a:tcPr marL="91425" marR="91425" marT="91425" marB="91425">
                    <a:lnL w="76200" cap="flat" cmpd="sng">
                      <a:solidFill>
                        <a:srgbClr val="20124D"/>
                      </a:solidFill>
                      <a:prstDash val="solid"/>
                      <a:round/>
                      <a:headEnd type="none" w="sm" len="sm"/>
                      <a:tailEnd type="none" w="sm" len="sm"/>
                    </a:lnL>
                    <a:lnR w="76200" cap="flat" cmpd="sng">
                      <a:solidFill>
                        <a:srgbClr val="20124D"/>
                      </a:solidFill>
                      <a:prstDash val="solid"/>
                      <a:round/>
                      <a:headEnd type="none" w="sm" len="sm"/>
                      <a:tailEnd type="none" w="sm" len="sm"/>
                    </a:lnR>
                    <a:lnT w="76200" cap="flat" cmpd="sng">
                      <a:solidFill>
                        <a:srgbClr val="20124D"/>
                      </a:solidFill>
                      <a:prstDash val="solid"/>
                      <a:round/>
                      <a:headEnd type="none" w="sm" len="sm"/>
                      <a:tailEnd type="none" w="sm" len="sm"/>
                    </a:lnT>
                    <a:lnB w="76200" cap="flat" cmpd="sng">
                      <a:solidFill>
                        <a:srgbClr val="20124D"/>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101" name="Google Shape;101;p19"/>
          <p:cNvSpPr txBox="1"/>
          <p:nvPr/>
        </p:nvSpPr>
        <p:spPr>
          <a:xfrm>
            <a:off x="833100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4.OA.B4</a:t>
            </a:r>
            <a:endParaRPr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0"/>
          <p:cNvSpPr txBox="1">
            <a:spLocks noGrp="1"/>
          </p:cNvSpPr>
          <p:nvPr>
            <p:ph type="body" idx="1"/>
          </p:nvPr>
        </p:nvSpPr>
        <p:spPr>
          <a:xfrm>
            <a:off x="1413463" y="465625"/>
            <a:ext cx="6145200" cy="1126200"/>
          </a:xfrm>
          <a:prstGeom prst="rect">
            <a:avLst/>
          </a:prstGeom>
          <a:solidFill>
            <a:srgbClr val="274E13"/>
          </a:solidFill>
        </p:spPr>
        <p:txBody>
          <a:bodyPr spcFirstLastPara="1" wrap="square" lIns="91425" tIns="91425" rIns="91425" bIns="91425" anchor="t" anchorCtr="0">
            <a:noAutofit/>
          </a:bodyPr>
          <a:lstStyle/>
          <a:p>
            <a:pPr marL="0" lvl="0" indent="0" algn="ctr" rtl="0">
              <a:spcBef>
                <a:spcPts val="0"/>
              </a:spcBef>
              <a:spcAft>
                <a:spcPts val="1600"/>
              </a:spcAft>
              <a:buNone/>
            </a:pPr>
            <a:r>
              <a:rPr lang="en" sz="2700">
                <a:solidFill>
                  <a:srgbClr val="FFFFFF"/>
                </a:solidFill>
              </a:rPr>
              <a:t>Would you rather have 45 quarters     or a $10 dollar bill?</a:t>
            </a:r>
            <a:endParaRPr sz="2700">
              <a:solidFill>
                <a:srgbClr val="FFFFFF"/>
              </a:solidFill>
            </a:endParaRPr>
          </a:p>
        </p:txBody>
      </p:sp>
      <p:pic>
        <p:nvPicPr>
          <p:cNvPr id="107" name="Google Shape;107;p20"/>
          <p:cNvPicPr preferRelativeResize="0"/>
          <p:nvPr/>
        </p:nvPicPr>
        <p:blipFill>
          <a:blip r:embed="rId3">
            <a:alphaModFix/>
          </a:blip>
          <a:stretch>
            <a:fillRect/>
          </a:stretch>
        </p:blipFill>
        <p:spPr>
          <a:xfrm>
            <a:off x="1413412" y="1591825"/>
            <a:ext cx="6145325" cy="3335150"/>
          </a:xfrm>
          <a:prstGeom prst="rect">
            <a:avLst/>
          </a:prstGeom>
          <a:noFill/>
          <a:ln>
            <a:noFill/>
          </a:ln>
        </p:spPr>
      </p:pic>
      <p:sp>
        <p:nvSpPr>
          <p:cNvPr id="108" name="Google Shape;108;p20"/>
          <p:cNvSpPr txBox="1"/>
          <p:nvPr/>
        </p:nvSpPr>
        <p:spPr>
          <a:xfrm>
            <a:off x="833100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4.MD.A2</a:t>
            </a:r>
            <a:endParaRPr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1"/>
          <p:cNvSpPr txBox="1">
            <a:spLocks noGrp="1"/>
          </p:cNvSpPr>
          <p:nvPr>
            <p:ph type="title"/>
          </p:nvPr>
        </p:nvSpPr>
        <p:spPr>
          <a:xfrm>
            <a:off x="72850" y="96050"/>
            <a:ext cx="8520600" cy="63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900">
                <a:solidFill>
                  <a:srgbClr val="990000"/>
                </a:solidFill>
              </a:rPr>
              <a:t>Happy Korean American Day</a:t>
            </a:r>
            <a:endParaRPr sz="2900">
              <a:solidFill>
                <a:srgbClr val="990000"/>
              </a:solidFill>
            </a:endParaRPr>
          </a:p>
        </p:txBody>
      </p:sp>
      <p:sp>
        <p:nvSpPr>
          <p:cNvPr id="114" name="Google Shape;114;p21"/>
          <p:cNvSpPr txBox="1">
            <a:spLocks noGrp="1"/>
          </p:cNvSpPr>
          <p:nvPr>
            <p:ph type="body" idx="1"/>
          </p:nvPr>
        </p:nvSpPr>
        <p:spPr>
          <a:xfrm>
            <a:off x="7603775" y="573775"/>
            <a:ext cx="1433100" cy="3995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300" i="1">
                <a:solidFill>
                  <a:srgbClr val="1C4587"/>
                </a:solidFill>
                <a:highlight>
                  <a:srgbClr val="FFFFFF"/>
                </a:highlight>
                <a:latin typeface="Montserrat"/>
                <a:ea typeface="Montserrat"/>
                <a:cs typeface="Montserrat"/>
                <a:sym typeface="Montserrat"/>
              </a:rPr>
              <a:t>We celebrate and honor our friends of Korean descent who have made immeasurable contributions to our country. </a:t>
            </a:r>
            <a:endParaRPr sz="1300" i="1">
              <a:solidFill>
                <a:srgbClr val="1C4587"/>
              </a:solidFill>
              <a:highlight>
                <a:srgbClr val="FFFFFF"/>
              </a:highlight>
              <a:latin typeface="Montserrat"/>
              <a:ea typeface="Montserrat"/>
              <a:cs typeface="Montserrat"/>
              <a:sym typeface="Montserrat"/>
            </a:endParaRPr>
          </a:p>
          <a:p>
            <a:pPr marL="0" lvl="0" indent="0" algn="ctr" rtl="0">
              <a:spcBef>
                <a:spcPts val="1600"/>
              </a:spcBef>
              <a:spcAft>
                <a:spcPts val="0"/>
              </a:spcAft>
              <a:buNone/>
            </a:pPr>
            <a:r>
              <a:rPr lang="en" sz="1300" i="1">
                <a:solidFill>
                  <a:srgbClr val="33244A"/>
                </a:solidFill>
                <a:highlight>
                  <a:srgbClr val="FFFFFF"/>
                </a:highlight>
                <a:latin typeface="Montserrat"/>
                <a:ea typeface="Montserrat"/>
                <a:cs typeface="Montserrat"/>
                <a:sym typeface="Montserrat"/>
              </a:rPr>
              <a:t>The first  immigration wave happened way back in </a:t>
            </a:r>
            <a:r>
              <a:rPr lang="en" sz="1300" b="1" i="1">
                <a:solidFill>
                  <a:srgbClr val="33244A"/>
                </a:solidFill>
                <a:highlight>
                  <a:srgbClr val="FFFFFF"/>
                </a:highlight>
                <a:latin typeface="Montserrat"/>
                <a:ea typeface="Montserrat"/>
                <a:cs typeface="Montserrat"/>
                <a:sym typeface="Montserrat"/>
              </a:rPr>
              <a:t>1903.</a:t>
            </a:r>
            <a:endParaRPr sz="1300" b="1" i="1">
              <a:solidFill>
                <a:srgbClr val="33244A"/>
              </a:solidFill>
              <a:highlight>
                <a:srgbClr val="FFFFFF"/>
              </a:highlight>
              <a:latin typeface="Montserrat"/>
              <a:ea typeface="Montserrat"/>
              <a:cs typeface="Montserrat"/>
              <a:sym typeface="Montserrat"/>
            </a:endParaRPr>
          </a:p>
          <a:p>
            <a:pPr marL="0" lvl="0" indent="0" algn="ctr" rtl="0">
              <a:spcBef>
                <a:spcPts val="1600"/>
              </a:spcBef>
              <a:spcAft>
                <a:spcPts val="1600"/>
              </a:spcAft>
              <a:buNone/>
            </a:pPr>
            <a:r>
              <a:rPr lang="en" sz="1200">
                <a:solidFill>
                  <a:srgbClr val="33244A"/>
                </a:solidFill>
                <a:highlight>
                  <a:srgbClr val="FFFFFF"/>
                </a:highlight>
                <a:latin typeface="Montserrat"/>
                <a:ea typeface="Montserrat"/>
                <a:cs typeface="Montserrat"/>
                <a:sym typeface="Montserrat"/>
              </a:rPr>
              <a:t>How long ago was that?</a:t>
            </a:r>
            <a:endParaRPr sz="1200">
              <a:solidFill>
                <a:srgbClr val="33244A"/>
              </a:solidFill>
              <a:highlight>
                <a:srgbClr val="FFFFFF"/>
              </a:highlight>
              <a:latin typeface="Montserrat"/>
              <a:ea typeface="Montserrat"/>
              <a:cs typeface="Montserrat"/>
              <a:sym typeface="Montserrat"/>
            </a:endParaRPr>
          </a:p>
        </p:txBody>
      </p:sp>
      <p:pic>
        <p:nvPicPr>
          <p:cNvPr id="115" name="Google Shape;115;p21"/>
          <p:cNvPicPr preferRelativeResize="0"/>
          <p:nvPr/>
        </p:nvPicPr>
        <p:blipFill>
          <a:blip r:embed="rId3">
            <a:alphaModFix/>
          </a:blip>
          <a:stretch>
            <a:fillRect/>
          </a:stretch>
        </p:blipFill>
        <p:spPr>
          <a:xfrm>
            <a:off x="135350" y="732950"/>
            <a:ext cx="7391100" cy="4130325"/>
          </a:xfrm>
          <a:prstGeom prst="rect">
            <a:avLst/>
          </a:prstGeom>
          <a:noFill/>
          <a:ln>
            <a:noFill/>
          </a:ln>
        </p:spPr>
      </p:pic>
      <p:sp>
        <p:nvSpPr>
          <p:cNvPr id="116" name="Google Shape;116;p21"/>
          <p:cNvSpPr txBox="1"/>
          <p:nvPr/>
        </p:nvSpPr>
        <p:spPr>
          <a:xfrm>
            <a:off x="0" y="4863275"/>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4.NBT.B4</a:t>
            </a:r>
            <a:endParaRPr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2"/>
          <p:cNvSpPr txBox="1">
            <a:spLocks noGrp="1"/>
          </p:cNvSpPr>
          <p:nvPr>
            <p:ph type="body" idx="1"/>
          </p:nvPr>
        </p:nvSpPr>
        <p:spPr>
          <a:xfrm>
            <a:off x="7755050" y="33325"/>
            <a:ext cx="1313700" cy="4535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500" b="1">
                <a:solidFill>
                  <a:srgbClr val="1155CC"/>
                </a:solidFill>
              </a:rPr>
              <a:t>The “Stone of Hope” in Washington DC stands 30 feet tall.</a:t>
            </a:r>
            <a:endParaRPr sz="1500" b="1">
              <a:solidFill>
                <a:srgbClr val="1155CC"/>
              </a:solidFill>
            </a:endParaRPr>
          </a:p>
          <a:p>
            <a:pPr marL="0" lvl="0" indent="0" algn="ctr" rtl="0">
              <a:spcBef>
                <a:spcPts val="1600"/>
              </a:spcBef>
              <a:spcAft>
                <a:spcPts val="0"/>
              </a:spcAft>
              <a:buNone/>
            </a:pPr>
            <a:r>
              <a:rPr lang="en" sz="1500" b="1">
                <a:solidFill>
                  <a:srgbClr val="3C78D8"/>
                </a:solidFill>
              </a:rPr>
              <a:t>How many times taller is than you?</a:t>
            </a:r>
            <a:endParaRPr sz="1500" b="1">
              <a:solidFill>
                <a:srgbClr val="3C78D8"/>
              </a:solidFill>
            </a:endParaRPr>
          </a:p>
          <a:p>
            <a:pPr marL="0" lvl="0" indent="0" algn="ctr" rtl="0">
              <a:spcBef>
                <a:spcPts val="1600"/>
              </a:spcBef>
              <a:spcAft>
                <a:spcPts val="1600"/>
              </a:spcAft>
              <a:buClr>
                <a:schemeClr val="dk1"/>
              </a:buClr>
              <a:buSzPts val="1100"/>
              <a:buFont typeface="Arial"/>
              <a:buNone/>
            </a:pPr>
            <a:r>
              <a:rPr lang="en" sz="1500" b="1">
                <a:solidFill>
                  <a:srgbClr val="3C78D8"/>
                </a:solidFill>
              </a:rPr>
              <a:t>What fraction might you be compared to the monument?</a:t>
            </a:r>
            <a:endParaRPr sz="1500" b="1">
              <a:solidFill>
                <a:srgbClr val="3C78D8"/>
              </a:solidFill>
            </a:endParaRPr>
          </a:p>
        </p:txBody>
      </p:sp>
      <p:pic>
        <p:nvPicPr>
          <p:cNvPr id="122" name="Google Shape;122;p22"/>
          <p:cNvPicPr preferRelativeResize="0"/>
          <p:nvPr/>
        </p:nvPicPr>
        <p:blipFill>
          <a:blip r:embed="rId3">
            <a:alphaModFix/>
          </a:blip>
          <a:stretch>
            <a:fillRect/>
          </a:stretch>
        </p:blipFill>
        <p:spPr>
          <a:xfrm>
            <a:off x="46525" y="33325"/>
            <a:ext cx="7620000" cy="5076825"/>
          </a:xfrm>
          <a:prstGeom prst="rect">
            <a:avLst/>
          </a:prstGeom>
          <a:noFill/>
          <a:ln>
            <a:noFill/>
          </a:ln>
        </p:spPr>
      </p:pic>
      <p:sp>
        <p:nvSpPr>
          <p:cNvPr id="123" name="Google Shape;123;p22"/>
          <p:cNvSpPr txBox="1"/>
          <p:nvPr/>
        </p:nvSpPr>
        <p:spPr>
          <a:xfrm>
            <a:off x="8406300" y="4789500"/>
            <a:ext cx="7377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4.NF.B3</a:t>
            </a:r>
            <a:endParaRPr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3"/>
          <p:cNvSpPr txBox="1">
            <a:spLocks noGrp="1"/>
          </p:cNvSpPr>
          <p:nvPr>
            <p:ph type="body" idx="1"/>
          </p:nvPr>
        </p:nvSpPr>
        <p:spPr>
          <a:xfrm>
            <a:off x="7667475" y="55225"/>
            <a:ext cx="1441200" cy="4513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A61C00"/>
                </a:solidFill>
              </a:rPr>
              <a:t>Happy Mahayana New Year!</a:t>
            </a:r>
            <a:endParaRPr sz="1700" b="1">
              <a:solidFill>
                <a:srgbClr val="A61C00"/>
              </a:solidFill>
            </a:endParaRPr>
          </a:p>
          <a:p>
            <a:pPr marL="0" lvl="0" indent="0" algn="ctr" rtl="0">
              <a:spcBef>
                <a:spcPts val="1600"/>
              </a:spcBef>
              <a:spcAft>
                <a:spcPts val="0"/>
              </a:spcAft>
              <a:buNone/>
            </a:pPr>
            <a:r>
              <a:rPr lang="en" sz="1700">
                <a:solidFill>
                  <a:srgbClr val="A61C00"/>
                </a:solidFill>
              </a:rPr>
              <a:t>How can we use multiplication and arrays to estimate how many lanterns are here?</a:t>
            </a:r>
            <a:endParaRPr sz="1700">
              <a:solidFill>
                <a:srgbClr val="A61C00"/>
              </a:solidFill>
            </a:endParaRPr>
          </a:p>
          <a:p>
            <a:pPr marL="0" lvl="0" indent="0" algn="ctr" rtl="0">
              <a:spcBef>
                <a:spcPts val="1600"/>
              </a:spcBef>
              <a:spcAft>
                <a:spcPts val="1600"/>
              </a:spcAft>
              <a:buNone/>
            </a:pPr>
            <a:r>
              <a:rPr lang="en" sz="1700">
                <a:solidFill>
                  <a:srgbClr val="A61C00"/>
                </a:solidFill>
              </a:rPr>
              <a:t>What is a good estimate?</a:t>
            </a:r>
            <a:endParaRPr sz="1700">
              <a:solidFill>
                <a:srgbClr val="A61C00"/>
              </a:solidFill>
            </a:endParaRPr>
          </a:p>
        </p:txBody>
      </p:sp>
      <p:pic>
        <p:nvPicPr>
          <p:cNvPr id="129" name="Google Shape;129;p23"/>
          <p:cNvPicPr preferRelativeResize="0"/>
          <p:nvPr/>
        </p:nvPicPr>
        <p:blipFill>
          <a:blip r:embed="rId3">
            <a:alphaModFix/>
          </a:blip>
          <a:stretch>
            <a:fillRect/>
          </a:stretch>
        </p:blipFill>
        <p:spPr>
          <a:xfrm>
            <a:off x="31850" y="55229"/>
            <a:ext cx="7588451" cy="5088275"/>
          </a:xfrm>
          <a:prstGeom prst="rect">
            <a:avLst/>
          </a:prstGeom>
          <a:noFill/>
          <a:ln>
            <a:noFill/>
          </a:ln>
        </p:spPr>
      </p:pic>
      <p:sp>
        <p:nvSpPr>
          <p:cNvPr id="130" name="Google Shape;130;p23"/>
          <p:cNvSpPr txBox="1"/>
          <p:nvPr/>
        </p:nvSpPr>
        <p:spPr>
          <a:xfrm>
            <a:off x="833100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4.NBT.B5</a:t>
            </a:r>
            <a:endParaRPr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4"/>
          <p:cNvSpPr txBox="1">
            <a:spLocks noGrp="1"/>
          </p:cNvSpPr>
          <p:nvPr>
            <p:ph type="body" idx="1"/>
          </p:nvPr>
        </p:nvSpPr>
        <p:spPr>
          <a:xfrm>
            <a:off x="180625" y="210025"/>
            <a:ext cx="8782800" cy="2071500"/>
          </a:xfrm>
          <a:prstGeom prst="rect">
            <a:avLst/>
          </a:prstGeom>
          <a:solidFill>
            <a:srgbClr val="6AA84F"/>
          </a:solidFill>
        </p:spPr>
        <p:txBody>
          <a:bodyPr spcFirstLastPara="1" wrap="square" lIns="91425" tIns="91425" rIns="91425" bIns="91425" anchor="t" anchorCtr="0">
            <a:noAutofit/>
          </a:bodyPr>
          <a:lstStyle/>
          <a:p>
            <a:pPr marL="0" lvl="0" indent="0" algn="ctr" rtl="0">
              <a:spcBef>
                <a:spcPts val="0"/>
              </a:spcBef>
              <a:spcAft>
                <a:spcPts val="0"/>
              </a:spcAft>
              <a:buNone/>
            </a:pPr>
            <a:r>
              <a:rPr lang="en" sz="2900" b="1">
                <a:solidFill>
                  <a:srgbClr val="FFFFFF"/>
                </a:solidFill>
              </a:rPr>
              <a:t>Would you rather . . .</a:t>
            </a:r>
            <a:endParaRPr sz="2900" b="1">
              <a:solidFill>
                <a:srgbClr val="FFFFFF"/>
              </a:solidFill>
            </a:endParaRPr>
          </a:p>
          <a:p>
            <a:pPr marL="0" lvl="0" indent="0" algn="ctr" rtl="0">
              <a:spcBef>
                <a:spcPts val="1600"/>
              </a:spcBef>
              <a:spcAft>
                <a:spcPts val="0"/>
              </a:spcAft>
              <a:buNone/>
            </a:pPr>
            <a:r>
              <a:rPr lang="en" sz="2900" b="1">
                <a:solidFill>
                  <a:srgbClr val="FFFFFF"/>
                </a:solidFill>
              </a:rPr>
              <a:t>$2.00 a day (every day) for a year or</a:t>
            </a:r>
            <a:endParaRPr sz="2900" b="1">
              <a:solidFill>
                <a:srgbClr val="FFFFFF"/>
              </a:solidFill>
            </a:endParaRPr>
          </a:p>
          <a:p>
            <a:pPr marL="0" lvl="0" indent="0" algn="ctr" rtl="0">
              <a:spcBef>
                <a:spcPts val="1600"/>
              </a:spcBef>
              <a:spcAft>
                <a:spcPts val="1600"/>
              </a:spcAft>
              <a:buNone/>
            </a:pPr>
            <a:r>
              <a:rPr lang="en" sz="2900" b="1">
                <a:solidFill>
                  <a:srgbClr val="FFFFFF"/>
                </a:solidFill>
              </a:rPr>
              <a:t>$60.00 a month?</a:t>
            </a:r>
            <a:endParaRPr sz="2900" b="1">
              <a:solidFill>
                <a:srgbClr val="FFFFFF"/>
              </a:solidFill>
            </a:endParaRPr>
          </a:p>
        </p:txBody>
      </p:sp>
      <p:pic>
        <p:nvPicPr>
          <p:cNvPr id="136" name="Google Shape;136;p24"/>
          <p:cNvPicPr preferRelativeResize="0"/>
          <p:nvPr/>
        </p:nvPicPr>
        <p:blipFill>
          <a:blip r:embed="rId3">
            <a:alphaModFix/>
          </a:blip>
          <a:stretch>
            <a:fillRect/>
          </a:stretch>
        </p:blipFill>
        <p:spPr>
          <a:xfrm>
            <a:off x="180625" y="2281425"/>
            <a:ext cx="8782750" cy="2587875"/>
          </a:xfrm>
          <a:prstGeom prst="rect">
            <a:avLst/>
          </a:prstGeom>
          <a:noFill/>
          <a:ln>
            <a:noFill/>
          </a:ln>
        </p:spPr>
      </p:pic>
      <p:sp>
        <p:nvSpPr>
          <p:cNvPr id="137" name="Google Shape;137;p24"/>
          <p:cNvSpPr txBox="1"/>
          <p:nvPr/>
        </p:nvSpPr>
        <p:spPr>
          <a:xfrm>
            <a:off x="8402650" y="482135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4.MD.A2</a:t>
            </a:r>
            <a:endParaRPr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5"/>
          <p:cNvSpPr txBox="1">
            <a:spLocks noGrp="1"/>
          </p:cNvSpPr>
          <p:nvPr>
            <p:ph type="title"/>
          </p:nvPr>
        </p:nvSpPr>
        <p:spPr>
          <a:xfrm>
            <a:off x="311700" y="1561075"/>
            <a:ext cx="3120000" cy="150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900" b="1">
                <a:solidFill>
                  <a:srgbClr val="38761D"/>
                </a:solidFill>
              </a:rPr>
              <a:t>Which one doesn’t belong?</a:t>
            </a:r>
            <a:endParaRPr sz="2900" b="1">
              <a:solidFill>
                <a:srgbClr val="38761D"/>
              </a:solidFill>
            </a:endParaRPr>
          </a:p>
        </p:txBody>
      </p:sp>
      <p:pic>
        <p:nvPicPr>
          <p:cNvPr id="143" name="Google Shape;143;p25"/>
          <p:cNvPicPr preferRelativeResize="0"/>
          <p:nvPr/>
        </p:nvPicPr>
        <p:blipFill>
          <a:blip r:embed="rId3">
            <a:alphaModFix/>
          </a:blip>
          <a:stretch>
            <a:fillRect/>
          </a:stretch>
        </p:blipFill>
        <p:spPr>
          <a:xfrm>
            <a:off x="3781244" y="0"/>
            <a:ext cx="5362762" cy="5143500"/>
          </a:xfrm>
          <a:prstGeom prst="rect">
            <a:avLst/>
          </a:prstGeom>
          <a:noFill/>
          <a:ln>
            <a:noFill/>
          </a:ln>
        </p:spPr>
      </p:pic>
      <p:sp>
        <p:nvSpPr>
          <p:cNvPr id="144" name="Google Shape;144;p25"/>
          <p:cNvSpPr txBox="1"/>
          <p:nvPr/>
        </p:nvSpPr>
        <p:spPr>
          <a:xfrm>
            <a:off x="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4.G.A2</a:t>
            </a:r>
            <a:endParaRPr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6"/>
          <p:cNvSpPr txBox="1">
            <a:spLocks noGrp="1"/>
          </p:cNvSpPr>
          <p:nvPr>
            <p:ph type="body" idx="1"/>
          </p:nvPr>
        </p:nvSpPr>
        <p:spPr>
          <a:xfrm>
            <a:off x="4325250" y="353750"/>
            <a:ext cx="4506900" cy="442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900" b="1">
                <a:solidFill>
                  <a:srgbClr val="1155CC"/>
                </a:solidFill>
              </a:rPr>
              <a:t>The John Hancock Tower is 790’ high.</a:t>
            </a:r>
            <a:endParaRPr sz="2900" b="1">
              <a:solidFill>
                <a:srgbClr val="1155CC"/>
              </a:solidFill>
            </a:endParaRPr>
          </a:p>
          <a:p>
            <a:pPr marL="0" lvl="0" indent="0" algn="l" rtl="0">
              <a:spcBef>
                <a:spcPts val="1600"/>
              </a:spcBef>
              <a:spcAft>
                <a:spcPts val="0"/>
              </a:spcAft>
              <a:buNone/>
            </a:pPr>
            <a:endParaRPr sz="2300" b="1">
              <a:solidFill>
                <a:srgbClr val="1155CC"/>
              </a:solidFill>
            </a:endParaRPr>
          </a:p>
          <a:p>
            <a:pPr marL="0" lvl="0" indent="0" algn="ctr" rtl="0">
              <a:spcBef>
                <a:spcPts val="1600"/>
              </a:spcBef>
              <a:spcAft>
                <a:spcPts val="0"/>
              </a:spcAft>
              <a:buNone/>
            </a:pPr>
            <a:r>
              <a:rPr lang="en" sz="2300" b="1">
                <a:solidFill>
                  <a:srgbClr val="1155CC"/>
                </a:solidFill>
              </a:rPr>
              <a:t>ABOUT how many floors are there if each floor is ABOUT 12 feet high?</a:t>
            </a:r>
            <a:endParaRPr sz="2300" b="1">
              <a:solidFill>
                <a:srgbClr val="1155CC"/>
              </a:solidFill>
            </a:endParaRPr>
          </a:p>
          <a:p>
            <a:pPr marL="0" lvl="0" indent="0" algn="l" rtl="0">
              <a:spcBef>
                <a:spcPts val="1600"/>
              </a:spcBef>
              <a:spcAft>
                <a:spcPts val="0"/>
              </a:spcAft>
              <a:buNone/>
            </a:pPr>
            <a:endParaRPr sz="2300" b="1">
              <a:solidFill>
                <a:srgbClr val="1155CC"/>
              </a:solidFill>
            </a:endParaRPr>
          </a:p>
          <a:p>
            <a:pPr marL="0" lvl="0" indent="0" algn="r" rtl="0">
              <a:spcBef>
                <a:spcPts val="1600"/>
              </a:spcBef>
              <a:spcAft>
                <a:spcPts val="1600"/>
              </a:spcAft>
              <a:buNone/>
            </a:pPr>
            <a:r>
              <a:rPr lang="en" sz="2300" b="1" i="1">
                <a:solidFill>
                  <a:srgbClr val="3D85C6"/>
                </a:solidFill>
              </a:rPr>
              <a:t>ANSWER: 62 floors!</a:t>
            </a:r>
            <a:endParaRPr sz="2300" b="1" i="1">
              <a:solidFill>
                <a:srgbClr val="3D85C6"/>
              </a:solidFill>
            </a:endParaRPr>
          </a:p>
        </p:txBody>
      </p:sp>
      <p:pic>
        <p:nvPicPr>
          <p:cNvPr id="150" name="Google Shape;150;p26"/>
          <p:cNvPicPr preferRelativeResize="0"/>
          <p:nvPr/>
        </p:nvPicPr>
        <p:blipFill>
          <a:blip r:embed="rId3">
            <a:alphaModFix/>
          </a:blip>
          <a:stretch>
            <a:fillRect/>
          </a:stretch>
        </p:blipFill>
        <p:spPr>
          <a:xfrm>
            <a:off x="2" y="0"/>
            <a:ext cx="3882196" cy="5143501"/>
          </a:xfrm>
          <a:prstGeom prst="rect">
            <a:avLst/>
          </a:prstGeom>
          <a:noFill/>
          <a:ln>
            <a:noFill/>
          </a:ln>
        </p:spPr>
      </p:pic>
      <p:sp>
        <p:nvSpPr>
          <p:cNvPr id="151" name="Google Shape;151;p26"/>
          <p:cNvSpPr txBox="1"/>
          <p:nvPr/>
        </p:nvSpPr>
        <p:spPr>
          <a:xfrm>
            <a:off x="833100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4.OA.A3</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9">
                                            <p:txEl>
                                              <p:pRg st="0" end="0"/>
                                            </p:txEl>
                                          </p:spTgt>
                                        </p:tgtEl>
                                        <p:attrNameLst>
                                          <p:attrName>style.visibility</p:attrName>
                                        </p:attrNameLst>
                                      </p:cBhvr>
                                      <p:to>
                                        <p:strVal val="visible"/>
                                      </p:to>
                                    </p:set>
                                    <p:animEffect transition="in" filter="fade">
                                      <p:cBhvr>
                                        <p:cTn id="7" dur="1000"/>
                                        <p:tgtEl>
                                          <p:spTgt spid="1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9">
                                            <p:txEl>
                                              <p:pRg st="1" end="1"/>
                                            </p:txEl>
                                          </p:spTgt>
                                        </p:tgtEl>
                                        <p:attrNameLst>
                                          <p:attrName>style.visibility</p:attrName>
                                        </p:attrNameLst>
                                      </p:cBhvr>
                                      <p:to>
                                        <p:strVal val="visible"/>
                                      </p:to>
                                    </p:set>
                                    <p:animEffect transition="in" filter="fade">
                                      <p:cBhvr>
                                        <p:cTn id="12" dur="1000"/>
                                        <p:tgtEl>
                                          <p:spTgt spid="14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9">
                                            <p:txEl>
                                              <p:pRg st="2" end="2"/>
                                            </p:txEl>
                                          </p:spTgt>
                                        </p:tgtEl>
                                        <p:attrNameLst>
                                          <p:attrName>style.visibility</p:attrName>
                                        </p:attrNameLst>
                                      </p:cBhvr>
                                      <p:to>
                                        <p:strVal val="visible"/>
                                      </p:to>
                                    </p:set>
                                    <p:animEffect transition="in" filter="fade">
                                      <p:cBhvr>
                                        <p:cTn id="17" dur="1000"/>
                                        <p:tgtEl>
                                          <p:spTgt spid="14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9">
                                            <p:txEl>
                                              <p:pRg st="3" end="3"/>
                                            </p:txEl>
                                          </p:spTgt>
                                        </p:tgtEl>
                                        <p:attrNameLst>
                                          <p:attrName>style.visibility</p:attrName>
                                        </p:attrNameLst>
                                      </p:cBhvr>
                                      <p:to>
                                        <p:strVal val="visible"/>
                                      </p:to>
                                    </p:set>
                                    <p:animEffect transition="in" filter="fade">
                                      <p:cBhvr>
                                        <p:cTn id="22" dur="1000"/>
                                        <p:tgtEl>
                                          <p:spTgt spid="14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9">
                                            <p:txEl>
                                              <p:pRg st="4" end="4"/>
                                            </p:txEl>
                                          </p:spTgt>
                                        </p:tgtEl>
                                        <p:attrNameLst>
                                          <p:attrName>style.visibility</p:attrName>
                                        </p:attrNameLst>
                                      </p:cBhvr>
                                      <p:to>
                                        <p:strVal val="visible"/>
                                      </p:to>
                                    </p:set>
                                    <p:animEffect transition="in" filter="fade">
                                      <p:cBhvr>
                                        <p:cTn id="27" dur="1000"/>
                                        <p:tgtEl>
                                          <p:spTgt spid="14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7"/>
          <p:cNvSpPr txBox="1">
            <a:spLocks noGrp="1"/>
          </p:cNvSpPr>
          <p:nvPr>
            <p:ph type="body" idx="1"/>
          </p:nvPr>
        </p:nvSpPr>
        <p:spPr>
          <a:xfrm>
            <a:off x="339125" y="1713100"/>
            <a:ext cx="3789600" cy="1507500"/>
          </a:xfrm>
          <a:prstGeom prst="rect">
            <a:avLst/>
          </a:prstGeom>
        </p:spPr>
        <p:txBody>
          <a:bodyPr spcFirstLastPara="1" wrap="square" lIns="91425" tIns="91425" rIns="91425" bIns="91425" anchor="t" anchorCtr="0">
            <a:noAutofit/>
          </a:bodyPr>
          <a:lstStyle/>
          <a:p>
            <a:pPr marL="0" lvl="0" indent="0" algn="l" rtl="0">
              <a:lnSpc>
                <a:spcPct val="127000"/>
              </a:lnSpc>
              <a:spcBef>
                <a:spcPts val="0"/>
              </a:spcBef>
              <a:spcAft>
                <a:spcPts val="0"/>
              </a:spcAft>
              <a:buClr>
                <a:schemeClr val="dk1"/>
              </a:buClr>
              <a:buSzPts val="1100"/>
              <a:buFont typeface="Arial"/>
              <a:buNone/>
            </a:pPr>
            <a:r>
              <a:rPr lang="en" sz="1700" b="1" i="1">
                <a:solidFill>
                  <a:srgbClr val="073763"/>
                </a:solidFill>
              </a:rPr>
              <a:t>This map illustrates that the population of India is as high as the next six most populated countries of the world... combined.</a:t>
            </a:r>
            <a:endParaRPr sz="1700" b="1" i="1">
              <a:solidFill>
                <a:srgbClr val="073763"/>
              </a:solidFill>
            </a:endParaRPr>
          </a:p>
          <a:p>
            <a:pPr marL="0" lvl="0" indent="0" algn="l" rtl="0">
              <a:spcBef>
                <a:spcPts val="400"/>
              </a:spcBef>
              <a:spcAft>
                <a:spcPts val="1600"/>
              </a:spcAft>
              <a:buNone/>
            </a:pPr>
            <a:endParaRPr/>
          </a:p>
        </p:txBody>
      </p:sp>
      <p:pic>
        <p:nvPicPr>
          <p:cNvPr id="157" name="Google Shape;157;p27"/>
          <p:cNvPicPr preferRelativeResize="0"/>
          <p:nvPr/>
        </p:nvPicPr>
        <p:blipFill>
          <a:blip r:embed="rId3">
            <a:alphaModFix/>
          </a:blip>
          <a:stretch>
            <a:fillRect/>
          </a:stretch>
        </p:blipFill>
        <p:spPr>
          <a:xfrm>
            <a:off x="4366125" y="0"/>
            <a:ext cx="4773626" cy="5143500"/>
          </a:xfrm>
          <a:prstGeom prst="rect">
            <a:avLst/>
          </a:prstGeom>
          <a:noFill/>
          <a:ln>
            <a:noFill/>
          </a:ln>
        </p:spPr>
      </p:pic>
      <p:sp>
        <p:nvSpPr>
          <p:cNvPr id="158" name="Google Shape;158;p27"/>
          <p:cNvSpPr/>
          <p:nvPr/>
        </p:nvSpPr>
        <p:spPr>
          <a:xfrm>
            <a:off x="514500" y="230625"/>
            <a:ext cx="2675700" cy="1120800"/>
          </a:xfrm>
          <a:prstGeom prst="wedgeEllipseCallout">
            <a:avLst>
              <a:gd name="adj1" fmla="val 66580"/>
              <a:gd name="adj2" fmla="val 25007"/>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t>If this infographic could talk, what would it say?</a:t>
            </a:r>
            <a:endParaRPr sz="1700"/>
          </a:p>
        </p:txBody>
      </p:sp>
      <p:sp>
        <p:nvSpPr>
          <p:cNvPr id="159" name="Google Shape;159;p27"/>
          <p:cNvSpPr/>
          <p:nvPr/>
        </p:nvSpPr>
        <p:spPr>
          <a:xfrm>
            <a:off x="1047825" y="3602350"/>
            <a:ext cx="2187900" cy="1166100"/>
          </a:xfrm>
          <a:prstGeom prst="wedgeEllipseCallout">
            <a:avLst>
              <a:gd name="adj1" fmla="val 72709"/>
              <a:gd name="adj2" fmla="val -17438"/>
            </a:avLst>
          </a:prstGeom>
          <a:solidFill>
            <a:srgbClr val="FF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t>What is a good name for this graphic?</a:t>
            </a:r>
            <a:endParaRPr sz="1700"/>
          </a:p>
        </p:txBody>
      </p:sp>
      <p:sp>
        <p:nvSpPr>
          <p:cNvPr id="160" name="Google Shape;160;p27"/>
          <p:cNvSpPr txBox="1"/>
          <p:nvPr/>
        </p:nvSpPr>
        <p:spPr>
          <a:xfrm>
            <a:off x="0" y="4789500"/>
            <a:ext cx="6582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4.MD.B</a:t>
            </a:r>
            <a:endParaRPr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900" b="1">
                <a:solidFill>
                  <a:schemeClr val="dk2"/>
                </a:solidFill>
              </a:rPr>
              <a:t>What’s the SAME, what’s DIFFERENT?</a:t>
            </a:r>
            <a:endParaRPr sz="2900" b="1">
              <a:solidFill>
                <a:schemeClr val="dk2"/>
              </a:solidFill>
            </a:endParaRPr>
          </a:p>
        </p:txBody>
      </p:sp>
      <p:sp>
        <p:nvSpPr>
          <p:cNvPr id="166" name="Google Shape;166;p28"/>
          <p:cNvSpPr/>
          <p:nvPr/>
        </p:nvSpPr>
        <p:spPr>
          <a:xfrm>
            <a:off x="1058950" y="1927325"/>
            <a:ext cx="2301000" cy="2102100"/>
          </a:xfrm>
          <a:prstGeom prst="rect">
            <a:avLst/>
          </a:prstGeom>
          <a:solidFill>
            <a:srgbClr val="EA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457200" algn="l" rtl="0">
              <a:spcBef>
                <a:spcPts val="0"/>
              </a:spcBef>
              <a:spcAft>
                <a:spcPts val="0"/>
              </a:spcAft>
              <a:buNone/>
            </a:pPr>
            <a:r>
              <a:rPr lang="en"/>
              <a:t>13 cm x 13 cm</a:t>
            </a:r>
            <a:endParaRPr/>
          </a:p>
        </p:txBody>
      </p:sp>
      <p:sp>
        <p:nvSpPr>
          <p:cNvPr id="167" name="Google Shape;167;p28"/>
          <p:cNvSpPr/>
          <p:nvPr/>
        </p:nvSpPr>
        <p:spPr>
          <a:xfrm>
            <a:off x="4299525" y="2365225"/>
            <a:ext cx="4044900" cy="1417200"/>
          </a:xfrm>
          <a:prstGeom prst="rect">
            <a:avLst/>
          </a:prstGeom>
          <a:solidFill>
            <a:srgbClr val="A4C2F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914400" lvl="0" indent="457200" algn="l" rtl="0">
              <a:spcBef>
                <a:spcPts val="0"/>
              </a:spcBef>
              <a:spcAft>
                <a:spcPts val="0"/>
              </a:spcAft>
              <a:buNone/>
            </a:pPr>
            <a:r>
              <a:rPr lang="en"/>
              <a:t>16 cm x 10 cm</a:t>
            </a:r>
            <a:endParaRPr/>
          </a:p>
        </p:txBody>
      </p:sp>
      <p:sp>
        <p:nvSpPr>
          <p:cNvPr id="168" name="Google Shape;168;p28"/>
          <p:cNvSpPr txBox="1"/>
          <p:nvPr/>
        </p:nvSpPr>
        <p:spPr>
          <a:xfrm>
            <a:off x="833100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4.MD.A3</a:t>
            </a:r>
            <a:endParaRPr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9"/>
          <p:cNvSpPr txBox="1">
            <a:spLocks noGrp="1"/>
          </p:cNvSpPr>
          <p:nvPr>
            <p:ph type="title"/>
          </p:nvPr>
        </p:nvSpPr>
        <p:spPr>
          <a:xfrm>
            <a:off x="191100" y="111975"/>
            <a:ext cx="8641200" cy="5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900" b="1">
                <a:solidFill>
                  <a:srgbClr val="CC0000"/>
                </a:solidFill>
              </a:rPr>
              <a:t>Happy Australia Day!</a:t>
            </a:r>
            <a:endParaRPr sz="2900" b="1">
              <a:solidFill>
                <a:srgbClr val="CC0000"/>
              </a:solidFill>
            </a:endParaRPr>
          </a:p>
        </p:txBody>
      </p:sp>
      <p:sp>
        <p:nvSpPr>
          <p:cNvPr id="174" name="Google Shape;174;p29"/>
          <p:cNvSpPr txBox="1">
            <a:spLocks noGrp="1"/>
          </p:cNvSpPr>
          <p:nvPr>
            <p:ph type="body" idx="1"/>
          </p:nvPr>
        </p:nvSpPr>
        <p:spPr>
          <a:xfrm>
            <a:off x="7157900" y="627850"/>
            <a:ext cx="1926900" cy="3941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100" b="1" i="1">
                <a:solidFill>
                  <a:srgbClr val="1C4587"/>
                </a:solidFill>
                <a:latin typeface="Montserrat"/>
                <a:ea typeface="Montserrat"/>
                <a:cs typeface="Montserrat"/>
                <a:sym typeface="Montserrat"/>
              </a:rPr>
              <a:t>January 26 commemorates the arrival of British ships to establish the first settlement in 1788. These ships carried over 750 criminals who had been tried and convicted in Great Britain for mostly petty crimes and then transported to penal colonies established by the British throughout the world.</a:t>
            </a:r>
            <a:endParaRPr sz="1100" b="1" i="1">
              <a:solidFill>
                <a:srgbClr val="1C4587"/>
              </a:solidFill>
              <a:latin typeface="Montserrat"/>
              <a:ea typeface="Montserrat"/>
              <a:cs typeface="Montserrat"/>
              <a:sym typeface="Montserrat"/>
            </a:endParaRPr>
          </a:p>
          <a:p>
            <a:pPr marL="0" lvl="0" indent="0" algn="ctr" rtl="0">
              <a:spcBef>
                <a:spcPts val="1600"/>
              </a:spcBef>
              <a:spcAft>
                <a:spcPts val="1600"/>
              </a:spcAft>
              <a:buNone/>
            </a:pPr>
            <a:r>
              <a:rPr lang="en" sz="1300" b="1">
                <a:solidFill>
                  <a:srgbClr val="1C4587"/>
                </a:solidFill>
                <a:latin typeface="Montserrat"/>
                <a:ea typeface="Montserrat"/>
                <a:cs typeface="Montserrat"/>
                <a:sym typeface="Montserrat"/>
              </a:rPr>
              <a:t>How long ago was 1788?</a:t>
            </a:r>
            <a:r>
              <a:rPr lang="en" sz="1100" b="1">
                <a:solidFill>
                  <a:srgbClr val="1C4587"/>
                </a:solidFill>
                <a:latin typeface="Montserrat"/>
                <a:ea typeface="Montserrat"/>
                <a:cs typeface="Montserrat"/>
                <a:sym typeface="Montserrat"/>
              </a:rPr>
              <a:t>                        How can we use MENTAL MATH to figure it out?</a:t>
            </a:r>
            <a:endParaRPr sz="1100" b="1">
              <a:solidFill>
                <a:srgbClr val="1C4587"/>
              </a:solidFill>
              <a:latin typeface="Montserrat"/>
              <a:ea typeface="Montserrat"/>
              <a:cs typeface="Montserrat"/>
              <a:sym typeface="Montserrat"/>
            </a:endParaRPr>
          </a:p>
        </p:txBody>
      </p:sp>
      <p:pic>
        <p:nvPicPr>
          <p:cNvPr id="175" name="Google Shape;175;p29"/>
          <p:cNvPicPr preferRelativeResize="0"/>
          <p:nvPr/>
        </p:nvPicPr>
        <p:blipFill>
          <a:blip r:embed="rId3">
            <a:alphaModFix/>
          </a:blip>
          <a:stretch>
            <a:fillRect/>
          </a:stretch>
        </p:blipFill>
        <p:spPr>
          <a:xfrm>
            <a:off x="103500" y="772300"/>
            <a:ext cx="7006624" cy="3941224"/>
          </a:xfrm>
          <a:prstGeom prst="rect">
            <a:avLst/>
          </a:prstGeom>
          <a:noFill/>
          <a:ln>
            <a:noFill/>
          </a:ln>
        </p:spPr>
      </p:pic>
      <p:sp>
        <p:nvSpPr>
          <p:cNvPr id="176" name="Google Shape;176;p29"/>
          <p:cNvSpPr txBox="1"/>
          <p:nvPr/>
        </p:nvSpPr>
        <p:spPr>
          <a:xfrm>
            <a:off x="0" y="4869125"/>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4.NBT.B4</a:t>
            </a:r>
            <a:endParaRPr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30"/>
          <p:cNvSpPr txBox="1">
            <a:spLocks noGrp="1"/>
          </p:cNvSpPr>
          <p:nvPr>
            <p:ph type="body" idx="1"/>
          </p:nvPr>
        </p:nvSpPr>
        <p:spPr>
          <a:xfrm>
            <a:off x="846550" y="3495850"/>
            <a:ext cx="7450800" cy="1465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b="1">
                <a:solidFill>
                  <a:srgbClr val="326891"/>
                </a:solidFill>
              </a:rPr>
              <a:t>The New England Holocaust Memorial is along the Freedom Trail in Boston.            The memorial is made of 6 towers that are each 54 feet high. </a:t>
            </a:r>
            <a:endParaRPr sz="1400" b="1">
              <a:solidFill>
                <a:srgbClr val="326891"/>
              </a:solidFill>
            </a:endParaRPr>
          </a:p>
          <a:p>
            <a:pPr marL="0" lvl="0" indent="0" algn="ctr" rtl="0">
              <a:spcBef>
                <a:spcPts val="1600"/>
              </a:spcBef>
              <a:spcAft>
                <a:spcPts val="0"/>
              </a:spcAft>
              <a:buNone/>
            </a:pPr>
            <a:r>
              <a:rPr lang="en" sz="1400" b="1">
                <a:solidFill>
                  <a:srgbClr val="326891"/>
                </a:solidFill>
              </a:rPr>
              <a:t>How many feet is that altogether?</a:t>
            </a:r>
            <a:endParaRPr sz="1400" b="1">
              <a:solidFill>
                <a:srgbClr val="326891"/>
              </a:solidFill>
            </a:endParaRPr>
          </a:p>
          <a:p>
            <a:pPr marL="0" lvl="0" indent="0" algn="ctr" rtl="0">
              <a:spcBef>
                <a:spcPts val="1600"/>
              </a:spcBef>
              <a:spcAft>
                <a:spcPts val="1600"/>
              </a:spcAft>
              <a:buNone/>
            </a:pPr>
            <a:r>
              <a:rPr lang="en" sz="1400" b="1">
                <a:solidFill>
                  <a:srgbClr val="326891"/>
                </a:solidFill>
              </a:rPr>
              <a:t>Look closely at the towers, how many panels of glass make up the memorial?</a:t>
            </a:r>
            <a:endParaRPr sz="1400" b="1">
              <a:solidFill>
                <a:srgbClr val="326891"/>
              </a:solidFill>
            </a:endParaRPr>
          </a:p>
        </p:txBody>
      </p:sp>
      <p:pic>
        <p:nvPicPr>
          <p:cNvPr id="182" name="Google Shape;182;p30"/>
          <p:cNvPicPr preferRelativeResize="0"/>
          <p:nvPr/>
        </p:nvPicPr>
        <p:blipFill>
          <a:blip r:embed="rId3">
            <a:alphaModFix/>
          </a:blip>
          <a:stretch>
            <a:fillRect/>
          </a:stretch>
        </p:blipFill>
        <p:spPr>
          <a:xfrm>
            <a:off x="846562" y="89925"/>
            <a:ext cx="7450874" cy="3366125"/>
          </a:xfrm>
          <a:prstGeom prst="rect">
            <a:avLst/>
          </a:prstGeom>
          <a:noFill/>
          <a:ln>
            <a:noFill/>
          </a:ln>
        </p:spPr>
      </p:pic>
      <p:sp>
        <p:nvSpPr>
          <p:cNvPr id="183" name="Google Shape;183;p30"/>
          <p:cNvSpPr txBox="1"/>
          <p:nvPr/>
        </p:nvSpPr>
        <p:spPr>
          <a:xfrm>
            <a:off x="8331000" y="4789500"/>
            <a:ext cx="81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t>4.OA.A3</a:t>
            </a:r>
            <a:endParaRPr sz="11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689</Words>
  <Application>Microsoft Macintosh PowerPoint</Application>
  <PresentationFormat>On-screen Show (16:9)</PresentationFormat>
  <Paragraphs>89</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Montserrat</vt:lpstr>
      <vt:lpstr>Arial</vt:lpstr>
      <vt:lpstr>Simple Light</vt:lpstr>
      <vt:lpstr>PowerPoint Presentation</vt:lpstr>
      <vt:lpstr>What patterns do you see in a multiplication table?</vt:lpstr>
      <vt:lpstr>PowerPoint Presentation</vt:lpstr>
      <vt:lpstr>Would you rather ….</vt:lpstr>
      <vt:lpstr>PowerPoint Presentation</vt:lpstr>
      <vt:lpstr>PowerPoint Presentation</vt:lpstr>
      <vt:lpstr>Which one doesn’t belong?</vt:lpstr>
      <vt:lpstr>PowerPoint Presentation</vt:lpstr>
      <vt:lpstr>Happy Korean American Day</vt:lpstr>
      <vt:lpstr>PowerPoint Presentation</vt:lpstr>
      <vt:lpstr>PowerPoint Presentation</vt:lpstr>
      <vt:lpstr>PowerPoint Presentation</vt:lpstr>
      <vt:lpstr>Which one doesn’t belong?</vt:lpstr>
      <vt:lpstr>PowerPoint Presentation</vt:lpstr>
      <vt:lpstr>PowerPoint Presentation</vt:lpstr>
      <vt:lpstr>What’s the SAME, what’s DIFFERENT?</vt:lpstr>
      <vt:lpstr>Happy Australia Day!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Manousaridis, Tracy</cp:lastModifiedBy>
  <cp:revision>1</cp:revision>
  <dcterms:modified xsi:type="dcterms:W3CDTF">2024-01-07T15:31:51Z</dcterms:modified>
</cp:coreProperties>
</file>