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Comfortaa" pitchFamily="2" charset="0"/>
      <p:regular r:id="rId22"/>
      <p:bold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eographic.com/history/article/louisiana-purchase-bargain-came-great-human-cost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17ca23a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17ca23a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b17ca23aa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b17ca23aa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b17ca23aa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b17ca23aa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b17ca23aa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b17ca23aa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b17ca23aa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b17ca23aa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17ca23aa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b17ca23aa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5,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 Sox Truck Day!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17ca23aa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17ca23aa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17ca23aaf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b17ca23aaf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b17ca23aaf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b17ca23aaf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17ca23aa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b17ca23aa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 (Feb 10)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b17ca23a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b17ca23a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17ca23aaf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b17ca23aaf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Monday, February 14, 2022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17ca23aa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b17ca23aa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b17ca23aaf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b17ca23aaf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PRESIDENTS ON MOUNT RUSHMORE: George Washington, the country’s first president, would represent its birth. Thomas Jefferson, who </a:t>
            </a:r>
            <a:r>
              <a:rPr lang="en" sz="1450">
                <a:solidFill>
                  <a:srgbClr val="333333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nearly doubled the country’s size with his purchase of the Louisiana Territory</a:t>
            </a: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stood for its westward expansion. Theodore Roosevelt, who had overseen the construction of the Panama Canal, was a symbol of economic growth. And Abraham Lincoln was selected for having fought to preserve the nation in the Civil War.</a:t>
            </a:r>
            <a:endParaRPr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17ca23aaf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b17ca23aaf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26, 2024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17ca23aaf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b17ca23aaf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b17ca23aaf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b17ca23aaf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b17ca23aaf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b17ca23aaf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17ca23aaf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b17ca23aaf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(India)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39200" y="100125"/>
            <a:ext cx="3597600" cy="44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We are building a bat house!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For the walls, we need 4 pieces of wood that are </a:t>
            </a:r>
            <a:r>
              <a:rPr lang="en" sz="2700" b="1">
                <a:solidFill>
                  <a:srgbClr val="38761D"/>
                </a:solidFill>
              </a:rPr>
              <a:t>2 feet 5 inches</a:t>
            </a:r>
            <a:r>
              <a:rPr lang="en" sz="2300" b="1">
                <a:solidFill>
                  <a:srgbClr val="38761D"/>
                </a:solidFill>
              </a:rPr>
              <a:t> long each.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much wood is that altogether?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In feet?    In inches?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789500"/>
            <a:ext cx="864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4.MD.A1,2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39950" y="276950"/>
            <a:ext cx="8877900" cy="11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estimation strategies can we use to determine how many homes 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are in this photo of Dorchester?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027"/>
            <a:ext cx="9144001" cy="3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1639025"/>
            <a:ext cx="81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4.NBT.A3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242725" y="4011800"/>
            <a:ext cx="8589600" cy="6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Which one does not belong?</a:t>
            </a:r>
            <a:endParaRPr sz="3100"/>
          </a:p>
        </p:txBody>
      </p:sp>
      <p:sp>
        <p:nvSpPr>
          <p:cNvPr id="69" name="Google Shape;69;p15"/>
          <p:cNvSpPr txBox="1"/>
          <p:nvPr/>
        </p:nvSpPr>
        <p:spPr>
          <a:xfrm>
            <a:off x="8331000" y="4789500"/>
            <a:ext cx="81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80874" cy="38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088" y="833438"/>
            <a:ext cx="5305425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100" y="0"/>
            <a:ext cx="65259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170125" y="3185975"/>
            <a:ext cx="1595100" cy="1117200"/>
          </a:xfrm>
          <a:prstGeom prst="wedgeEllipseCallout">
            <a:avLst>
              <a:gd name="adj1" fmla="val 63250"/>
              <a:gd name="adj2" fmla="val -45236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Why does it matter?</a:t>
            </a:r>
            <a:endParaRPr sz="1900" b="1"/>
          </a:p>
        </p:txBody>
      </p:sp>
      <p:sp>
        <p:nvSpPr>
          <p:cNvPr id="78" name="Google Shape;78;p16"/>
          <p:cNvSpPr/>
          <p:nvPr/>
        </p:nvSpPr>
        <p:spPr>
          <a:xfrm>
            <a:off x="7578375" y="1937800"/>
            <a:ext cx="1433400" cy="927300"/>
          </a:xfrm>
          <a:prstGeom prst="wedgeEllipseCallout">
            <a:avLst>
              <a:gd name="adj1" fmla="val -61937"/>
              <a:gd name="adj2" fmla="val 32503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wonder?</a:t>
            </a:r>
            <a:endParaRPr sz="1700"/>
          </a:p>
        </p:txBody>
      </p:sp>
      <p:sp>
        <p:nvSpPr>
          <p:cNvPr id="79" name="Google Shape;79;p16"/>
          <p:cNvSpPr/>
          <p:nvPr/>
        </p:nvSpPr>
        <p:spPr>
          <a:xfrm>
            <a:off x="170125" y="266975"/>
            <a:ext cx="1369200" cy="927300"/>
          </a:xfrm>
          <a:prstGeom prst="wedgeEllipseCallout">
            <a:avLst>
              <a:gd name="adj1" fmla="val 43459"/>
              <a:gd name="adj2" fmla="val 59383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notice</a:t>
            </a:r>
            <a:endParaRPr sz="1700"/>
          </a:p>
        </p:txBody>
      </p:sp>
      <p:sp>
        <p:nvSpPr>
          <p:cNvPr id="80" name="Google Shape;80;p16"/>
          <p:cNvSpPr txBox="1"/>
          <p:nvPr/>
        </p:nvSpPr>
        <p:spPr>
          <a:xfrm>
            <a:off x="84072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4.MD.B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0" y="3345950"/>
            <a:ext cx="9144000" cy="12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Will </a:t>
            </a:r>
            <a:r>
              <a:rPr lang="en" sz="1700" b="1">
                <a:solidFill>
                  <a:srgbClr val="274E13"/>
                </a:solidFill>
                <a:highlight>
                  <a:srgbClr val="FFFFFF"/>
                </a:highlight>
              </a:rPr>
              <a:t>Punxsutawney Phil see his shadow? Are we going to have an early Spring?</a:t>
            </a:r>
            <a:endParaRPr sz="17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Did you know that an average Groundhog (which is exactly the same as a woodchuck!)                                         weighs between 5 - 13 pounds.  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If this little guy is EXACTLY in between 5 - 13 pounds, how many ounces is that?                                                (There are 16 ounces in a pound)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8"/>
            <a:ext cx="9144000" cy="338098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4.MD.A2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5" name="Google Shape;95;p18"/>
          <p:cNvSpPr txBox="1"/>
          <p:nvPr/>
        </p:nvSpPr>
        <p:spPr>
          <a:xfrm>
            <a:off x="3240700" y="3192100"/>
            <a:ext cx="51633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Let’s do some mental math!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of equipment?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clothing?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packs of sunflower seeds if each 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case has 24 packs?</a:t>
            </a:r>
            <a:endParaRPr sz="1700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23" y="3946725"/>
            <a:ext cx="1282575" cy="1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8975" y="107450"/>
            <a:ext cx="5593825" cy="30846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0" y="4885300"/>
            <a:ext cx="81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5729650" y="144100"/>
            <a:ext cx="33264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Boston-o-poly!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The full game board is a square with an area </a:t>
            </a:r>
            <a:r>
              <a:rPr lang="en" sz="2900" b="1">
                <a:solidFill>
                  <a:srgbClr val="38761D"/>
                </a:solidFill>
              </a:rPr>
              <a:t>greater than 100</a:t>
            </a:r>
            <a:r>
              <a:rPr lang="en" sz="2300" b="1">
                <a:solidFill>
                  <a:srgbClr val="38761D"/>
                </a:solidFill>
              </a:rPr>
              <a:t> square inches, but </a:t>
            </a:r>
            <a:r>
              <a:rPr lang="en" sz="2900" b="1">
                <a:solidFill>
                  <a:srgbClr val="38761D"/>
                </a:solidFill>
              </a:rPr>
              <a:t>less than 300</a:t>
            </a:r>
            <a:r>
              <a:rPr lang="en" sz="2300" b="1">
                <a:solidFill>
                  <a:srgbClr val="38761D"/>
                </a:solidFill>
              </a:rPr>
              <a:t> square inches.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could be the length of each side of the game board?</a:t>
            </a:r>
            <a:r>
              <a:rPr lang="en" sz="2300" b="1">
                <a:solidFill>
                  <a:srgbClr val="38761D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2300" b="1">
              <a:solidFill>
                <a:srgbClr val="38761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11750" cy="511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4.MD.A3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7103250" y="1454475"/>
            <a:ext cx="1728900" cy="31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100" b="1">
                <a:solidFill>
                  <a:srgbClr val="990000"/>
                </a:solidFill>
              </a:rPr>
              <a:t>Where’s the Math?</a:t>
            </a:r>
            <a:endParaRPr sz="3100" b="1">
              <a:solidFill>
                <a:srgbClr val="990000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075" y="152400"/>
            <a:ext cx="70418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4.NF.B4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5172800" y="85475"/>
            <a:ext cx="3853800" cy="9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Happy Chinese New Year! 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It’s the year of the Dragon!</a:t>
            </a:r>
            <a:endParaRPr sz="1900" b="1">
              <a:solidFill>
                <a:srgbClr val="CC0000"/>
              </a:solidFill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5429250" y="888425"/>
            <a:ext cx="3402900" cy="36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do you notice? What do you wonder?</a:t>
            </a:r>
            <a:endParaRPr sz="17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/>
              <a:t>The Chinese Zodiac is a 12 year cycle!</a:t>
            </a:r>
            <a:endParaRPr sz="17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/>
              <a:t>What year were you born? What animal was that?</a:t>
            </a:r>
            <a:endParaRPr sz="17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/>
              <a:t>Both Kevin Durant (Phoenix Suns) and Russell Wilson (Denver Broncos) are Dragons, can you figure out what year they were born?</a:t>
            </a:r>
            <a:endParaRPr sz="1700" b="1"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520633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3861450" y="242500"/>
            <a:ext cx="4970700" cy="4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Estimate the number of cupcakes in this tower.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How can you use math to help you get close?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What fraction might be vanilla frosted? Chocolate frosted?</a:t>
            </a:r>
            <a:endParaRPr sz="3200" b="1">
              <a:solidFill>
                <a:srgbClr val="660000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33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4.NF.B3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CC4125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FFFFFF"/>
                </a:solidFill>
              </a:rPr>
              <a:t>Estimate</a:t>
            </a:r>
            <a:r>
              <a:rPr lang="en" sz="1900" b="1">
                <a:solidFill>
                  <a:srgbClr val="FFFFFF"/>
                </a:solidFill>
              </a:rPr>
              <a:t> what fraction of the whole is made of white m&amp;ms.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Red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Pink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many m&amp;ms are here altogether?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can arrays help you solve this?</a:t>
            </a:r>
            <a:endParaRPr sz="1900" b="1">
              <a:solidFill>
                <a:srgbClr val="FFFFFF"/>
              </a:solidFill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4.NF.B3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7590700" y="166075"/>
            <a:ext cx="1509300" cy="44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CC0000"/>
                </a:solidFill>
              </a:rPr>
              <a:t>Today is the Lantern Festival in China.</a:t>
            </a:r>
            <a:endParaRPr sz="14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0000FF"/>
                </a:solidFill>
                <a:highlight>
                  <a:srgbClr val="FFFFFF"/>
                </a:highlight>
              </a:rPr>
              <a:t>The largest standing lantern measures 66 feet high and was achieved by Tang Paradise in Xi'an, Shaanxi, China, in 2020.</a:t>
            </a:r>
            <a:endParaRPr sz="1100" i="1"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</a:rPr>
              <a:t>How high is 66 feet? </a:t>
            </a:r>
            <a:endParaRPr sz="1300" b="1">
              <a:solidFill>
                <a:srgbClr val="99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</a:rPr>
              <a:t>About how many times higher is 66 feet than your height?</a:t>
            </a:r>
            <a:endParaRPr sz="1300" b="1">
              <a:solidFill>
                <a:srgbClr val="9900FF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700"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00" y="204775"/>
            <a:ext cx="7429500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body" idx="1"/>
          </p:nvPr>
        </p:nvSpPr>
        <p:spPr>
          <a:xfrm>
            <a:off x="3798025" y="234025"/>
            <a:ext cx="5034300" cy="43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This is George Washington on Mount Rushmore.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you notice?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you wonder?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His head is 60 feet! How many inches is that? 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How many times bigger is that than your head?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178025" y="251200"/>
            <a:ext cx="5135400" cy="43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Estimate the fraction of cake that is missing.</a:t>
            </a: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What fraction do the                                 two slices represent?</a:t>
            </a: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About what fraction of the cake is not cut yet?</a:t>
            </a:r>
            <a:endParaRPr sz="2300" b="1">
              <a:solidFill>
                <a:srgbClr val="A64D79"/>
              </a:solidFill>
            </a:endParaRPr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061" y="0"/>
            <a:ext cx="367392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720" y="1758070"/>
            <a:ext cx="1104275" cy="121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0" y="4789500"/>
            <a:ext cx="81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4460300" y="445325"/>
            <a:ext cx="4371900" cy="41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5 x 6 = 5 x 2 x 3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/>
              <a:t>5 x 6 = 5 x 3 x 3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/>
              <a:t>10 x 3 = (5 x 3) + (5 x 3)</a:t>
            </a:r>
            <a:endParaRPr sz="2900" b="1"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98" y="948825"/>
            <a:ext cx="4059200" cy="25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title"/>
          </p:nvPr>
        </p:nvSpPr>
        <p:spPr>
          <a:xfrm>
            <a:off x="124650" y="106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Happy National Pancake Day!</a:t>
            </a:r>
            <a:endParaRPr sz="2900" b="1">
              <a:solidFill>
                <a:srgbClr val="351C75"/>
              </a:solidFill>
            </a:endParaRPr>
          </a:p>
        </p:txBody>
      </p:sp>
      <p:sp>
        <p:nvSpPr>
          <p:cNvPr id="176" name="Google Shape;176;p29"/>
          <p:cNvSpPr txBox="1">
            <a:spLocks noGrp="1"/>
          </p:cNvSpPr>
          <p:nvPr>
            <p:ph type="body" idx="1"/>
          </p:nvPr>
        </p:nvSpPr>
        <p:spPr>
          <a:xfrm>
            <a:off x="6137125" y="748150"/>
            <a:ext cx="2910900" cy="38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</a:rPr>
              <a:t>Let’s double this recipe and make some pancakes!</a:t>
            </a: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2 ¼ cups all-purpose  flour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4 teaspoons baking powder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¼ cup sugar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¾  teaspoon salt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2 large eggs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1½ cups milk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  <a:highlight>
                  <a:srgbClr val="FFFFFF"/>
                </a:highlight>
              </a:rPr>
              <a:t>4 ½ tablespoons butter</a:t>
            </a:r>
            <a:endParaRPr sz="1700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i="1">
              <a:solidFill>
                <a:srgbClr val="351C75"/>
              </a:solidFill>
              <a:highlight>
                <a:srgbClr val="FFFFFF"/>
              </a:highlight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90950" y="876725"/>
            <a:ext cx="6400175" cy="42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/>
        </p:nvSpPr>
        <p:spPr>
          <a:xfrm>
            <a:off x="6207200" y="4378400"/>
            <a:ext cx="2504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351C75"/>
                </a:solidFill>
                <a:highlight>
                  <a:srgbClr val="FFFFFF"/>
                </a:highlight>
              </a:rPr>
              <a:t>Can we triple it?</a:t>
            </a:r>
            <a:endParaRPr sz="1700" i="1">
              <a:solidFill>
                <a:srgbClr val="351C75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311700" y="339000"/>
            <a:ext cx="3475800" cy="6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48CBCE"/>
                </a:solidFill>
              </a:rPr>
              <a:t>Today is National Toast Day!</a:t>
            </a:r>
            <a:endParaRPr sz="2900" b="1">
              <a:solidFill>
                <a:srgbClr val="48CBCE"/>
              </a:solidFill>
            </a:endParaRPr>
          </a:p>
        </p:txBody>
      </p:sp>
      <p:sp>
        <p:nvSpPr>
          <p:cNvPr id="184" name="Google Shape;184;p30"/>
          <p:cNvSpPr txBox="1">
            <a:spLocks noGrp="1"/>
          </p:cNvSpPr>
          <p:nvPr>
            <p:ph type="body" idx="1"/>
          </p:nvPr>
        </p:nvSpPr>
        <p:spPr>
          <a:xfrm>
            <a:off x="198725" y="1718400"/>
            <a:ext cx="3647400" cy="28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8CBCE"/>
                </a:solidFill>
              </a:rPr>
              <a:t>It takes 4 ½ minutes to perfectly toast bread!</a:t>
            </a:r>
            <a:endParaRPr sz="1900">
              <a:solidFill>
                <a:srgbClr val="48CBCE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8CBCE"/>
                </a:solidFill>
              </a:rPr>
              <a:t>We can toast 4 slices of bread at a time.</a:t>
            </a:r>
            <a:endParaRPr sz="1900">
              <a:solidFill>
                <a:srgbClr val="48CBCE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48CBCE"/>
                </a:solidFill>
              </a:rPr>
              <a:t>How long did it take us to toast this stack of bread?</a:t>
            </a:r>
            <a:endParaRPr sz="1900">
              <a:solidFill>
                <a:srgbClr val="48CBCE"/>
              </a:solidFill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>
            <a:spLocks noGrp="1"/>
          </p:cNvSpPr>
          <p:nvPr>
            <p:ph type="title"/>
          </p:nvPr>
        </p:nvSpPr>
        <p:spPr>
          <a:xfrm>
            <a:off x="158000" y="217925"/>
            <a:ext cx="53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Happy Maha Shivaratri!</a:t>
            </a:r>
            <a:endParaRPr sz="2900">
              <a:solidFill>
                <a:srgbClr val="CC0000"/>
              </a:solidFill>
            </a:endParaRPr>
          </a:p>
        </p:txBody>
      </p:sp>
      <p:sp>
        <p:nvSpPr>
          <p:cNvPr id="191" name="Google Shape;191;p31"/>
          <p:cNvSpPr txBox="1">
            <a:spLocks noGrp="1"/>
          </p:cNvSpPr>
          <p:nvPr>
            <p:ph type="body" idx="1"/>
          </p:nvPr>
        </p:nvSpPr>
        <p:spPr>
          <a:xfrm>
            <a:off x="5569375" y="790625"/>
            <a:ext cx="3485700" cy="13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E06666"/>
                </a:solidFill>
              </a:rPr>
              <a:t>We are making Coconut Mango Ladoo. </a:t>
            </a:r>
            <a:endParaRPr sz="17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E06666"/>
                </a:solidFill>
              </a:rPr>
              <a:t>We need to DOUBLE the recipe.</a:t>
            </a:r>
            <a:endParaRPr sz="1700" b="1">
              <a:solidFill>
                <a:srgbClr val="E06666"/>
              </a:solidFill>
            </a:endParaRPr>
          </a:p>
        </p:txBody>
      </p:sp>
      <p:pic>
        <p:nvPicPr>
          <p:cNvPr id="192" name="Google Shape;1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00" y="1017726"/>
            <a:ext cx="5306950" cy="398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2750" y="2098300"/>
            <a:ext cx="2558950" cy="232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1"/>
          <p:cNvSpPr txBox="1"/>
          <p:nvPr/>
        </p:nvSpPr>
        <p:spPr>
          <a:xfrm>
            <a:off x="5687875" y="4331650"/>
            <a:ext cx="32487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E06666"/>
                </a:solidFill>
              </a:rPr>
              <a:t>What if we TRIPLED the recipe?</a:t>
            </a:r>
            <a:endParaRPr/>
          </a:p>
        </p:txBody>
      </p:sp>
      <p:sp>
        <p:nvSpPr>
          <p:cNvPr id="195" name="Google Shape;195;p31"/>
          <p:cNvSpPr txBox="1"/>
          <p:nvPr/>
        </p:nvSpPr>
        <p:spPr>
          <a:xfrm>
            <a:off x="8488800" y="4804800"/>
            <a:ext cx="65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889</Words>
  <Application>Microsoft Macintosh PowerPoint</Application>
  <PresentationFormat>On-screen Show (16:9)</PresentationFormat>
  <Paragraphs>118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Comfortaa</vt:lpstr>
      <vt:lpstr>Georgia</vt:lpstr>
      <vt:lpstr>Simple Light</vt:lpstr>
      <vt:lpstr>PowerPoint Presentation</vt:lpstr>
      <vt:lpstr>What estimation strategies can we use to determine how many homes  are in this photo of Dorchester?</vt:lpstr>
      <vt:lpstr>Which one does not belong?</vt:lpstr>
      <vt:lpstr>PowerPoint Presentation</vt:lpstr>
      <vt:lpstr>PowerPoint Presentation</vt:lpstr>
      <vt:lpstr>It’s Truck Day in Red Sox Nation! </vt:lpstr>
      <vt:lpstr>Boston-o-poly!  The full game board is a square with an area greater than 100 square inches, but less than 300 square inches.   What could be the length of each side of the game board? </vt:lpstr>
      <vt:lpstr>PowerPoint Presentation</vt:lpstr>
      <vt:lpstr>PowerPoint Presentation</vt:lpstr>
      <vt:lpstr>Happy Chinese New Year!  It’s the year of the Dragon!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Happy National Pancake Day!</vt:lpstr>
      <vt:lpstr>Today is National Toast Day!</vt:lpstr>
      <vt:lpstr>Happy Maha Shivaratri!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2024-01-24T23:20:48Z</dcterms:modified>
</cp:coreProperties>
</file>