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Anton" pitchFamily="2" charset="77"/>
      <p:regular r:id="rId21"/>
    </p:embeddedFont>
    <p:embeddedFont>
      <p:font typeface="Comic Sans MS" panose="030F0902030302020204" pitchFamily="66" charset="0"/>
      <p:regular r:id="rId22"/>
    </p:embeddedFont>
    <p:embeddedFont>
      <p:font typeface="Montserrat" pitchFamily="2" charset="77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C179992-E574-4148-9B9D-87FAC66547A0}">
  <a:tblStyle styleId="{BC179992-E574-4148-9B9D-87FAC66547A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3"/>
  </p:normalViewPr>
  <p:slideViewPr>
    <p:cSldViewPr snapToGrid="0">
      <p:cViewPr varScale="1">
        <p:scale>
          <a:sx n="140" d="100"/>
          <a:sy n="140" d="100"/>
        </p:scale>
        <p:origin x="84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ee64bd4c7e_0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ee64bd4c7e_0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2,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e64bd4c7e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e64bd4c7e_0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ee64bd4c7e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ee64bd4c7e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ee64bd4c7e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ee64bd4c7e_0_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ee64bd4c7e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ee64bd4c7e_0_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8,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Harlem Globetrotter’s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ee64bd4c7e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ee64bd4c7e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ee64bd4c7e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ee64bd4c7e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ee64bd4c7e_0_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ee64bd4c7e_0_2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ee64bd4c7e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ee64bd4c7e_0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 13,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Korean American Day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ee64bd4c7e_0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ee64bd4c7e_0_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16,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Martin Luther King Jr. Day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ee64bd4c7e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ee64bd4c7e_0_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Mahayana New Year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ee64bd4c7e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ee64bd4c7e_0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ee64bd4c7e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ee64bd4c7e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ee64bd4c7e_0_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g1ee64bd4c7e_0_3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Week of January 22, 2024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ee64bd4c7e_0_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ee64bd4c7e_0_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ee64bd4c7e_0_3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ee64bd4c7e_0_3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ee64bd4c7e_0_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ee64bd4c7e_0_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55 (same digits)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173 (3-digits)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84 (even)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41 (one even one odd digits)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ee64bd4c7e_0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ee64bd4c7e_0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 26,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Australia Day!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5581425" y="1490471"/>
            <a:ext cx="3250800" cy="30784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100" b="1" dirty="0">
                <a:solidFill>
                  <a:srgbClr val="6AA84F"/>
                </a:solidFill>
              </a:rPr>
              <a:t>Which one doesn’t belong?</a:t>
            </a:r>
            <a:endParaRPr sz="3100" b="1" dirty="0">
              <a:solidFill>
                <a:srgbClr val="6AA84F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" y="0"/>
            <a:ext cx="531585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8422200" y="4789500"/>
            <a:ext cx="721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3.G.A2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224125" y="2220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Meet the sheep at Land’s Sake Farm . . .</a:t>
            </a:r>
            <a:endParaRPr b="1">
              <a:solidFill>
                <a:srgbClr val="274E1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151275" y="1089800"/>
            <a:ext cx="1982700" cy="3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Eli weighs </a:t>
            </a:r>
            <a:r>
              <a:rPr lang="en" b="1" i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about </a:t>
            </a:r>
            <a:r>
              <a:rPr lang="en" b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200 pounds.</a:t>
            </a:r>
            <a:endParaRPr b="1">
              <a:solidFill>
                <a:srgbClr val="274E1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Ted weighs </a:t>
            </a:r>
            <a:r>
              <a:rPr lang="en" b="1" i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about </a:t>
            </a:r>
            <a:r>
              <a:rPr lang="en" b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10 pounds less and Bob weighs </a:t>
            </a:r>
            <a:r>
              <a:rPr lang="en" b="1" i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about </a:t>
            </a:r>
            <a:r>
              <a:rPr lang="en" b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10 pounds more.</a:t>
            </a:r>
            <a:endParaRPr b="1">
              <a:solidFill>
                <a:srgbClr val="274E1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b="1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What’s possible?</a:t>
            </a:r>
            <a:endParaRPr b="1">
              <a:solidFill>
                <a:srgbClr val="274E1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1525" y="1089800"/>
            <a:ext cx="6779600" cy="362327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7305725" y="4120900"/>
            <a:ext cx="7206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</a:rPr>
              <a:t>Eli</a:t>
            </a:r>
            <a:endParaRPr sz="2000" b="1">
              <a:solidFill>
                <a:srgbClr val="FFFFFF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4465925" y="4258450"/>
            <a:ext cx="7206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</a:rPr>
              <a:t>Bob</a:t>
            </a:r>
            <a:endParaRPr sz="2000" b="1">
              <a:solidFill>
                <a:srgbClr val="FFFFFF"/>
              </a:solidFill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3002100" y="3165925"/>
            <a:ext cx="7206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</a:rPr>
              <a:t>Ted</a:t>
            </a:r>
            <a:endParaRPr sz="2000" b="1">
              <a:solidFill>
                <a:srgbClr val="FFFFFF"/>
              </a:solidFill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3.NBT.A1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/>
          <p:nvPr/>
        </p:nvSpPr>
        <p:spPr>
          <a:xfrm>
            <a:off x="6488025" y="239350"/>
            <a:ext cx="2542500" cy="1323000"/>
          </a:xfrm>
          <a:prstGeom prst="wedgeEllipseCallout">
            <a:avLst>
              <a:gd name="adj1" fmla="val -58212"/>
              <a:gd name="adj2" fmla="val 33435"/>
            </a:avLst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do you notice?</a:t>
            </a:r>
            <a:endParaRPr sz="1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do you wonder?</a:t>
            </a:r>
            <a:endParaRPr sz="1900"/>
          </a:p>
        </p:txBody>
      </p:sp>
      <p:sp>
        <p:nvSpPr>
          <p:cNvPr id="73" name="Google Shape;73;p15"/>
          <p:cNvSpPr/>
          <p:nvPr/>
        </p:nvSpPr>
        <p:spPr>
          <a:xfrm>
            <a:off x="6541300" y="3295625"/>
            <a:ext cx="2489400" cy="1391400"/>
          </a:xfrm>
          <a:prstGeom prst="wedgeEllipseCallout">
            <a:avLst>
              <a:gd name="adj1" fmla="val -55464"/>
              <a:gd name="adj2" fmla="val -44338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is going on in this data visualization?</a:t>
            </a:r>
            <a:endParaRPr sz="1900"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605308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8479600" y="4789500"/>
            <a:ext cx="664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3.MD.B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198025" y="246350"/>
            <a:ext cx="8724900" cy="6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omic Sans MS"/>
                <a:ea typeface="Comic Sans MS"/>
                <a:cs typeface="Comic Sans MS"/>
                <a:sym typeface="Comic Sans MS"/>
              </a:rPr>
              <a:t>What do you notice? How can you figure out how many?</a:t>
            </a:r>
            <a:endParaRPr sz="2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1399" y="1017725"/>
            <a:ext cx="6561214" cy="4031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8390400" y="4789500"/>
            <a:ext cx="753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3.OA.A3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3989000" y="247375"/>
            <a:ext cx="4976400" cy="43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0000FF"/>
                </a:solidFill>
              </a:rPr>
              <a:t>Happy Harlem Globetrotter’s Day!</a:t>
            </a:r>
            <a:endParaRPr sz="31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The Harlem Globetrotters first played in Chicago in 1926.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How long ago was that?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How many ways can we figure it out?</a:t>
            </a:r>
            <a:endParaRPr sz="2300" b="1">
              <a:solidFill>
                <a:srgbClr val="990000"/>
              </a:solidFill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76800"/>
            <a:ext cx="3925298" cy="53203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3.NBT.A2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11700" y="99725"/>
            <a:ext cx="8520600" cy="9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Would you rather . . .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050" y="665150"/>
            <a:ext cx="8143875" cy="439102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8293608" y="4789500"/>
            <a:ext cx="850517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/>
              <a:t>3.SMP.3</a:t>
            </a:r>
            <a:endParaRPr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484925" y="1148875"/>
            <a:ext cx="357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Anton"/>
                <a:ea typeface="Anton"/>
                <a:cs typeface="Anton"/>
                <a:sym typeface="Anton"/>
              </a:rPr>
              <a:t>Which one doesn’t belong?</a:t>
            </a:r>
            <a:endParaRPr sz="3800"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1799" y="400650"/>
            <a:ext cx="4414425" cy="4428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8538900" y="4789500"/>
            <a:ext cx="605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00" y="571953"/>
            <a:ext cx="7282075" cy="3770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0"/>
          <p:cNvSpPr/>
          <p:nvPr/>
        </p:nvSpPr>
        <p:spPr>
          <a:xfrm>
            <a:off x="6746100" y="1165050"/>
            <a:ext cx="2331900" cy="1406700"/>
          </a:xfrm>
          <a:prstGeom prst="wedgeEllipseCallout">
            <a:avLst>
              <a:gd name="adj1" fmla="val -59752"/>
              <a:gd name="adj2" fmla="val -6892"/>
            </a:avLst>
          </a:prstGeom>
          <a:solidFill>
            <a:srgbClr val="E6913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If this GRAPH could talk, what would it say?</a:t>
            </a:r>
            <a:endParaRPr sz="900"/>
          </a:p>
        </p:txBody>
      </p:sp>
      <p:sp>
        <p:nvSpPr>
          <p:cNvPr id="110" name="Google Shape;110;p20"/>
          <p:cNvSpPr/>
          <p:nvPr/>
        </p:nvSpPr>
        <p:spPr>
          <a:xfrm>
            <a:off x="7118025" y="3836275"/>
            <a:ext cx="1826100" cy="1198800"/>
          </a:xfrm>
          <a:prstGeom prst="wedgeEllipseCallout">
            <a:avLst>
              <a:gd name="adj1" fmla="val -53763"/>
              <a:gd name="adj2" fmla="val -50252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What is a good NAME for this graph?</a:t>
            </a:r>
            <a:endParaRPr sz="1700"/>
          </a:p>
        </p:txBody>
      </p:sp>
      <p:sp>
        <p:nvSpPr>
          <p:cNvPr id="111" name="Google Shape;111;p20"/>
          <p:cNvSpPr txBox="1"/>
          <p:nvPr/>
        </p:nvSpPr>
        <p:spPr>
          <a:xfrm>
            <a:off x="0" y="482135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3.MD.B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72850" y="96050"/>
            <a:ext cx="8520600" cy="6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990000"/>
                </a:solidFill>
              </a:rPr>
              <a:t>Happy Korean American Day</a:t>
            </a:r>
            <a:endParaRPr sz="2900">
              <a:solidFill>
                <a:srgbClr val="990000"/>
              </a:solidFill>
            </a:endParaRPr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7603775" y="573775"/>
            <a:ext cx="1433100" cy="39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>
                <a:solidFill>
                  <a:srgbClr val="1C4587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We celebrate and honor our friends of Korean descent who have made immeasurable contributions to our country. </a:t>
            </a:r>
            <a:endParaRPr sz="1300" i="1">
              <a:solidFill>
                <a:srgbClr val="1C4587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i="1">
                <a:solidFill>
                  <a:srgbClr val="33244A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The first  immigration wave happened way back in </a:t>
            </a:r>
            <a:r>
              <a:rPr lang="en" sz="1300" b="1" i="1">
                <a:solidFill>
                  <a:srgbClr val="33244A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1903.</a:t>
            </a:r>
            <a:endParaRPr sz="1300" b="1" i="1">
              <a:solidFill>
                <a:srgbClr val="33244A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200">
                <a:solidFill>
                  <a:srgbClr val="33244A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How long ago was that?</a:t>
            </a:r>
            <a:endParaRPr sz="1200">
              <a:solidFill>
                <a:srgbClr val="33244A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350" y="732950"/>
            <a:ext cx="7391100" cy="413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1"/>
          <p:cNvSpPr txBox="1"/>
          <p:nvPr/>
        </p:nvSpPr>
        <p:spPr>
          <a:xfrm>
            <a:off x="0" y="486327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3.NBT.A2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>
            <a:spLocks noGrp="1"/>
          </p:cNvSpPr>
          <p:nvPr>
            <p:ph type="body" idx="1"/>
          </p:nvPr>
        </p:nvSpPr>
        <p:spPr>
          <a:xfrm>
            <a:off x="0" y="11575"/>
            <a:ext cx="1563000" cy="5143500"/>
          </a:xfrm>
          <a:prstGeom prst="rect">
            <a:avLst/>
          </a:prstGeom>
          <a:solidFill>
            <a:srgbClr val="B7B7B7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How can we use multiplication to estimate the number of bricks in this mural by Rob "Problak" Gibbs</a:t>
            </a:r>
            <a:endParaRPr sz="1700">
              <a:solidFill>
                <a:srgbClr val="CC0000"/>
              </a:solidFill>
            </a:endParaRPr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3000" y="11575"/>
            <a:ext cx="75810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2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3.OA.A3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7747100" y="88075"/>
            <a:ext cx="1305900" cy="448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85200C"/>
                </a:solidFill>
              </a:rPr>
              <a:t>Estimate </a:t>
            </a:r>
            <a:r>
              <a:rPr lang="en" sz="1700">
                <a:solidFill>
                  <a:srgbClr val="85200C"/>
                </a:solidFill>
              </a:rPr>
              <a:t>how many lanterns are at this Mahayana celebration.</a:t>
            </a:r>
            <a:endParaRPr sz="17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85200C"/>
                </a:solidFill>
              </a:rPr>
              <a:t>Why is </a:t>
            </a:r>
            <a:r>
              <a:rPr lang="en" sz="1700" b="1">
                <a:solidFill>
                  <a:srgbClr val="85200C"/>
                </a:solidFill>
              </a:rPr>
              <a:t>estimation</a:t>
            </a:r>
            <a:r>
              <a:rPr lang="en" sz="1700">
                <a:solidFill>
                  <a:srgbClr val="85200C"/>
                </a:solidFill>
              </a:rPr>
              <a:t> important?</a:t>
            </a:r>
            <a:endParaRPr sz="1700">
              <a:solidFill>
                <a:srgbClr val="85200C"/>
              </a:solidFill>
            </a:endParaRPr>
          </a:p>
        </p:txBody>
      </p:sp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771054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3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3.OA.A3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>
            <a:spLocks noGrp="1"/>
          </p:cNvSpPr>
          <p:nvPr>
            <p:ph type="title"/>
          </p:nvPr>
        </p:nvSpPr>
        <p:spPr>
          <a:xfrm>
            <a:off x="311700" y="1201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Would you rather . . .</a:t>
            </a:r>
            <a:endParaRPr b="1"/>
          </a:p>
        </p:txBody>
      </p:sp>
      <p:pic>
        <p:nvPicPr>
          <p:cNvPr id="139" name="Google Shape;1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745888"/>
            <a:ext cx="7620000" cy="433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/>
        </p:nvSpPr>
        <p:spPr>
          <a:xfrm>
            <a:off x="8382000" y="4789500"/>
            <a:ext cx="772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3.MD.A1</a:t>
            </a:r>
            <a:endParaRPr sz="1100"/>
          </a:p>
        </p:txBody>
      </p:sp>
      <p:sp>
        <p:nvSpPr>
          <p:cNvPr id="141" name="Google Shape;141;p24"/>
          <p:cNvSpPr txBox="1"/>
          <p:nvPr/>
        </p:nvSpPr>
        <p:spPr>
          <a:xfrm>
            <a:off x="762000" y="4811175"/>
            <a:ext cx="144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wouldyourathermath.com</a:t>
            </a:r>
            <a:endParaRPr sz="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A61C00"/>
                </a:solidFill>
              </a:rPr>
              <a:t>What can you say about this pattern?</a:t>
            </a:r>
            <a:endParaRPr b="1">
              <a:solidFill>
                <a:srgbClr val="A61C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7" name="Google Shape;14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955" y="1455205"/>
            <a:ext cx="7406175" cy="179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5"/>
          <p:cNvSpPr txBox="1">
            <a:spLocks noGrp="1"/>
          </p:cNvSpPr>
          <p:nvPr>
            <p:ph type="title"/>
          </p:nvPr>
        </p:nvSpPr>
        <p:spPr>
          <a:xfrm>
            <a:off x="311700" y="3967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A61C00"/>
                </a:solidFill>
              </a:rPr>
              <a:t>What would the next figure look like?</a:t>
            </a:r>
            <a:endParaRPr b="1">
              <a:solidFill>
                <a:srgbClr val="A61C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5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3.OA.D9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6"/>
          <p:cNvPicPr preferRelativeResize="0"/>
          <p:nvPr/>
        </p:nvPicPr>
        <p:blipFill rotWithShape="1">
          <a:blip r:embed="rId3">
            <a:alphaModFix/>
          </a:blip>
          <a:srcRect l="1055" t="2987" r="1240" b="2761"/>
          <a:stretch/>
        </p:blipFill>
        <p:spPr>
          <a:xfrm>
            <a:off x="609225" y="489375"/>
            <a:ext cx="7910000" cy="417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6"/>
          <p:cNvSpPr/>
          <p:nvPr/>
        </p:nvSpPr>
        <p:spPr>
          <a:xfrm>
            <a:off x="1428200" y="2067375"/>
            <a:ext cx="3045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6"/>
          <p:cNvSpPr/>
          <p:nvPr/>
        </p:nvSpPr>
        <p:spPr>
          <a:xfrm>
            <a:off x="1146150" y="2709150"/>
            <a:ext cx="3045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6"/>
          <p:cNvSpPr/>
          <p:nvPr/>
        </p:nvSpPr>
        <p:spPr>
          <a:xfrm>
            <a:off x="2072575" y="3006375"/>
            <a:ext cx="3045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6"/>
          <p:cNvSpPr/>
          <p:nvPr/>
        </p:nvSpPr>
        <p:spPr>
          <a:xfrm>
            <a:off x="2377075" y="3033925"/>
            <a:ext cx="3045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6"/>
          <p:cNvSpPr/>
          <p:nvPr/>
        </p:nvSpPr>
        <p:spPr>
          <a:xfrm>
            <a:off x="2681575" y="2571750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6"/>
          <p:cNvSpPr/>
          <p:nvPr/>
        </p:nvSpPr>
        <p:spPr>
          <a:xfrm>
            <a:off x="3009150" y="3398675"/>
            <a:ext cx="3045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6"/>
          <p:cNvSpPr/>
          <p:nvPr/>
        </p:nvSpPr>
        <p:spPr>
          <a:xfrm>
            <a:off x="3283400" y="2496738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6"/>
          <p:cNvSpPr/>
          <p:nvPr/>
        </p:nvSpPr>
        <p:spPr>
          <a:xfrm>
            <a:off x="3611000" y="2761650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6"/>
          <p:cNvSpPr/>
          <p:nvPr/>
        </p:nvSpPr>
        <p:spPr>
          <a:xfrm>
            <a:off x="3962750" y="225727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6"/>
          <p:cNvSpPr/>
          <p:nvPr/>
        </p:nvSpPr>
        <p:spPr>
          <a:xfrm>
            <a:off x="4290350" y="350592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6"/>
          <p:cNvSpPr/>
          <p:nvPr/>
        </p:nvSpPr>
        <p:spPr>
          <a:xfrm>
            <a:off x="4572000" y="2979200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6"/>
          <p:cNvSpPr/>
          <p:nvPr/>
        </p:nvSpPr>
        <p:spPr>
          <a:xfrm>
            <a:off x="4879350" y="2866950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6"/>
          <p:cNvSpPr/>
          <p:nvPr/>
        </p:nvSpPr>
        <p:spPr>
          <a:xfrm>
            <a:off x="5206950" y="3169100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6"/>
          <p:cNvSpPr/>
          <p:nvPr/>
        </p:nvSpPr>
        <p:spPr>
          <a:xfrm>
            <a:off x="5503750" y="310182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6"/>
          <p:cNvSpPr/>
          <p:nvPr/>
        </p:nvSpPr>
        <p:spPr>
          <a:xfrm>
            <a:off x="5831350" y="350592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6"/>
          <p:cNvSpPr/>
          <p:nvPr/>
        </p:nvSpPr>
        <p:spPr>
          <a:xfrm>
            <a:off x="6158950" y="325682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6"/>
          <p:cNvSpPr/>
          <p:nvPr/>
        </p:nvSpPr>
        <p:spPr>
          <a:xfrm>
            <a:off x="6455325" y="339867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6"/>
          <p:cNvSpPr/>
          <p:nvPr/>
        </p:nvSpPr>
        <p:spPr>
          <a:xfrm>
            <a:off x="6752550" y="364152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6"/>
          <p:cNvSpPr/>
          <p:nvPr/>
        </p:nvSpPr>
        <p:spPr>
          <a:xfrm>
            <a:off x="7080150" y="369582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6"/>
          <p:cNvSpPr/>
          <p:nvPr/>
        </p:nvSpPr>
        <p:spPr>
          <a:xfrm>
            <a:off x="7372350" y="364152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6"/>
          <p:cNvSpPr/>
          <p:nvPr/>
        </p:nvSpPr>
        <p:spPr>
          <a:xfrm>
            <a:off x="7699950" y="325682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6"/>
          <p:cNvSpPr/>
          <p:nvPr/>
        </p:nvSpPr>
        <p:spPr>
          <a:xfrm>
            <a:off x="8006325" y="3398675"/>
            <a:ext cx="3276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6"/>
          <p:cNvSpPr/>
          <p:nvPr/>
        </p:nvSpPr>
        <p:spPr>
          <a:xfrm>
            <a:off x="1732700" y="1295925"/>
            <a:ext cx="304500" cy="1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8" name="Google Shape;178;p26"/>
          <p:cNvCxnSpPr/>
          <p:nvPr/>
        </p:nvCxnSpPr>
        <p:spPr>
          <a:xfrm>
            <a:off x="1066800" y="1524000"/>
            <a:ext cx="7277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9" name="Google Shape;179;p26"/>
          <p:cNvCxnSpPr/>
          <p:nvPr/>
        </p:nvCxnSpPr>
        <p:spPr>
          <a:xfrm>
            <a:off x="1066800" y="1905000"/>
            <a:ext cx="7277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0" name="Google Shape;180;p26"/>
          <p:cNvCxnSpPr/>
          <p:nvPr/>
        </p:nvCxnSpPr>
        <p:spPr>
          <a:xfrm>
            <a:off x="1066800" y="2247900"/>
            <a:ext cx="7277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1" name="Google Shape;181;p26"/>
          <p:cNvCxnSpPr/>
          <p:nvPr/>
        </p:nvCxnSpPr>
        <p:spPr>
          <a:xfrm>
            <a:off x="1066800" y="2609850"/>
            <a:ext cx="7277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2" name="Google Shape;182;p26"/>
          <p:cNvCxnSpPr/>
          <p:nvPr/>
        </p:nvCxnSpPr>
        <p:spPr>
          <a:xfrm>
            <a:off x="1066800" y="2981325"/>
            <a:ext cx="7277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3" name="Google Shape;183;p26"/>
          <p:cNvCxnSpPr/>
          <p:nvPr/>
        </p:nvCxnSpPr>
        <p:spPr>
          <a:xfrm>
            <a:off x="1066800" y="3333750"/>
            <a:ext cx="7277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4" name="Google Shape;184;p26"/>
          <p:cNvCxnSpPr/>
          <p:nvPr/>
        </p:nvCxnSpPr>
        <p:spPr>
          <a:xfrm>
            <a:off x="1066800" y="3695825"/>
            <a:ext cx="7277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5" name="Google Shape;185;p26"/>
          <p:cNvSpPr/>
          <p:nvPr/>
        </p:nvSpPr>
        <p:spPr>
          <a:xfrm>
            <a:off x="7179225" y="162425"/>
            <a:ext cx="1873200" cy="11802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What’s going on in this graph?</a:t>
            </a:r>
            <a:endParaRPr sz="1700" b="1"/>
          </a:p>
        </p:txBody>
      </p:sp>
      <p:sp>
        <p:nvSpPr>
          <p:cNvPr id="186" name="Google Shape;186;p26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3.MD.B</a:t>
            </a:r>
            <a:endParaRPr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126" y="413838"/>
            <a:ext cx="7706824" cy="431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3.SMP.3</a:t>
            </a:r>
            <a:endParaRPr sz="1100"/>
          </a:p>
        </p:txBody>
      </p:sp>
      <p:sp>
        <p:nvSpPr>
          <p:cNvPr id="193" name="Google Shape;193;p27"/>
          <p:cNvSpPr txBox="1"/>
          <p:nvPr/>
        </p:nvSpPr>
        <p:spPr>
          <a:xfrm>
            <a:off x="781125" y="4421850"/>
            <a:ext cx="144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wouldyourathermath.com</a:t>
            </a:r>
            <a:endParaRPr sz="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>
            <a:spLocks noGrp="1"/>
          </p:cNvSpPr>
          <p:nvPr>
            <p:ph type="body" idx="1"/>
          </p:nvPr>
        </p:nvSpPr>
        <p:spPr>
          <a:xfrm>
            <a:off x="7281250" y="244400"/>
            <a:ext cx="1551000" cy="45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These light-posts are about 15 feet tall.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How tall is that?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How tall are you?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How many of YOU would be as tall?</a:t>
            </a:r>
            <a:endParaRPr sz="1900" b="1">
              <a:solidFill>
                <a:srgbClr val="85200C"/>
              </a:solidFill>
            </a:endParaRPr>
          </a:p>
        </p:txBody>
      </p:sp>
      <p:pic>
        <p:nvPicPr>
          <p:cNvPr id="199" name="Google Shape;19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625" y="385875"/>
            <a:ext cx="6819649" cy="4504251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8"/>
          <p:cNvSpPr txBox="1"/>
          <p:nvPr/>
        </p:nvSpPr>
        <p:spPr>
          <a:xfrm>
            <a:off x="34525" y="48440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3.OA.A3</a:t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818181"/>
                </a:solidFill>
              </a:rPr>
              <a:t>Which one does not belong?</a:t>
            </a:r>
            <a:endParaRPr sz="2900" b="1">
              <a:solidFill>
                <a:srgbClr val="818181"/>
              </a:solidFill>
            </a:endParaRPr>
          </a:p>
        </p:txBody>
      </p:sp>
      <p:graphicFrame>
        <p:nvGraphicFramePr>
          <p:cNvPr id="206" name="Google Shape;206;p29"/>
          <p:cNvGraphicFramePr/>
          <p:nvPr/>
        </p:nvGraphicFramePr>
        <p:xfrm>
          <a:off x="952500" y="1485000"/>
          <a:ext cx="7239000" cy="3109800"/>
        </p:xfrm>
        <a:graphic>
          <a:graphicData uri="http://schemas.openxmlformats.org/drawingml/2006/table">
            <a:tbl>
              <a:tblPr>
                <a:noFill/>
                <a:tableStyleId>{BC179992-E574-4148-9B9D-87FAC66547A0}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549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/>
                        <a:t>55</a:t>
                      </a:r>
                      <a:endParaRPr sz="6700"/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/>
                        <a:t>173</a:t>
                      </a:r>
                      <a:endParaRPr sz="6700"/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49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/>
                        <a:t>84</a:t>
                      </a:r>
                      <a:endParaRPr sz="6700"/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700"/>
                        <a:t>41</a:t>
                      </a:r>
                      <a:endParaRPr sz="6700"/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7" name="Google Shape;207;p29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3.OA.D9</a:t>
            </a:r>
            <a:endParaRPr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0"/>
          <p:cNvSpPr txBox="1">
            <a:spLocks noGrp="1"/>
          </p:cNvSpPr>
          <p:nvPr>
            <p:ph type="body" idx="1"/>
          </p:nvPr>
        </p:nvSpPr>
        <p:spPr>
          <a:xfrm>
            <a:off x="6847375" y="402150"/>
            <a:ext cx="2175000" cy="43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The first settlement in Australia was in 1788!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 i="1">
                <a:solidFill>
                  <a:srgbClr val="073763"/>
                </a:solidFill>
              </a:rPr>
              <a:t>About </a:t>
            </a:r>
            <a:r>
              <a:rPr lang="en" sz="1900" b="1">
                <a:solidFill>
                  <a:srgbClr val="073763"/>
                </a:solidFill>
              </a:rPr>
              <a:t>how long ago was that?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How can we figure it out?</a:t>
            </a:r>
            <a:endParaRPr sz="1900" b="1">
              <a:solidFill>
                <a:srgbClr val="073763"/>
              </a:solidFill>
            </a:endParaRPr>
          </a:p>
        </p:txBody>
      </p:sp>
      <p:pic>
        <p:nvPicPr>
          <p:cNvPr id="213" name="Google Shape;21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51602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0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3.NBT.A2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461</Words>
  <Application>Microsoft Macintosh PowerPoint</Application>
  <PresentationFormat>On-screen Show (16:9)</PresentationFormat>
  <Paragraphs>82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Comic Sans MS</vt:lpstr>
      <vt:lpstr>Arial</vt:lpstr>
      <vt:lpstr>Montserrat</vt:lpstr>
      <vt:lpstr>Anton</vt:lpstr>
      <vt:lpstr>Simple Light</vt:lpstr>
      <vt:lpstr>PowerPoint Presentation</vt:lpstr>
      <vt:lpstr>Meet the sheep at Land’s Sake Farm . . .</vt:lpstr>
      <vt:lpstr>PowerPoint Presentation</vt:lpstr>
      <vt:lpstr>What do you notice? How can you figure out how many?</vt:lpstr>
      <vt:lpstr>PowerPoint Presentation</vt:lpstr>
      <vt:lpstr>Would you rather . . .</vt:lpstr>
      <vt:lpstr>Which one doesn’t belong?</vt:lpstr>
      <vt:lpstr>PowerPoint Presentation</vt:lpstr>
      <vt:lpstr>Happy Korean American Day</vt:lpstr>
      <vt:lpstr>PowerPoint Presentation</vt:lpstr>
      <vt:lpstr>PowerPoint Presentation</vt:lpstr>
      <vt:lpstr>Would you rather . . .</vt:lpstr>
      <vt:lpstr>What can you say about this pattern? </vt:lpstr>
      <vt:lpstr>PowerPoint Presentation</vt:lpstr>
      <vt:lpstr>PowerPoint Presentation</vt:lpstr>
      <vt:lpstr>PowerPoint Presentation</vt:lpstr>
      <vt:lpstr>Which one does not belong?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2024-01-07T15:27:42Z</dcterms:modified>
</cp:coreProperties>
</file>