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nton" pitchFamily="2" charset="77"/>
      <p:regular r:id="rId21"/>
    </p:embeddedFont>
    <p:embeddedFont>
      <p:font typeface="Comfortaa" pitchFamily="2" charset="0"/>
      <p:regular r:id="rId22"/>
      <p:bold r:id="rId23"/>
    </p:embeddedFont>
    <p:embeddedFont>
      <p:font typeface="Comic Sans MS" panose="030F0902030302020204" pitchFamily="66" charset="0"/>
      <p:regular r:id="rId24"/>
    </p:embeddedFont>
    <p:embeddedFont>
      <p:font typeface="Coming Soon" panose="02000000000000000000" pitchFamily="2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 snapToGrid="0"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c54caabe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c54caabe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ac54caabe9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c54caabe9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ac54caabe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ac54caabe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new information did we just learn? Does any of it surprise you? Why or why not?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c54caabe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c54caabe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ac54caabe9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ac54caabe9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8,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Harlem Globetrotter’s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ac54caabe9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ac54caabe9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ac54caabe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ac54caabe9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c54caabe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ac54caabe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ac54caabe9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ac54caabe9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Lohri (India)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c54caabe9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c54caabe9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Martin Luther King Jr.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c54caabe9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ac54caabe9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Mahayana New Year (Northeast Asia)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ac54caabe9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ac54caabe9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c54caabe9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ac54caabe9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ac54caabe9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ac54caabe9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22, 2024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c54caabe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ac54caabe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ac54caabe9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ac54caabe9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ac54caabe9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ac54caabe9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ac54caabe9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ac54caabe9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Australia Day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286000" cy="51435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 have a half hour of recess EVERY DAY </a:t>
            </a:r>
            <a:endParaRPr sz="2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or</a:t>
            </a:r>
            <a:endParaRPr sz="2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3 hours of recess ONLY on Friday?</a:t>
            </a:r>
            <a:endParaRPr sz="2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2.MD.C7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5583775" y="880850"/>
            <a:ext cx="3248400" cy="4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one doesn’t belong?</a:t>
            </a:r>
            <a:endParaRPr sz="23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/>
              <a:t>Can you find a reason why ALL of them may not belong?</a:t>
            </a:r>
            <a:endParaRPr sz="2300" b="1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53928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15"/>
          <p:cNvGrpSpPr/>
          <p:nvPr/>
        </p:nvGrpSpPr>
        <p:grpSpPr>
          <a:xfrm>
            <a:off x="191336" y="1049795"/>
            <a:ext cx="8761347" cy="3653517"/>
            <a:chOff x="581225" y="1442550"/>
            <a:chExt cx="7981550" cy="2733850"/>
          </a:xfrm>
        </p:grpSpPr>
        <p:pic>
          <p:nvPicPr>
            <p:cNvPr id="69" name="Google Shape;69;p15"/>
            <p:cNvPicPr preferRelativeResize="0"/>
            <p:nvPr/>
          </p:nvPicPr>
          <p:blipFill rotWithShape="1">
            <a:blip r:embed="rId3">
              <a:alphaModFix/>
            </a:blip>
            <a:srcRect t="18218" b="42694"/>
            <a:stretch/>
          </p:blipFill>
          <p:spPr>
            <a:xfrm>
              <a:off x="581225" y="1442550"/>
              <a:ext cx="7981550" cy="2187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5"/>
            <p:cNvPicPr preferRelativeResize="0"/>
            <p:nvPr/>
          </p:nvPicPr>
          <p:blipFill rotWithShape="1">
            <a:blip r:embed="rId3">
              <a:alphaModFix/>
            </a:blip>
            <a:srcRect l="47673" t="18218" r="52123" b="72908"/>
            <a:stretch/>
          </p:blipFill>
          <p:spPr>
            <a:xfrm>
              <a:off x="1064150" y="1442550"/>
              <a:ext cx="331076" cy="49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779" b="45652"/>
            <a:stretch/>
          </p:blipFill>
          <p:spPr>
            <a:xfrm>
              <a:off x="721275" y="3251625"/>
              <a:ext cx="591200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569" b="45652"/>
            <a:stretch/>
          </p:blipFill>
          <p:spPr>
            <a:xfrm>
              <a:off x="721275" y="2929750"/>
              <a:ext cx="1297999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569" b="45652"/>
            <a:stretch/>
          </p:blipFill>
          <p:spPr>
            <a:xfrm>
              <a:off x="721275" y="2607875"/>
              <a:ext cx="874976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849" b="45652"/>
            <a:stretch/>
          </p:blipFill>
          <p:spPr>
            <a:xfrm>
              <a:off x="721275" y="2286000"/>
              <a:ext cx="496601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849" b="45652"/>
            <a:stretch/>
          </p:blipFill>
          <p:spPr>
            <a:xfrm>
              <a:off x="721275" y="1964125"/>
              <a:ext cx="496601" cy="21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971" b="47154"/>
            <a:stretch/>
          </p:blipFill>
          <p:spPr>
            <a:xfrm>
              <a:off x="721275" y="1650100"/>
              <a:ext cx="390200" cy="21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5"/>
            <p:cNvSpPr txBox="1"/>
            <p:nvPr/>
          </p:nvSpPr>
          <p:spPr>
            <a:xfrm>
              <a:off x="1158775" y="3381700"/>
              <a:ext cx="6810600" cy="79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15"/>
          <p:cNvSpPr txBox="1"/>
          <p:nvPr/>
        </p:nvSpPr>
        <p:spPr>
          <a:xfrm>
            <a:off x="342900" y="3343600"/>
            <a:ext cx="12888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Alligator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 hours</a:t>
            </a:r>
            <a:endParaRPr sz="1100"/>
          </a:p>
        </p:txBody>
      </p:sp>
      <p:sp>
        <p:nvSpPr>
          <p:cNvPr id="79" name="Google Shape;79;p15"/>
          <p:cNvSpPr txBox="1"/>
          <p:nvPr/>
        </p:nvSpPr>
        <p:spPr>
          <a:xfrm>
            <a:off x="283775" y="2876550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Northern Elephant Seal</a:t>
            </a:r>
            <a:r>
              <a:rPr lang="en" sz="1100" b="1">
                <a:solidFill>
                  <a:srgbClr val="FFFF00"/>
                </a:solidFill>
              </a:rPr>
              <a:t>  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30 minutes</a:t>
            </a:r>
            <a:endParaRPr sz="1100"/>
          </a:p>
        </p:txBody>
      </p:sp>
      <p:sp>
        <p:nvSpPr>
          <p:cNvPr id="80" name="Google Shape;80;p15"/>
          <p:cNvSpPr txBox="1"/>
          <p:nvPr/>
        </p:nvSpPr>
        <p:spPr>
          <a:xfrm>
            <a:off x="283775" y="2495550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World Record Human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22 minutes</a:t>
            </a:r>
            <a:endParaRPr sz="1100"/>
          </a:p>
        </p:txBody>
      </p:sp>
      <p:sp>
        <p:nvSpPr>
          <p:cNvPr id="81" name="Google Shape;81;p15"/>
          <p:cNvSpPr txBox="1"/>
          <p:nvPr/>
        </p:nvSpPr>
        <p:spPr>
          <a:xfrm>
            <a:off x="283775" y="20398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Walrus</a:t>
            </a:r>
            <a:r>
              <a:rPr lang="en" sz="1100" b="1">
                <a:solidFill>
                  <a:srgbClr val="FFFF00"/>
                </a:solidFill>
              </a:rPr>
              <a:t> 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10 minutes</a:t>
            </a:r>
            <a:endParaRPr sz="1100"/>
          </a:p>
        </p:txBody>
      </p:sp>
      <p:sp>
        <p:nvSpPr>
          <p:cNvPr id="82" name="Google Shape;82;p15"/>
          <p:cNvSpPr txBox="1"/>
          <p:nvPr/>
        </p:nvSpPr>
        <p:spPr>
          <a:xfrm>
            <a:off x="283775" y="16588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Dolphin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8 minutes</a:t>
            </a:r>
            <a:endParaRPr sz="1100"/>
          </a:p>
        </p:txBody>
      </p:sp>
      <p:sp>
        <p:nvSpPr>
          <p:cNvPr id="83" name="Google Shape;83;p15"/>
          <p:cNvSpPr txBox="1"/>
          <p:nvPr/>
        </p:nvSpPr>
        <p:spPr>
          <a:xfrm>
            <a:off x="283775" y="12016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Harbor Seal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 minutes</a:t>
            </a:r>
            <a:endParaRPr sz="1100"/>
          </a:p>
        </p:txBody>
      </p:sp>
      <p:grpSp>
        <p:nvGrpSpPr>
          <p:cNvPr id="84" name="Google Shape;84;p15"/>
          <p:cNvGrpSpPr/>
          <p:nvPr/>
        </p:nvGrpSpPr>
        <p:grpSpPr>
          <a:xfrm>
            <a:off x="191325" y="592595"/>
            <a:ext cx="8761349" cy="663656"/>
            <a:chOff x="581215" y="1442550"/>
            <a:chExt cx="7981552" cy="496600"/>
          </a:xfrm>
        </p:grpSpPr>
        <p:pic>
          <p:nvPicPr>
            <p:cNvPr id="85" name="Google Shape;85;p15"/>
            <p:cNvPicPr preferRelativeResize="0"/>
            <p:nvPr/>
          </p:nvPicPr>
          <p:blipFill rotWithShape="1">
            <a:blip r:embed="rId3">
              <a:alphaModFix/>
            </a:blip>
            <a:srcRect t="18218" b="72908"/>
            <a:stretch/>
          </p:blipFill>
          <p:spPr>
            <a:xfrm>
              <a:off x="581215" y="1442551"/>
              <a:ext cx="7981552" cy="496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5"/>
            <p:cNvPicPr preferRelativeResize="0"/>
            <p:nvPr/>
          </p:nvPicPr>
          <p:blipFill rotWithShape="1">
            <a:blip r:embed="rId3">
              <a:alphaModFix/>
            </a:blip>
            <a:srcRect l="47679" t="18218" r="48172" b="72908"/>
            <a:stretch/>
          </p:blipFill>
          <p:spPr>
            <a:xfrm>
              <a:off x="827024" y="1442554"/>
              <a:ext cx="7426255" cy="496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5"/>
            <p:cNvPicPr preferRelativeResize="0"/>
            <p:nvPr/>
          </p:nvPicPr>
          <p:blipFill rotWithShape="1">
            <a:blip r:embed="rId3">
              <a:alphaModFix/>
            </a:blip>
            <a:srcRect l="47673" t="18218" r="52123" b="72908"/>
            <a:stretch/>
          </p:blipFill>
          <p:spPr>
            <a:xfrm>
              <a:off x="1064150" y="1442550"/>
              <a:ext cx="331076" cy="49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5"/>
            <p:cNvPicPr preferRelativeResize="0"/>
            <p:nvPr/>
          </p:nvPicPr>
          <p:blipFill rotWithShape="1">
            <a:blip r:embed="rId3">
              <a:alphaModFix/>
            </a:blip>
            <a:srcRect l="47783" t="50544" r="51971" b="47154"/>
            <a:stretch/>
          </p:blipFill>
          <p:spPr>
            <a:xfrm>
              <a:off x="721276" y="1650108"/>
              <a:ext cx="105743" cy="2128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" name="Google Shape;89;p15"/>
          <p:cNvSpPr txBox="1"/>
          <p:nvPr/>
        </p:nvSpPr>
        <p:spPr>
          <a:xfrm>
            <a:off x="283775" y="744425"/>
            <a:ext cx="2057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Average Human</a:t>
            </a:r>
            <a:r>
              <a:rPr lang="en" sz="1100" b="1">
                <a:solidFill>
                  <a:srgbClr val="FFFF00"/>
                </a:solidFill>
              </a:rPr>
              <a:t> </a:t>
            </a:r>
            <a:endParaRPr sz="1100" b="1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 minute</a:t>
            </a:r>
            <a:endParaRPr sz="1100"/>
          </a:p>
        </p:txBody>
      </p:sp>
      <p:sp>
        <p:nvSpPr>
          <p:cNvPr id="90" name="Google Shape;90;p15"/>
          <p:cNvSpPr txBox="1"/>
          <p:nvPr/>
        </p:nvSpPr>
        <p:spPr>
          <a:xfrm>
            <a:off x="189175" y="177350"/>
            <a:ext cx="87261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Super Swimmers: </a:t>
            </a:r>
            <a:r>
              <a:rPr lang="en" sz="2000"/>
              <a:t>How long can animals hold their breath underwater?</a:t>
            </a:r>
            <a:endParaRPr sz="2000"/>
          </a:p>
        </p:txBody>
      </p:sp>
      <p:sp>
        <p:nvSpPr>
          <p:cNvPr id="91" name="Google Shape;91;p15"/>
          <p:cNvSpPr/>
          <p:nvPr/>
        </p:nvSpPr>
        <p:spPr>
          <a:xfrm>
            <a:off x="1245250" y="4094275"/>
            <a:ext cx="2566500" cy="908400"/>
          </a:xfrm>
          <a:prstGeom prst="wedgeEllipseCallout">
            <a:avLst>
              <a:gd name="adj1" fmla="val 54096"/>
              <a:gd name="adj2" fmla="val -50124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</a:rPr>
              <a:t>If this graph could talk, what would it say?</a:t>
            </a:r>
            <a:endParaRPr sz="1700" b="1">
              <a:solidFill>
                <a:srgbClr val="FFFFFF"/>
              </a:solidFill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2.MD.D9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7281250" y="244400"/>
            <a:ext cx="1551000" cy="45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These light-posts are about 15 feet tall.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is that?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are you?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of YOU would be as tall?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25" y="385875"/>
            <a:ext cx="6819649" cy="45042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0" y="48440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2.MD.A4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5103700" y="541925"/>
            <a:ext cx="3728700" cy="40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Harlem Globetrotter’s Day!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This amazing basketball team began in 1926 in Chicago.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6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can we say about the number 1,926?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0"/>
            <a:ext cx="506062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2.NBT.A3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7038200" y="599675"/>
            <a:ext cx="1794300" cy="42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0B5394"/>
                </a:solidFill>
              </a:rPr>
              <a:t>Which one DOES NOT belong?</a:t>
            </a:r>
            <a:endParaRPr sz="3000" b="1">
              <a:solidFill>
                <a:srgbClr val="0B5394"/>
              </a:solidFill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575" y="83350"/>
            <a:ext cx="6882725" cy="49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2.NBT.A4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311700" y="144825"/>
            <a:ext cx="8520600" cy="10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  <a:latin typeface="Comfortaa"/>
                <a:ea typeface="Comfortaa"/>
                <a:cs typeface="Comfortaa"/>
                <a:sym typeface="Comfortaa"/>
              </a:rPr>
              <a:t>Would you rather ….</a:t>
            </a:r>
            <a:endParaRPr sz="2300" b="1">
              <a:solidFill>
                <a:srgbClr val="3D85C6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3D85C6"/>
                </a:solidFill>
                <a:latin typeface="Comfortaa"/>
                <a:ea typeface="Comfortaa"/>
                <a:cs typeface="Comfortaa"/>
                <a:sym typeface="Comfortaa"/>
              </a:rPr>
              <a:t>Share the cupcakes EQUALLY with your family or the cookies?</a:t>
            </a:r>
            <a:endParaRPr sz="2000" b="1">
              <a:solidFill>
                <a:srgbClr val="3D85C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4572000" cy="391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3700" y="1152475"/>
            <a:ext cx="3948600" cy="39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2.SMP.3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If this line plot could talk…. what would it say?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75" y="1291950"/>
            <a:ext cx="8734425" cy="35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2.MD.D9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95550" y="350825"/>
            <a:ext cx="1600500" cy="4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Happy Lohri!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different ways do we see this tray of Ladoo?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columns?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How many rows?</a:t>
            </a:r>
            <a:endParaRPr sz="1900" b="1">
              <a:solidFill>
                <a:srgbClr val="A61C00"/>
              </a:solidFill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9976" y="480275"/>
            <a:ext cx="7272126" cy="408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71650" y="281475"/>
            <a:ext cx="1393500" cy="42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The </a:t>
            </a:r>
            <a:r>
              <a:rPr lang="en" sz="1700" b="1">
                <a:solidFill>
                  <a:srgbClr val="0B5394"/>
                </a:solidFill>
              </a:rPr>
              <a:t>“Stone of Hope”</a:t>
            </a:r>
            <a:r>
              <a:rPr lang="en" sz="1700">
                <a:solidFill>
                  <a:srgbClr val="0B5394"/>
                </a:solidFill>
              </a:rPr>
              <a:t> in Washington DC stands 30 feet tall.</a:t>
            </a:r>
            <a:endParaRPr sz="17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0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How tall is that?</a:t>
            </a:r>
            <a:br>
              <a:rPr lang="en" sz="1700">
                <a:solidFill>
                  <a:srgbClr val="0B5394"/>
                </a:solidFill>
              </a:rPr>
            </a:br>
            <a:endParaRPr sz="10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How many of YOU is that?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787" y="0"/>
            <a:ext cx="76412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body" idx="1"/>
          </p:nvPr>
        </p:nvSpPr>
        <p:spPr>
          <a:xfrm>
            <a:off x="3694400" y="135850"/>
            <a:ext cx="5137800" cy="44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Happy Mahayana New Year!</a:t>
            </a:r>
            <a:endParaRPr sz="2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Estimate how many yellow lanterns might be here?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How many red lanterns?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How do we know our estimates are close?</a:t>
            </a:r>
            <a:endParaRPr sz="2900" b="1">
              <a:solidFill>
                <a:srgbClr val="674EA7"/>
              </a:solidFill>
            </a:endParaRPr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>
            <a:off x="311700" y="450150"/>
            <a:ext cx="2305200" cy="41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MATHS do you see in this picture?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6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different NUMBER SENTENCES can you record to represent your mathematical thinking?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375" y="364901"/>
            <a:ext cx="5884923" cy="4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2.OA.B2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>
            <a:spLocks noGrp="1"/>
          </p:cNvSpPr>
          <p:nvPr>
            <p:ph type="title"/>
          </p:nvPr>
        </p:nvSpPr>
        <p:spPr>
          <a:xfrm>
            <a:off x="311700" y="159825"/>
            <a:ext cx="8520600" cy="5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C343D"/>
                </a:solidFill>
                <a:latin typeface="Anton"/>
                <a:ea typeface="Anton"/>
                <a:cs typeface="Anton"/>
                <a:sym typeface="Anton"/>
              </a:rPr>
              <a:t>Would you rather have . . .</a:t>
            </a:r>
            <a:endParaRPr sz="2900">
              <a:solidFill>
                <a:srgbClr val="0C343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00" y="739300"/>
            <a:ext cx="6581775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2.MD.C8</a:t>
            </a:r>
            <a:endParaRPr sz="1100"/>
          </a:p>
        </p:txBody>
      </p:sp>
      <p:sp>
        <p:nvSpPr>
          <p:cNvPr id="165" name="Google Shape;165;p25"/>
          <p:cNvSpPr txBox="1"/>
          <p:nvPr/>
        </p:nvSpPr>
        <p:spPr>
          <a:xfrm>
            <a:off x="1281100" y="4732250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title"/>
          </p:nvPr>
        </p:nvSpPr>
        <p:spPr>
          <a:xfrm>
            <a:off x="0" y="992775"/>
            <a:ext cx="2106000" cy="25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Which one doesn’t belong?</a:t>
            </a:r>
            <a:endParaRPr sz="3700" b="1">
              <a:solidFill>
                <a:srgbClr val="274E13"/>
              </a:solidFill>
            </a:endParaRPr>
          </a:p>
        </p:txBody>
      </p:sp>
      <p:pic>
        <p:nvPicPr>
          <p:cNvPr id="171" name="Google Shape;17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775" y="115925"/>
            <a:ext cx="6899700" cy="491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 txBox="1"/>
          <p:nvPr/>
        </p:nvSpPr>
        <p:spPr>
          <a:xfrm>
            <a:off x="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2.NBT.A4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body" idx="1"/>
          </p:nvPr>
        </p:nvSpPr>
        <p:spPr>
          <a:xfrm>
            <a:off x="131075" y="197700"/>
            <a:ext cx="2109000" cy="43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Estimate the number of windows you see in this picture of the Neponset River.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Where do you see arrays?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can they help you determine the actual number?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78" name="Google Shape;1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0150" y="197700"/>
            <a:ext cx="6742876" cy="449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2.OA.C4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If this graph could talk, what would it say?</a:t>
            </a:r>
            <a:endParaRPr sz="2900" b="1">
              <a:solidFill>
                <a:srgbClr val="990000"/>
              </a:solidFill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525" y="1180025"/>
            <a:ext cx="8359800" cy="362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/>
        </p:nvSpPr>
        <p:spPr>
          <a:xfrm>
            <a:off x="8301700" y="4789500"/>
            <a:ext cx="84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2.MD.D10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241000" y="1088775"/>
            <a:ext cx="1857900" cy="17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latin typeface="Comic Sans MS"/>
                <a:ea typeface="Comic Sans MS"/>
                <a:cs typeface="Comic Sans MS"/>
                <a:sym typeface="Comic Sans MS"/>
              </a:rPr>
              <a:t>Would you rather...</a:t>
            </a:r>
            <a:endParaRPr sz="2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2" name="Google Shape;19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3644" y="27775"/>
            <a:ext cx="6807080" cy="508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2.NBT.B7</a:t>
            </a:r>
            <a:endParaRPr sz="1100"/>
          </a:p>
        </p:txBody>
      </p:sp>
      <p:sp>
        <p:nvSpPr>
          <p:cNvPr id="194" name="Google Shape;194;p29"/>
          <p:cNvSpPr txBox="1"/>
          <p:nvPr/>
        </p:nvSpPr>
        <p:spPr>
          <a:xfrm>
            <a:off x="7698300" y="4812600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>
            <a:spLocks noGrp="1"/>
          </p:cNvSpPr>
          <p:nvPr>
            <p:ph type="body" idx="1"/>
          </p:nvPr>
        </p:nvSpPr>
        <p:spPr>
          <a:xfrm>
            <a:off x="7524875" y="229800"/>
            <a:ext cx="1497600" cy="4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The first settlement in Australia was in 1788!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000FF"/>
                </a:solidFill>
              </a:rPr>
              <a:t>About </a:t>
            </a:r>
            <a:r>
              <a:rPr lang="en" sz="1900" b="1">
                <a:solidFill>
                  <a:srgbClr val="0000FF"/>
                </a:solidFill>
              </a:rPr>
              <a:t>how long ago was that?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can we figure it out?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200" name="Google Shape;20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679" y="229804"/>
            <a:ext cx="7234050" cy="45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 txBox="1"/>
          <p:nvPr/>
        </p:nvSpPr>
        <p:spPr>
          <a:xfrm>
            <a:off x="83541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2.NBT.B7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Macintosh PowerPoint</Application>
  <PresentationFormat>On-screen Show (16:9)</PresentationFormat>
  <Paragraphs>93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Comic Sans MS</vt:lpstr>
      <vt:lpstr>Anton</vt:lpstr>
      <vt:lpstr>Coming Soon</vt:lpstr>
      <vt:lpstr>Comfortaa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one DOES NOT belong?</vt:lpstr>
      <vt:lpstr>Would you rather …. Share the cupcakes EQUALLY with your family or the cookies?</vt:lpstr>
      <vt:lpstr>If this line plot could talk…. what would it say?</vt:lpstr>
      <vt:lpstr>PowerPoint Presentation</vt:lpstr>
      <vt:lpstr>PowerPoint Presentation</vt:lpstr>
      <vt:lpstr>PowerPoint Presentation</vt:lpstr>
      <vt:lpstr>PowerPoint Presentation</vt:lpstr>
      <vt:lpstr>Would you rather have . . .</vt:lpstr>
      <vt:lpstr>Which one doesn’t belong?</vt:lpstr>
      <vt:lpstr>PowerPoint Presentation</vt:lpstr>
      <vt:lpstr>If this graph could talk, what would it say?</vt:lpstr>
      <vt:lpstr>Would you rather...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2024-01-07T15:20:46Z</dcterms:modified>
</cp:coreProperties>
</file>