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Merriweather" pitchFamily="2" charset="77"/>
      <p:regular r:id="rId22"/>
      <p:bold r:id="rId23"/>
      <p:italic r:id="rId24"/>
      <p:boldItalic r:id="rId25"/>
    </p:embeddedFont>
    <p:embeddedFont>
      <p:font typeface="Trebuchet MS" panose="020B0703020202090204" pitchFamily="34" charset="0"/>
      <p:regular r:id="rId26"/>
      <p:bold r:id="rId27"/>
      <p: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8F83EC0-7C73-4CF4-AADF-9A36D5C8C733}">
  <a:tblStyle styleId="{F8F83EC0-7C73-4CF4-AADF-9A36D5C8C73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ef6dac856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ef6dac856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January 29,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f6dac856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f6dac856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ef6dac856e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ef6dac856e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ef6dac856e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ef6dac856e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ef6dac856e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ef6dac856e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2,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Groundhog Day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ef6dac856e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ef6dac856e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February 5, 2024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Truck Day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ef6dac856e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ef6dac856e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ef6dac856e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ef6dac856e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ef6dac856e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ef6dac856e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ef6dac856e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ef6dac856e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12,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Chinese New Year (Feb. 10)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ef6dac856e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ef6dac856e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ef6dac856e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ef6dac856e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f6dac856e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ef6dac856e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15,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Lantern Festival (China)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ef6dac856e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ef6dac856e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ef6dac856e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ef6dac856e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February 26, 2024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ef6dac856e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ef6dac856e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ef6dac856e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ef6dac856e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f6dac856e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f6dac856e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ef6dac856e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ef6dac856e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1,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Maha Shivaratri (india)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357425" y="4160525"/>
            <a:ext cx="8520600" cy="98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How many windows are on the train? How many don’t we see?</a:t>
            </a:r>
            <a:endParaRPr sz="2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How many would be on 2 trains?</a:t>
            </a:r>
            <a:endParaRPr sz="2300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538" y="77650"/>
            <a:ext cx="8126913" cy="41605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8374200" y="4789500"/>
            <a:ext cx="769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1.OA.C5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2571600"/>
          </a:xfrm>
          <a:prstGeom prst="rect">
            <a:avLst/>
          </a:prstGeom>
          <a:solidFill>
            <a:srgbClr val="B4A7D6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Would you rather have</a:t>
            </a: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A handful of kisses or a whole chocolate bar?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2975" y="2571750"/>
            <a:ext cx="4391025" cy="235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71749"/>
            <a:ext cx="4752975" cy="235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8491425" y="4848100"/>
            <a:ext cx="769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1.SMP.3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363" y="19050"/>
            <a:ext cx="3857625" cy="51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/>
          <p:nvPr/>
        </p:nvSpPr>
        <p:spPr>
          <a:xfrm>
            <a:off x="5673175" y="1320100"/>
            <a:ext cx="2841600" cy="1904700"/>
          </a:xfrm>
          <a:prstGeom prst="wedgeEllipseCallout">
            <a:avLst>
              <a:gd name="adj1" fmla="val -62500"/>
              <a:gd name="adj2" fmla="val 2967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FFFF"/>
                </a:solidFill>
              </a:rPr>
              <a:t>If this graph could talk, what would it say?</a:t>
            </a:r>
            <a:endParaRPr sz="2300">
              <a:solidFill>
                <a:srgbClr val="FFFFFF"/>
              </a:solidFill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8374200" y="4789500"/>
            <a:ext cx="769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1.MD.C4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subTitle" idx="1"/>
          </p:nvPr>
        </p:nvSpPr>
        <p:spPr>
          <a:xfrm>
            <a:off x="5744450" y="1269175"/>
            <a:ext cx="3148800" cy="218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0000FF"/>
                </a:solidFill>
              </a:rPr>
              <a:t>Which one does not belong?</a:t>
            </a:r>
            <a:endParaRPr sz="3700" b="1">
              <a:solidFill>
                <a:srgbClr val="0000FF"/>
              </a:solidFill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75" y="63725"/>
            <a:ext cx="5334975" cy="503052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8330700" y="4789500"/>
            <a:ext cx="813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1.NBT.B2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subTitle" idx="1"/>
          </p:nvPr>
        </p:nvSpPr>
        <p:spPr>
          <a:xfrm>
            <a:off x="7232300" y="2027125"/>
            <a:ext cx="1838400" cy="27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highlight>
                  <a:srgbClr val="FFFFFF"/>
                </a:highlight>
              </a:rPr>
              <a:t>Punxsutawney Phil comes out today to see his shadow! </a:t>
            </a:r>
            <a:endParaRPr sz="17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highlight>
                  <a:srgbClr val="FFFFFF"/>
                </a:highlight>
              </a:rPr>
              <a:t>Will we have 6 more weeks of cold winter?</a:t>
            </a:r>
            <a:endParaRPr sz="17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What time is he making his appearance?</a:t>
            </a:r>
            <a:r>
              <a:rPr lang="en" sz="1700"/>
              <a:t> </a:t>
            </a:r>
            <a:endParaRPr sz="1700"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224" y="291600"/>
            <a:ext cx="7000873" cy="4668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5672" y="291600"/>
            <a:ext cx="1838328" cy="1666958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/>
        </p:nvSpPr>
        <p:spPr>
          <a:xfrm>
            <a:off x="117225" y="4642650"/>
            <a:ext cx="769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1.MD.B3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311700" y="189475"/>
            <a:ext cx="27417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990000"/>
                </a:solidFill>
              </a:rPr>
              <a:t>It’s Truck Day in Red Sox Nation!</a:t>
            </a:r>
            <a:r>
              <a:rPr lang="en"/>
              <a:t> </a:t>
            </a:r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0" y="1208150"/>
            <a:ext cx="3004200" cy="33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92100" marR="2921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A2A2A"/>
                </a:solidFill>
                <a:highlight>
                  <a:srgbClr val="FFFFFF"/>
                </a:highlight>
              </a:rPr>
              <a:t>Spring Training is in the air! What’s on the truck?</a:t>
            </a:r>
            <a:endParaRPr sz="1300" b="1">
              <a:solidFill>
                <a:srgbClr val="2A2A2A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20,400 baseballs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1,100 bats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200 batting gloves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200 batting helmets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400 T-shirts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400 pairs of socks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20 cases of bubble gum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292100" marR="2921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74E13"/>
                </a:solidFill>
                <a:highlight>
                  <a:srgbClr val="FFFFFF"/>
                </a:highlight>
              </a:rPr>
              <a:t>60 cases of sunflower seeds</a:t>
            </a:r>
            <a:endParaRPr sz="1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9838" y="189463"/>
            <a:ext cx="5857875" cy="292417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3240700" y="3316775"/>
            <a:ext cx="51633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Which item do you think weighs the MOST, or is the HEAVIEST?</a:t>
            </a:r>
            <a:endParaRPr sz="23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Which is the LIGHTEST?</a:t>
            </a:r>
            <a:endParaRPr sz="2300" b="1"/>
          </a:p>
        </p:txBody>
      </p:sp>
      <p:sp>
        <p:nvSpPr>
          <p:cNvPr id="96" name="Google Shape;96;p18"/>
          <p:cNvSpPr txBox="1"/>
          <p:nvPr/>
        </p:nvSpPr>
        <p:spPr>
          <a:xfrm>
            <a:off x="8374200" y="4789500"/>
            <a:ext cx="769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1.MD.A1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ctrTitle"/>
          </p:nvPr>
        </p:nvSpPr>
        <p:spPr>
          <a:xfrm>
            <a:off x="311700" y="363900"/>
            <a:ext cx="1628700" cy="438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How might we sort these?</a:t>
            </a:r>
            <a:endParaRPr sz="2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CC0000"/>
                </a:solidFill>
              </a:rPr>
              <a:t>How can we count them?</a:t>
            </a:r>
            <a:endParaRPr sz="2900" b="1">
              <a:solidFill>
                <a:srgbClr val="CC0000"/>
              </a:solidFill>
            </a:endParaRPr>
          </a:p>
        </p:txBody>
      </p:sp>
      <p:sp>
        <p:nvSpPr>
          <p:cNvPr id="102" name="Google Shape;102;p19"/>
          <p:cNvSpPr txBox="1">
            <a:spLocks noGrp="1"/>
          </p:cNvSpPr>
          <p:nvPr>
            <p:ph type="subTitle" idx="1"/>
          </p:nvPr>
        </p:nvSpPr>
        <p:spPr>
          <a:xfrm>
            <a:off x="7268300" y="1074625"/>
            <a:ext cx="1780500" cy="372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Write an equation to match your thinking.</a:t>
            </a:r>
            <a:endParaRPr sz="2900" b="1">
              <a:solidFill>
                <a:srgbClr val="CC0000"/>
              </a:solidFill>
            </a:endParaRPr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5575" y="45925"/>
            <a:ext cx="5569123" cy="509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 txBox="1"/>
          <p:nvPr/>
        </p:nvSpPr>
        <p:spPr>
          <a:xfrm>
            <a:off x="8374200" y="4789500"/>
            <a:ext cx="769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1.OA.C6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ctrTitle"/>
          </p:nvPr>
        </p:nvSpPr>
        <p:spPr>
          <a:xfrm>
            <a:off x="138545" y="744575"/>
            <a:ext cx="2224555" cy="346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Would you rather have</a:t>
            </a:r>
            <a:endParaRPr dirty="0"/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5500" y="152400"/>
            <a:ext cx="6343650" cy="471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/>
          <p:nvPr/>
        </p:nvSpPr>
        <p:spPr>
          <a:xfrm>
            <a:off x="8374200" y="4789500"/>
            <a:ext cx="769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1.MD.D5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ctrTitle"/>
          </p:nvPr>
        </p:nvSpPr>
        <p:spPr>
          <a:xfrm>
            <a:off x="6945925" y="744575"/>
            <a:ext cx="2100900" cy="329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What do we notice?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What do we wonder?</a:t>
            </a: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Let’s create equations to match this picture!</a:t>
            </a:r>
            <a:endParaRPr sz="2300" b="1">
              <a:solidFill>
                <a:srgbClr val="CC0000"/>
              </a:solidFill>
            </a:endParaRPr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" y="-537"/>
            <a:ext cx="6886339" cy="5144579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8308725" y="4789500"/>
            <a:ext cx="835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1.NBT.C4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/>
        </p:nvSpPr>
        <p:spPr>
          <a:xfrm>
            <a:off x="8064800" y="343700"/>
            <a:ext cx="998700" cy="4339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990000"/>
                </a:solidFill>
                <a:latin typeface="Merriweather"/>
                <a:ea typeface="Merriweather"/>
                <a:cs typeface="Merriweather"/>
                <a:sym typeface="Merriweather"/>
              </a:rPr>
              <a:t>Happy Year of the Dragon!</a:t>
            </a:r>
            <a:endParaRPr sz="1500" dirty="0">
              <a:solidFill>
                <a:srgbClr val="99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99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990000"/>
                </a:solidFill>
                <a:latin typeface="Merriweather"/>
                <a:ea typeface="Merriweather"/>
                <a:cs typeface="Merriweather"/>
                <a:sym typeface="Merriweather"/>
              </a:rPr>
              <a:t>Describe some of the shapes we see. </a:t>
            </a:r>
            <a:endParaRPr sz="1500" dirty="0">
              <a:solidFill>
                <a:srgbClr val="99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990000"/>
                </a:solidFill>
                <a:latin typeface="Merriweather"/>
                <a:ea typeface="Merriweather"/>
                <a:cs typeface="Merriweather"/>
                <a:sym typeface="Merriweather"/>
              </a:rPr>
              <a:t>What would happen if we cut some of the shapes in half?</a:t>
            </a:r>
            <a:endParaRPr sz="1500" dirty="0">
              <a:solidFill>
                <a:srgbClr val="99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24" name="Google Shape;124;p22"/>
          <p:cNvSpPr txBox="1"/>
          <p:nvPr/>
        </p:nvSpPr>
        <p:spPr>
          <a:xfrm>
            <a:off x="0" y="4840775"/>
            <a:ext cx="769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1.G.A3</a:t>
            </a:r>
            <a:endParaRPr sz="1100"/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75" y="301338"/>
            <a:ext cx="7943124" cy="4540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body" idx="1"/>
          </p:nvPr>
        </p:nvSpPr>
        <p:spPr>
          <a:xfrm>
            <a:off x="311700" y="354325"/>
            <a:ext cx="2353200" cy="42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1155CC"/>
                </a:solidFill>
              </a:rPr>
              <a:t>Let’s talk about these shapes!</a:t>
            </a:r>
            <a:endParaRPr sz="2900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How are they the same?</a:t>
            </a:r>
            <a:endParaRPr sz="29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900">
                <a:solidFill>
                  <a:srgbClr val="9900FF"/>
                </a:solidFill>
              </a:rPr>
              <a:t>How are they different?</a:t>
            </a:r>
            <a:endParaRPr sz="2900">
              <a:solidFill>
                <a:srgbClr val="9900FF"/>
              </a:solidFill>
            </a:endParaRPr>
          </a:p>
        </p:txBody>
      </p:sp>
      <p:pic>
        <p:nvPicPr>
          <p:cNvPr id="131" name="Google Shape;13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0800" y="247926"/>
            <a:ext cx="6135650" cy="460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3"/>
          <p:cNvSpPr txBox="1"/>
          <p:nvPr/>
        </p:nvSpPr>
        <p:spPr>
          <a:xfrm>
            <a:off x="8374200" y="4789500"/>
            <a:ext cx="769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1.G.A1</a:t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>
            <a:spLocks noGrp="1"/>
          </p:cNvSpPr>
          <p:nvPr>
            <p:ph type="subTitle" idx="1"/>
          </p:nvPr>
        </p:nvSpPr>
        <p:spPr>
          <a:xfrm>
            <a:off x="6406425" y="367400"/>
            <a:ext cx="2491500" cy="32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Talk about the interesting shapes you see.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if you cut some of them in half? What would they look like?</a:t>
            </a:r>
            <a:endParaRPr/>
          </a:p>
        </p:txBody>
      </p:sp>
      <p:pic>
        <p:nvPicPr>
          <p:cNvPr id="138" name="Google Shape;13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12475" y="-512474"/>
            <a:ext cx="5143500" cy="6168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4"/>
          <p:cNvSpPr txBox="1"/>
          <p:nvPr/>
        </p:nvSpPr>
        <p:spPr>
          <a:xfrm>
            <a:off x="8526600" y="4789500"/>
            <a:ext cx="769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1.G.A3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subTitle" idx="1"/>
          </p:nvPr>
        </p:nvSpPr>
        <p:spPr>
          <a:xfrm>
            <a:off x="51300" y="0"/>
            <a:ext cx="2197800" cy="50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i="1" dirty="0">
                <a:solidFill>
                  <a:srgbClr val="CC0000"/>
                </a:solidFill>
              </a:rPr>
              <a:t>Today is the Lantern Festival in China</a:t>
            </a:r>
            <a:endParaRPr sz="1700" b="1" i="1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CC0000"/>
                </a:solidFill>
              </a:rPr>
              <a:t>How many green lanterns do we see?</a:t>
            </a:r>
            <a:endParaRPr sz="1700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CC0000"/>
                </a:solidFill>
              </a:rPr>
              <a:t>How many red ones?</a:t>
            </a:r>
            <a:endParaRPr sz="1700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CC0000"/>
                </a:solidFill>
              </a:rPr>
              <a:t>How many white lanterns?</a:t>
            </a:r>
            <a:endParaRPr sz="1700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CC0000"/>
                </a:solidFill>
              </a:rPr>
              <a:t>How many yellow ones?</a:t>
            </a:r>
            <a:endParaRPr sz="1700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CC0000"/>
                </a:solidFill>
              </a:rPr>
              <a:t>Let’s create an expression to match our thinking!</a:t>
            </a:r>
            <a:endParaRPr sz="1700" dirty="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45" name="Google Shape;1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-15075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5"/>
          <p:cNvSpPr txBox="1"/>
          <p:nvPr/>
        </p:nvSpPr>
        <p:spPr>
          <a:xfrm>
            <a:off x="8286750" y="4789500"/>
            <a:ext cx="857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1.NBT.C4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>
            <a:spLocks noGrp="1"/>
          </p:cNvSpPr>
          <p:nvPr>
            <p:ph type="body" idx="1"/>
          </p:nvPr>
        </p:nvSpPr>
        <p:spPr>
          <a:xfrm>
            <a:off x="6469675" y="41525"/>
            <a:ext cx="2601000" cy="45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i="1">
                <a:solidFill>
                  <a:srgbClr val="1155CC"/>
                </a:solidFill>
              </a:rPr>
              <a:t>Happy President’s Day!</a:t>
            </a:r>
            <a:endParaRPr sz="1700" b="1" i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D85C6"/>
                </a:solidFill>
              </a:rPr>
              <a:t>This is Mount Rushmore. What do you notice? What do you wonder?</a:t>
            </a:r>
            <a:endParaRPr sz="17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3D85C6"/>
                </a:solidFill>
              </a:rPr>
              <a:t>Abraham Lincoln’s</a:t>
            </a:r>
            <a:r>
              <a:rPr lang="en" sz="1700">
                <a:solidFill>
                  <a:srgbClr val="3D85C6"/>
                </a:solidFill>
              </a:rPr>
              <a:t> face is </a:t>
            </a:r>
            <a:r>
              <a:rPr lang="en" sz="1700" b="1">
                <a:solidFill>
                  <a:srgbClr val="3D85C6"/>
                </a:solidFill>
              </a:rPr>
              <a:t>62 feet tall</a:t>
            </a:r>
            <a:r>
              <a:rPr lang="en" sz="1700">
                <a:solidFill>
                  <a:srgbClr val="3D85C6"/>
                </a:solidFill>
              </a:rPr>
              <a:t>.</a:t>
            </a:r>
            <a:endParaRPr sz="17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D85C6"/>
                </a:solidFill>
              </a:rPr>
              <a:t>What is </a:t>
            </a:r>
            <a:r>
              <a:rPr lang="en" sz="1700" b="1">
                <a:solidFill>
                  <a:srgbClr val="3D85C6"/>
                </a:solidFill>
              </a:rPr>
              <a:t>10 more than 62?</a:t>
            </a:r>
            <a:endParaRPr sz="17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D85C6"/>
                </a:solidFill>
              </a:rPr>
              <a:t>What is </a:t>
            </a:r>
            <a:r>
              <a:rPr lang="en" sz="1700" b="1">
                <a:solidFill>
                  <a:srgbClr val="3D85C6"/>
                </a:solidFill>
              </a:rPr>
              <a:t>10 less than 62?</a:t>
            </a:r>
            <a:endParaRPr sz="17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3D85C6"/>
                </a:solidFill>
              </a:rPr>
              <a:t>Theodore Roosevelt’s</a:t>
            </a:r>
            <a:r>
              <a:rPr lang="en" sz="1700">
                <a:solidFill>
                  <a:srgbClr val="3D85C6"/>
                </a:solidFill>
              </a:rPr>
              <a:t> face is </a:t>
            </a:r>
            <a:r>
              <a:rPr lang="en" sz="1700" b="1">
                <a:solidFill>
                  <a:srgbClr val="3D85C6"/>
                </a:solidFill>
              </a:rPr>
              <a:t>59 feet tall</a:t>
            </a:r>
            <a:r>
              <a:rPr lang="en" sz="1700">
                <a:solidFill>
                  <a:srgbClr val="3D85C6"/>
                </a:solidFill>
              </a:rPr>
              <a:t>, what can we say?</a:t>
            </a:r>
            <a:endParaRPr sz="1700">
              <a:solidFill>
                <a:srgbClr val="3D85C6"/>
              </a:solidFill>
            </a:endParaRPr>
          </a:p>
        </p:txBody>
      </p:sp>
      <p:pic>
        <p:nvPicPr>
          <p:cNvPr id="152" name="Google Shape;15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40435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6"/>
          <p:cNvSpPr txBox="1"/>
          <p:nvPr/>
        </p:nvSpPr>
        <p:spPr>
          <a:xfrm>
            <a:off x="0" y="4789500"/>
            <a:ext cx="945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1.NBT.C5,6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" name="Google Shape;158;p27"/>
          <p:cNvGraphicFramePr/>
          <p:nvPr/>
        </p:nvGraphicFramePr>
        <p:xfrm>
          <a:off x="183125" y="234750"/>
          <a:ext cx="8305800" cy="4674000"/>
        </p:xfrm>
        <a:graphic>
          <a:graphicData uri="http://schemas.openxmlformats.org/drawingml/2006/table">
            <a:tbl>
              <a:tblPr>
                <a:noFill/>
                <a:tableStyleId>{F8F83EC0-7C73-4CF4-AADF-9A36D5C8C733}</a:tableStyleId>
              </a:tblPr>
              <a:tblGrid>
                <a:gridCol w="135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9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9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9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9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9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92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92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68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8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rgbClr val="1155CC"/>
                          </a:solidFill>
                        </a:rPr>
                        <a:t>How Close?</a:t>
                      </a:r>
                      <a:endParaRPr sz="1300"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91425" marB="91425"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8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8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9" name="Google Shape;15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475" y="276325"/>
            <a:ext cx="1187000" cy="10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1750" y="1885475"/>
            <a:ext cx="1230450" cy="55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1812" y="2669351"/>
            <a:ext cx="1150325" cy="99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1563" y="4005144"/>
            <a:ext cx="1310800" cy="699956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7"/>
          <p:cNvSpPr/>
          <p:nvPr/>
        </p:nvSpPr>
        <p:spPr>
          <a:xfrm>
            <a:off x="7407525" y="3035800"/>
            <a:ext cx="1700100" cy="1174800"/>
          </a:xfrm>
          <a:prstGeom prst="wedgeEllipseCallout">
            <a:avLst>
              <a:gd name="adj1" fmla="val -60459"/>
              <a:gd name="adj2" fmla="val -2795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this graph could talk, what would it say?</a:t>
            </a:r>
            <a:endParaRPr/>
          </a:p>
        </p:txBody>
      </p:sp>
      <p:sp>
        <p:nvSpPr>
          <p:cNvPr id="164" name="Google Shape;164;p27"/>
          <p:cNvSpPr txBox="1"/>
          <p:nvPr/>
        </p:nvSpPr>
        <p:spPr>
          <a:xfrm>
            <a:off x="8418175" y="4789500"/>
            <a:ext cx="769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1.MD.C4</a:t>
            </a:r>
            <a:endParaRPr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>
            <a:spLocks noGrp="1"/>
          </p:cNvSpPr>
          <p:nvPr>
            <p:ph type="title"/>
          </p:nvPr>
        </p:nvSpPr>
        <p:spPr>
          <a:xfrm>
            <a:off x="311700" y="142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1C4587"/>
                </a:solidFill>
              </a:rPr>
              <a:t>Which one doesn’t belong?</a:t>
            </a:r>
            <a:endParaRPr sz="2900" b="1">
              <a:solidFill>
                <a:srgbClr val="1C4587"/>
              </a:solidFill>
            </a:endParaRPr>
          </a:p>
        </p:txBody>
      </p:sp>
      <p:pic>
        <p:nvPicPr>
          <p:cNvPr id="170" name="Google Shape;17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88" y="715656"/>
            <a:ext cx="8480725" cy="442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8"/>
          <p:cNvSpPr txBox="1"/>
          <p:nvPr/>
        </p:nvSpPr>
        <p:spPr>
          <a:xfrm>
            <a:off x="-72775" y="4620300"/>
            <a:ext cx="517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1.NBT.B2</a:t>
            </a:r>
            <a:endParaRPr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>
            <a:spLocks noGrp="1"/>
          </p:cNvSpPr>
          <p:nvPr>
            <p:ph type="title"/>
          </p:nvPr>
        </p:nvSpPr>
        <p:spPr>
          <a:xfrm>
            <a:off x="4007425" y="574275"/>
            <a:ext cx="4824900" cy="5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A64D79"/>
                </a:solidFill>
              </a:rPr>
              <a:t>Today is International Pancake Day!</a:t>
            </a:r>
            <a:endParaRPr sz="2900" b="1">
              <a:solidFill>
                <a:srgbClr val="A64D79"/>
              </a:solidFill>
            </a:endParaRPr>
          </a:p>
        </p:txBody>
      </p:sp>
      <p:sp>
        <p:nvSpPr>
          <p:cNvPr id="177" name="Google Shape;177;p29"/>
          <p:cNvSpPr txBox="1">
            <a:spLocks noGrp="1"/>
          </p:cNvSpPr>
          <p:nvPr>
            <p:ph type="body" idx="1"/>
          </p:nvPr>
        </p:nvSpPr>
        <p:spPr>
          <a:xfrm>
            <a:off x="4082350" y="2147275"/>
            <a:ext cx="4749900" cy="24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A64D79"/>
                </a:solidFill>
              </a:rPr>
              <a:t>How many pancakes are here?</a:t>
            </a:r>
            <a:endParaRPr sz="2300"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A64D79"/>
                </a:solidFill>
              </a:rPr>
              <a:t>How can we use skip-counting to figure it out?</a:t>
            </a:r>
            <a:endParaRPr sz="2300" b="1">
              <a:solidFill>
                <a:srgbClr val="A64D79"/>
              </a:solidFill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76467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58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B45F06"/>
                </a:solidFill>
              </a:rPr>
              <a:t>Happy National Toast Day!</a:t>
            </a:r>
            <a:endParaRPr sz="2900" b="1">
              <a:solidFill>
                <a:srgbClr val="B45F06"/>
              </a:solidFill>
            </a:endParaRPr>
          </a:p>
        </p:txBody>
      </p:sp>
      <p:sp>
        <p:nvSpPr>
          <p:cNvPr id="184" name="Google Shape;184;p30"/>
          <p:cNvSpPr txBox="1">
            <a:spLocks noGrp="1"/>
          </p:cNvSpPr>
          <p:nvPr>
            <p:ph type="body" idx="1"/>
          </p:nvPr>
        </p:nvSpPr>
        <p:spPr>
          <a:xfrm>
            <a:off x="311700" y="1697850"/>
            <a:ext cx="4582200" cy="287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45F06"/>
                </a:solidFill>
              </a:rPr>
              <a:t>Let’s estimate how much toast is on the plate!</a:t>
            </a:r>
            <a:endParaRPr sz="19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45F06"/>
                </a:solidFill>
              </a:rPr>
              <a:t>What is an estimate that is too low?</a:t>
            </a:r>
            <a:endParaRPr sz="19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B45F06"/>
                </a:solidFill>
              </a:rPr>
              <a:t>What is too high?</a:t>
            </a:r>
            <a:endParaRPr sz="19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B45F06"/>
                </a:solidFill>
              </a:rPr>
              <a:t>What is just right?</a:t>
            </a:r>
            <a:endParaRPr sz="1900" b="1">
              <a:solidFill>
                <a:srgbClr val="B45F06"/>
              </a:solidFill>
            </a:endParaRPr>
          </a:p>
        </p:txBody>
      </p:sp>
      <p:pic>
        <p:nvPicPr>
          <p:cNvPr id="185" name="Google Shape;18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5925" y="0"/>
            <a:ext cx="3883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 txBox="1">
            <a:spLocks noGrp="1"/>
          </p:cNvSpPr>
          <p:nvPr>
            <p:ph type="title"/>
          </p:nvPr>
        </p:nvSpPr>
        <p:spPr>
          <a:xfrm>
            <a:off x="205500" y="181275"/>
            <a:ext cx="3245400" cy="8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0000"/>
                </a:solidFill>
                <a:highlight>
                  <a:srgbClr val="FFFFFF"/>
                </a:highlight>
                <a:latin typeface="Trebuchet MS"/>
                <a:ea typeface="Trebuchet MS"/>
                <a:cs typeface="Trebuchet MS"/>
                <a:sym typeface="Trebuchet MS"/>
              </a:rPr>
              <a:t>Happy Maha Shivaratri</a:t>
            </a:r>
            <a:endParaRPr sz="3700"/>
          </a:p>
        </p:txBody>
      </p:sp>
      <p:sp>
        <p:nvSpPr>
          <p:cNvPr id="191" name="Google Shape;191;p31"/>
          <p:cNvSpPr txBox="1">
            <a:spLocks noGrp="1"/>
          </p:cNvSpPr>
          <p:nvPr>
            <p:ph type="body" idx="1"/>
          </p:nvPr>
        </p:nvSpPr>
        <p:spPr>
          <a:xfrm>
            <a:off x="205500" y="1152475"/>
            <a:ext cx="3155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How many kaju katli are here?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Estimate!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How can we count them?</a:t>
            </a:r>
            <a:endParaRPr sz="1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Create an expression for 16 using 3 addends?</a:t>
            </a:r>
            <a:endParaRPr sz="1900" b="1">
              <a:solidFill>
                <a:srgbClr val="5B0F00"/>
              </a:solidFill>
            </a:endParaRPr>
          </a:p>
        </p:txBody>
      </p:sp>
      <p:pic>
        <p:nvPicPr>
          <p:cNvPr id="192" name="Google Shape;19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3239" y="0"/>
            <a:ext cx="559076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1"/>
          <p:cNvSpPr txBox="1"/>
          <p:nvPr/>
        </p:nvSpPr>
        <p:spPr>
          <a:xfrm>
            <a:off x="0" y="4789500"/>
            <a:ext cx="769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1.OA.A2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594</Words>
  <Application>Microsoft Macintosh PowerPoint</Application>
  <PresentationFormat>On-screen Show (16:9)</PresentationFormat>
  <Paragraphs>105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Merriweather</vt:lpstr>
      <vt:lpstr>Arial</vt:lpstr>
      <vt:lpstr>Trebuchet MS</vt:lpstr>
      <vt:lpstr>Simple Light</vt:lpstr>
      <vt:lpstr>PowerPoint Presentation</vt:lpstr>
      <vt:lpstr>Would you rather have A handful of kisses or a whole chocolate bar?</vt:lpstr>
      <vt:lpstr>PowerPoint Presentation</vt:lpstr>
      <vt:lpstr>PowerPoint Presentation</vt:lpstr>
      <vt:lpstr>PowerPoint Presentation</vt:lpstr>
      <vt:lpstr>It’s Truck Day in Red Sox Nation! </vt:lpstr>
      <vt:lpstr>How might we sort these?  How can we count them?</vt:lpstr>
      <vt:lpstr>Would you rather have</vt:lpstr>
      <vt:lpstr>What do we notice?  What do we wonder?  Let’s create equations to match this picture!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Which one doesn’t belong?</vt:lpstr>
      <vt:lpstr>Today is International Pancake Day!</vt:lpstr>
      <vt:lpstr>Happy National Toast Day!</vt:lpstr>
      <vt:lpstr>Happy Maha Shivaratri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2024-01-24T23:11:05Z</dcterms:modified>
</cp:coreProperties>
</file>