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18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embeddedFontLst>
    <p:embeddedFont>
      <p:font typeface="Architects Daughter" pitchFamily="2" charset="0"/>
      <p:regular r:id="rId19"/>
    </p:embeddedFont>
    <p:embeddedFont>
      <p:font typeface="Comic Sans MS" panose="030F0902030302020204" pitchFamily="66" charset="0"/>
      <p:regular r:id="rId20"/>
    </p:embeddedFont>
    <p:embeddedFont>
      <p:font typeface="Georgia" panose="02040502050405020303" pitchFamily="18" charset="0"/>
      <p:regular r:id="rId21"/>
      <p:bold r:id="rId22"/>
      <p:italic r:id="rId23"/>
      <p:boldItalic r:id="rId24"/>
    </p:embeddedFont>
    <p:embeddedFont>
      <p:font typeface="Montserrat" pitchFamily="2" charset="77"/>
      <p:regular r:id="rId25"/>
      <p:bold r:id="rId26"/>
      <p:italic r:id="rId27"/>
      <p:boldItalic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37"/>
  </p:normalViewPr>
  <p:slideViewPr>
    <p:cSldViewPr snapToGrid="0">
      <p:cViewPr varScale="1">
        <p:scale>
          <a:sx n="138" d="100"/>
          <a:sy n="138" d="100"/>
        </p:scale>
        <p:origin x="8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1.xml"/><Relationship Id="rId21" Type="http://schemas.openxmlformats.org/officeDocument/2006/relationships/font" Target="fonts/font3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7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2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6.fntdata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8.xml"/><Relationship Id="rId19" Type="http://schemas.openxmlformats.org/officeDocument/2006/relationships/font" Target="fonts/font1.fntdata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a2033eed52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2a2033eed52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December 4, 2023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2a2033eed52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2a2033eed52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a2033eed52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2a2033eed52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a2033eed5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2a2033eed5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Week of November 29, 2021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a2033eed52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2a2033eed52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a59698f64a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2a59698f64a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Week of December 11, 2023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a59698f64a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2a59698f64a_0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a59698f64a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2a59698f64a_0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a59698f64a_0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2a59698f64a_0_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a59698f64a_0_1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2a59698f64a_0_1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2a59698f64a_0_1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2a59698f64a_0_1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December 18, 2023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2a59698f64a_0_1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2a59698f64a_0_1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2a59698f64a_0_1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2a59698f64a_0_1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Bell (not food)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Kiss (wrapped)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Cake (not red/holiday)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Cookie (not 4-letters)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2a59698f64a_0_1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2a59698f64a_0_1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December 21, the winter solstice!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2a59698f64a_0_1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2a59698f64a_0_1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5" name="Google Shape;85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88" name="Google Shape;8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andyusa.com/candy-types/candy-canes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5"/>
          <p:cNvSpPr txBox="1">
            <a:spLocks noGrp="1"/>
          </p:cNvSpPr>
          <p:nvPr>
            <p:ph type="body" idx="1"/>
          </p:nvPr>
        </p:nvSpPr>
        <p:spPr>
          <a:xfrm>
            <a:off x="7206225" y="104075"/>
            <a:ext cx="1829400" cy="492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>
                <a:solidFill>
                  <a:srgbClr val="274E13"/>
                </a:solidFill>
              </a:rPr>
              <a:t>The soccer field at the Franklin Park Playstead is 110 yards long and 70 yards wide.</a:t>
            </a:r>
            <a:endParaRPr sz="14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00" b="1">
                <a:solidFill>
                  <a:srgbClr val="274E13"/>
                </a:solidFill>
              </a:rPr>
              <a:t>According to FIFA regulations, the dimensions of a  soccer field are between 120 yards long and 80 yards wide, and 110 yards long and 70 yards wide.</a:t>
            </a:r>
            <a:endParaRPr sz="14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400" b="1">
                <a:solidFill>
                  <a:srgbClr val="274E13"/>
                </a:solidFill>
              </a:rPr>
              <a:t>What can we say about the AREA of a soccer field?</a:t>
            </a:r>
            <a:endParaRPr sz="1400" b="1">
              <a:solidFill>
                <a:srgbClr val="274E13"/>
              </a:solidFill>
            </a:endParaRPr>
          </a:p>
        </p:txBody>
      </p:sp>
      <p:pic>
        <p:nvPicPr>
          <p:cNvPr id="100" name="Google Shape;10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713320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25"/>
          <p:cNvSpPr txBox="1"/>
          <p:nvPr/>
        </p:nvSpPr>
        <p:spPr>
          <a:xfrm>
            <a:off x="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</a:rPr>
              <a:t>4.MD.A3</a:t>
            </a:r>
            <a:endParaRPr sz="11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6"/>
          <p:cNvSpPr txBox="1">
            <a:spLocks noGrp="1"/>
          </p:cNvSpPr>
          <p:nvPr>
            <p:ph type="title"/>
          </p:nvPr>
        </p:nvSpPr>
        <p:spPr>
          <a:xfrm>
            <a:off x="198775" y="198775"/>
            <a:ext cx="8746500" cy="55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>
                <a:solidFill>
                  <a:srgbClr val="980000"/>
                </a:solidFill>
              </a:rPr>
              <a:t>What can you count in the picture?      How would you count them?</a:t>
            </a:r>
            <a:r>
              <a:rPr lang="en" sz="2100" b="1"/>
              <a:t> </a:t>
            </a:r>
            <a:endParaRPr sz="2100" b="1"/>
          </a:p>
        </p:txBody>
      </p:sp>
      <p:sp>
        <p:nvSpPr>
          <p:cNvPr id="107" name="Google Shape;107;p26"/>
          <p:cNvSpPr txBox="1">
            <a:spLocks noGrp="1"/>
          </p:cNvSpPr>
          <p:nvPr>
            <p:ph type="body" idx="1"/>
          </p:nvPr>
        </p:nvSpPr>
        <p:spPr>
          <a:xfrm>
            <a:off x="198775" y="875950"/>
            <a:ext cx="1739100" cy="369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000000"/>
                </a:solidFill>
              </a:rPr>
              <a:t>How does this picture show that 10 is a multiple of 2? </a:t>
            </a:r>
            <a:endParaRPr sz="1700">
              <a:solidFill>
                <a:srgbClr val="00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434343"/>
                </a:solidFill>
              </a:rPr>
              <a:t>How does this picture show that 5 is a factor of 35? </a:t>
            </a:r>
            <a:endParaRPr sz="1700">
              <a:solidFill>
                <a:srgbClr val="434343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>
                <a:solidFill>
                  <a:srgbClr val="666666"/>
                </a:solidFill>
              </a:rPr>
              <a:t>How does the picture show that 70 is a multiple of 10?</a:t>
            </a:r>
            <a:endParaRPr sz="1700">
              <a:solidFill>
                <a:srgbClr val="666666"/>
              </a:solidFill>
            </a:endParaRPr>
          </a:p>
        </p:txBody>
      </p:sp>
      <p:pic>
        <p:nvPicPr>
          <p:cNvPr id="108" name="Google Shape;108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2225" y="1040475"/>
            <a:ext cx="6907550" cy="369305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6"/>
          <p:cNvSpPr txBox="1"/>
          <p:nvPr/>
        </p:nvSpPr>
        <p:spPr>
          <a:xfrm>
            <a:off x="7571075" y="4612100"/>
            <a:ext cx="14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i="1"/>
              <a:t>Illustrative Mathematics</a:t>
            </a:r>
            <a:endParaRPr sz="900" i="1"/>
          </a:p>
        </p:txBody>
      </p:sp>
      <p:sp>
        <p:nvSpPr>
          <p:cNvPr id="110" name="Google Shape;110;p26"/>
          <p:cNvSpPr txBox="1"/>
          <p:nvPr/>
        </p:nvSpPr>
        <p:spPr>
          <a:xfrm>
            <a:off x="8331000" y="4824025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4.OA.B4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7"/>
          <p:cNvSpPr txBox="1">
            <a:spLocks noGrp="1"/>
          </p:cNvSpPr>
          <p:nvPr>
            <p:ph type="body" idx="1"/>
          </p:nvPr>
        </p:nvSpPr>
        <p:spPr>
          <a:xfrm>
            <a:off x="141975" y="338525"/>
            <a:ext cx="2304300" cy="443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0C343D"/>
                </a:solidFill>
              </a:rPr>
              <a:t>What do the numbers mean?</a:t>
            </a:r>
            <a:endParaRPr sz="1700" b="1">
              <a:solidFill>
                <a:srgbClr val="0C343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0C343D"/>
                </a:solidFill>
              </a:rPr>
              <a:t>How old is the Weston Town Hall?</a:t>
            </a:r>
            <a:endParaRPr sz="1700" b="1">
              <a:solidFill>
                <a:srgbClr val="0C343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0C343D"/>
                </a:solidFill>
              </a:rPr>
              <a:t>Where do you see arrays?</a:t>
            </a:r>
            <a:endParaRPr sz="1700" b="1">
              <a:solidFill>
                <a:srgbClr val="0C343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0C343D"/>
                </a:solidFill>
              </a:rPr>
              <a:t>How can you use arrays to figure out how many window panes are here?</a:t>
            </a:r>
            <a:endParaRPr sz="1700" b="1">
              <a:solidFill>
                <a:srgbClr val="0C343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 b="1">
                <a:solidFill>
                  <a:srgbClr val="0C343D"/>
                </a:solidFill>
              </a:rPr>
              <a:t>What would that equation look like?</a:t>
            </a:r>
            <a:endParaRPr sz="1700" b="1">
              <a:solidFill>
                <a:srgbClr val="0C343D"/>
              </a:solidFill>
            </a:endParaRPr>
          </a:p>
        </p:txBody>
      </p:sp>
      <p:pic>
        <p:nvPicPr>
          <p:cNvPr id="116" name="Google Shape;116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74975" y="480684"/>
            <a:ext cx="6344700" cy="418214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27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4.NBT.5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8"/>
          <p:cNvSpPr txBox="1">
            <a:spLocks noGrp="1"/>
          </p:cNvSpPr>
          <p:nvPr>
            <p:ph type="title"/>
          </p:nvPr>
        </p:nvSpPr>
        <p:spPr>
          <a:xfrm>
            <a:off x="186450" y="62925"/>
            <a:ext cx="8771100" cy="65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073763"/>
                </a:solidFill>
              </a:rPr>
              <a:t>How many cans of soda do you think are here? What is a reasonable estimate?</a:t>
            </a:r>
            <a:endParaRPr sz="1900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073763"/>
                </a:solidFill>
              </a:rPr>
              <a:t>Talk about strategies you could use to figure it out.</a:t>
            </a:r>
            <a:endParaRPr sz="1900">
              <a:solidFill>
                <a:srgbClr val="073763"/>
              </a:solidFill>
            </a:endParaRPr>
          </a:p>
        </p:txBody>
      </p:sp>
      <p:pic>
        <p:nvPicPr>
          <p:cNvPr id="123" name="Google Shape;123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275" y="754750"/>
            <a:ext cx="7122274" cy="432705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8"/>
          <p:cNvSpPr txBox="1"/>
          <p:nvPr/>
        </p:nvSpPr>
        <p:spPr>
          <a:xfrm>
            <a:off x="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4.NBT.B5</a:t>
            </a:r>
            <a:endParaRPr sz="1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9"/>
          <p:cNvSpPr txBox="1">
            <a:spLocks noGrp="1"/>
          </p:cNvSpPr>
          <p:nvPr>
            <p:ph type="body" idx="1"/>
          </p:nvPr>
        </p:nvSpPr>
        <p:spPr>
          <a:xfrm>
            <a:off x="311700" y="741400"/>
            <a:ext cx="3711600" cy="419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/>
              <a:t>I wonder how much this bag of chocolate gelt would be worth if it was REAL GOLD?</a:t>
            </a:r>
            <a:endParaRPr sz="2300" b="1"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/>
              <a:t>The weight of the gelt is 202 grams.</a:t>
            </a:r>
            <a:endParaRPr sz="2300" b="1"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/>
              <a:t>The current price of GOLD is $34 per gram.</a:t>
            </a:r>
            <a:endParaRPr sz="2300" b="1"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/>
              <a:t>ESTIMATE!</a:t>
            </a:r>
            <a:endParaRPr sz="2300" b="1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30" name="Google Shape;13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20223" y="1"/>
            <a:ext cx="4923777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72025" y="0"/>
            <a:ext cx="4871975" cy="508935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9"/>
          <p:cNvSpPr txBox="1"/>
          <p:nvPr/>
        </p:nvSpPr>
        <p:spPr>
          <a:xfrm>
            <a:off x="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4.OA.A3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0"/>
          <p:cNvSpPr txBox="1">
            <a:spLocks noGrp="1"/>
          </p:cNvSpPr>
          <p:nvPr>
            <p:ph type="body" idx="1"/>
          </p:nvPr>
        </p:nvSpPr>
        <p:spPr>
          <a:xfrm>
            <a:off x="58500" y="3435300"/>
            <a:ext cx="9027000" cy="109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rgbClr val="3B3B3B"/>
                </a:solidFill>
                <a:highlight>
                  <a:srgbClr val="FFFFFF"/>
                </a:highlight>
                <a:latin typeface="+mj-lt"/>
                <a:ea typeface="Montserrat"/>
                <a:cs typeface="Montserrat"/>
                <a:sym typeface="Montserrat"/>
              </a:rPr>
              <a:t>Human Rights Day is the day the UN adopted and proclaimed the Universal Declaration of Human Rights in 1948. </a:t>
            </a:r>
            <a:r>
              <a:rPr lang="en" sz="1600" b="1" dirty="0">
                <a:solidFill>
                  <a:srgbClr val="3B3B3B"/>
                </a:solidFill>
                <a:highlight>
                  <a:schemeClr val="lt1"/>
                </a:highlight>
                <a:latin typeface="+mj-lt"/>
                <a:ea typeface="Montserrat"/>
                <a:cs typeface="Montserrat"/>
                <a:sym typeface="Montserrat"/>
              </a:rPr>
              <a:t>It has inspired all of us to start treating every person with the right to life, liberty, property, and the pursuit of happiness.</a:t>
            </a:r>
            <a:r>
              <a:rPr lang="en" sz="1600" b="1" dirty="0">
                <a:solidFill>
                  <a:srgbClr val="3B3B3B"/>
                </a:solidFill>
                <a:highlight>
                  <a:srgbClr val="FFFFFF"/>
                </a:highlight>
                <a:latin typeface="+mj-lt"/>
                <a:ea typeface="Montserrat"/>
                <a:cs typeface="Montserrat"/>
                <a:sym typeface="Montserrat"/>
              </a:rPr>
              <a:t>                                                                                                                   </a:t>
            </a:r>
            <a:r>
              <a:rPr lang="en" sz="1600" b="1" dirty="0">
                <a:solidFill>
                  <a:srgbClr val="666666"/>
                </a:solidFill>
                <a:highlight>
                  <a:srgbClr val="FFFFFF"/>
                </a:highlight>
                <a:latin typeface="+mj-lt"/>
                <a:ea typeface="Montserrat"/>
                <a:cs typeface="Montserrat"/>
                <a:sym typeface="Montserrat"/>
              </a:rPr>
              <a:t>It is the most translated document around the world and is available in over </a:t>
            </a:r>
            <a:r>
              <a:rPr lang="en" sz="1600" b="1" dirty="0">
                <a:solidFill>
                  <a:srgbClr val="FF9900"/>
                </a:solidFill>
                <a:highlight>
                  <a:srgbClr val="FFFFFF"/>
                </a:highlight>
                <a:latin typeface="+mj-lt"/>
                <a:ea typeface="Montserrat"/>
                <a:cs typeface="Montserrat"/>
                <a:sym typeface="Montserrat"/>
              </a:rPr>
              <a:t>500</a:t>
            </a:r>
            <a:r>
              <a:rPr lang="en" sz="1600" b="1" dirty="0">
                <a:solidFill>
                  <a:srgbClr val="1155CC"/>
                </a:solidFill>
                <a:highlight>
                  <a:srgbClr val="FFFFFF"/>
                </a:highlight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en" sz="1600" b="1" dirty="0">
                <a:solidFill>
                  <a:srgbClr val="666666"/>
                </a:solidFill>
                <a:highlight>
                  <a:srgbClr val="FFFFFF"/>
                </a:highlight>
                <a:latin typeface="+mj-lt"/>
                <a:ea typeface="Montserrat"/>
                <a:cs typeface="Montserrat"/>
                <a:sym typeface="Montserrat"/>
              </a:rPr>
              <a:t>languages.     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rgbClr val="FF9900"/>
                </a:solidFill>
                <a:highlight>
                  <a:srgbClr val="FFFFFF"/>
                </a:highlight>
                <a:latin typeface="+mj-lt"/>
                <a:ea typeface="Montserrat"/>
                <a:cs typeface="Montserrat"/>
                <a:sym typeface="Montserrat"/>
              </a:rPr>
              <a:t>What are some factor pairs of 500? Can you find all of them?</a:t>
            </a:r>
            <a:endParaRPr sz="1600" b="1" dirty="0">
              <a:solidFill>
                <a:srgbClr val="FF9900"/>
              </a:solidFill>
              <a:highlight>
                <a:srgbClr val="FFFFFF"/>
              </a:highlight>
              <a:latin typeface="+mj-l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1200" dirty="0">
              <a:solidFill>
                <a:srgbClr val="33244A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8" name="Google Shape;138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9" cy="3372949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30"/>
          <p:cNvSpPr txBox="1"/>
          <p:nvPr/>
        </p:nvSpPr>
        <p:spPr>
          <a:xfrm>
            <a:off x="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4.OA.B4</a:t>
            </a:r>
            <a:endParaRPr sz="11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>
                <a:solidFill>
                  <a:srgbClr val="1C4587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Which one DOES NOT belong?</a:t>
            </a:r>
            <a:endParaRPr sz="3100" b="1">
              <a:solidFill>
                <a:srgbClr val="1C4587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pic>
        <p:nvPicPr>
          <p:cNvPr id="145" name="Google Shape;145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4875" y="1288575"/>
            <a:ext cx="7214250" cy="363610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31"/>
          <p:cNvSpPr txBox="1"/>
          <p:nvPr/>
        </p:nvSpPr>
        <p:spPr>
          <a:xfrm>
            <a:off x="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4.OA.B4</a:t>
            </a:r>
            <a:endParaRPr sz="11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32"/>
          <p:cNvSpPr txBox="1">
            <a:spLocks noGrp="1"/>
          </p:cNvSpPr>
          <p:nvPr>
            <p:ph type="title"/>
          </p:nvPr>
        </p:nvSpPr>
        <p:spPr>
          <a:xfrm>
            <a:off x="219550" y="785425"/>
            <a:ext cx="4151400" cy="48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434343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Dorchester Heights Monument is 115 ft. tall</a:t>
            </a:r>
            <a:endParaRPr sz="2300" b="1">
              <a:solidFill>
                <a:srgbClr val="434343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52" name="Google Shape;152;p32"/>
          <p:cNvSpPr txBox="1">
            <a:spLocks noGrp="1"/>
          </p:cNvSpPr>
          <p:nvPr>
            <p:ph type="body" idx="1"/>
          </p:nvPr>
        </p:nvSpPr>
        <p:spPr>
          <a:xfrm>
            <a:off x="311700" y="2255000"/>
            <a:ext cx="3535800" cy="164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 i="1">
                <a:latin typeface="Comic Sans MS"/>
                <a:ea typeface="Comic Sans MS"/>
                <a:cs typeface="Comic Sans MS"/>
                <a:sym typeface="Comic Sans MS"/>
              </a:rPr>
              <a:t>About </a:t>
            </a:r>
            <a:r>
              <a:rPr lang="en" sz="2300" b="1">
                <a:latin typeface="Comic Sans MS"/>
                <a:ea typeface="Comic Sans MS"/>
                <a:cs typeface="Comic Sans MS"/>
                <a:sym typeface="Comic Sans MS"/>
              </a:rPr>
              <a:t>how many times taller is it than you?</a:t>
            </a:r>
            <a:endParaRPr sz="2300"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23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53" name="Google Shape;153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46342" y="2"/>
            <a:ext cx="469765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32"/>
          <p:cNvSpPr txBox="1"/>
          <p:nvPr/>
        </p:nvSpPr>
        <p:spPr>
          <a:xfrm>
            <a:off x="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4.NBT.B5</a:t>
            </a:r>
            <a:endParaRPr sz="11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3"/>
          <p:cNvSpPr txBox="1">
            <a:spLocks noGrp="1"/>
          </p:cNvSpPr>
          <p:nvPr>
            <p:ph type="body" idx="1"/>
          </p:nvPr>
        </p:nvSpPr>
        <p:spPr>
          <a:xfrm>
            <a:off x="7516900" y="189587"/>
            <a:ext cx="1579200" cy="432763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 dirty="0">
                <a:solidFill>
                  <a:srgbClr val="073763"/>
                </a:solidFill>
                <a:highlight>
                  <a:srgbClr val="FFFFFF"/>
                </a:highlight>
                <a:latin typeface="+mj-lt"/>
                <a:ea typeface="Montserrat"/>
                <a:cs typeface="Montserrat"/>
                <a:sym typeface="Montserrat"/>
              </a:rPr>
              <a:t>Happy Birthday to the US National Guard</a:t>
            </a:r>
            <a:endParaRPr sz="1300" b="1" dirty="0">
              <a:solidFill>
                <a:srgbClr val="073763"/>
              </a:solidFill>
              <a:highlight>
                <a:srgbClr val="FFFFFF"/>
              </a:highlight>
              <a:latin typeface="+mj-l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300" i="1" dirty="0">
                <a:solidFill>
                  <a:srgbClr val="073763"/>
                </a:solidFill>
                <a:highlight>
                  <a:srgbClr val="FFFFFF"/>
                </a:highlight>
                <a:latin typeface="+mj-lt"/>
                <a:ea typeface="Montserrat"/>
                <a:cs typeface="Montserrat"/>
                <a:sym typeface="Montserrat"/>
              </a:rPr>
              <a:t>Established in 1636, the National Guard is the oldest military organization in America. Its members serve during times of war and emergency.</a:t>
            </a:r>
            <a:endParaRPr sz="1300" dirty="0">
              <a:solidFill>
                <a:srgbClr val="073763"/>
              </a:solidFill>
              <a:highlight>
                <a:srgbClr val="FFFFFF"/>
              </a:highlight>
              <a:latin typeface="+mj-l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300" b="1" dirty="0">
                <a:solidFill>
                  <a:srgbClr val="073763"/>
                </a:solidFill>
                <a:highlight>
                  <a:srgbClr val="FFFFFF"/>
                </a:highlight>
                <a:latin typeface="+mj-lt"/>
                <a:ea typeface="Montserrat"/>
                <a:cs typeface="Montserrat"/>
                <a:sym typeface="Montserrat"/>
              </a:rPr>
              <a:t>How long ago was 1636?</a:t>
            </a:r>
            <a:endParaRPr sz="1300" b="1" dirty="0">
              <a:solidFill>
                <a:srgbClr val="073763"/>
              </a:solidFill>
              <a:highlight>
                <a:srgbClr val="FFFFFF"/>
              </a:highlight>
              <a:latin typeface="+mj-l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 dirty="0">
                <a:solidFill>
                  <a:srgbClr val="073763"/>
                </a:solidFill>
                <a:highlight>
                  <a:srgbClr val="FFFFFF"/>
                </a:highlight>
                <a:latin typeface="+mj-lt"/>
                <a:ea typeface="Montserrat"/>
                <a:cs typeface="Montserrat"/>
                <a:sym typeface="Montserrat"/>
              </a:rPr>
              <a:t>What are some factors of 1,636?</a:t>
            </a:r>
            <a:endParaRPr sz="1300" b="1" dirty="0">
              <a:solidFill>
                <a:srgbClr val="073763"/>
              </a:solidFill>
              <a:highlight>
                <a:srgbClr val="FFFFFF"/>
              </a:highlight>
              <a:latin typeface="+mj-lt"/>
              <a:ea typeface="Montserrat"/>
              <a:cs typeface="Montserrat"/>
              <a:sym typeface="Montserrat"/>
            </a:endParaRPr>
          </a:p>
        </p:txBody>
      </p:sp>
      <p:pic>
        <p:nvPicPr>
          <p:cNvPr id="160" name="Google Shape;160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1225" y="189588"/>
            <a:ext cx="7283876" cy="4522675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33"/>
          <p:cNvSpPr txBox="1"/>
          <p:nvPr/>
        </p:nvSpPr>
        <p:spPr>
          <a:xfrm>
            <a:off x="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4.NBT.B4</a:t>
            </a:r>
            <a:endParaRPr sz="1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4"/>
          <p:cNvSpPr txBox="1">
            <a:spLocks noGrp="1"/>
          </p:cNvSpPr>
          <p:nvPr>
            <p:ph type="title"/>
          </p:nvPr>
        </p:nvSpPr>
        <p:spPr>
          <a:xfrm rot="-5400000">
            <a:off x="-1125825" y="1728100"/>
            <a:ext cx="4399500" cy="120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chemeClr val="accent5"/>
                </a:solidFill>
                <a:latin typeface="Georgia"/>
                <a:ea typeface="Georgia"/>
                <a:cs typeface="Georgia"/>
                <a:sym typeface="Georgia"/>
              </a:rPr>
              <a:t>Would You Rather ...</a:t>
            </a:r>
            <a:endParaRPr sz="2900" b="1">
              <a:solidFill>
                <a:schemeClr val="accent5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67" name="Google Shape;167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27624" y="0"/>
            <a:ext cx="704880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34"/>
          <p:cNvSpPr txBox="1"/>
          <p:nvPr/>
        </p:nvSpPr>
        <p:spPr>
          <a:xfrm>
            <a:off x="7680875" y="4820400"/>
            <a:ext cx="13980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i="1"/>
              <a:t>wouldyourather.com</a:t>
            </a:r>
            <a:endParaRPr sz="900" i="1"/>
          </a:p>
        </p:txBody>
      </p:sp>
      <p:sp>
        <p:nvSpPr>
          <p:cNvPr id="169" name="Google Shape;169;p34"/>
          <p:cNvSpPr txBox="1"/>
          <p:nvPr/>
        </p:nvSpPr>
        <p:spPr>
          <a:xfrm>
            <a:off x="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4.SMP</a:t>
            </a:r>
            <a:endParaRPr sz="11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5"/>
          <p:cNvSpPr txBox="1">
            <a:spLocks noGrp="1"/>
          </p:cNvSpPr>
          <p:nvPr>
            <p:ph type="body" idx="1"/>
          </p:nvPr>
        </p:nvSpPr>
        <p:spPr>
          <a:xfrm>
            <a:off x="6847800" y="228800"/>
            <a:ext cx="1984500" cy="434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>
                <a:solidFill>
                  <a:srgbClr val="3D85C6"/>
                </a:solidFill>
              </a:rPr>
              <a:t>What do you notice?</a:t>
            </a:r>
            <a:endParaRPr sz="2100" b="1">
              <a:solidFill>
                <a:srgbClr val="3D85C6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100" b="1">
                <a:solidFill>
                  <a:srgbClr val="3D85C6"/>
                </a:solidFill>
              </a:rPr>
              <a:t>What do you wonder?</a:t>
            </a:r>
            <a:endParaRPr sz="2100" b="1">
              <a:solidFill>
                <a:srgbClr val="3D85C6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100" b="1">
                <a:solidFill>
                  <a:srgbClr val="3D85C6"/>
                </a:solidFill>
              </a:rPr>
              <a:t>What is this infographic telling us?</a:t>
            </a:r>
            <a:endParaRPr sz="2100" b="1">
              <a:solidFill>
                <a:srgbClr val="3D85C6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100" b="1">
                <a:solidFill>
                  <a:srgbClr val="3D85C6"/>
                </a:solidFill>
              </a:rPr>
              <a:t>Create a catchy title!</a:t>
            </a:r>
            <a:endParaRPr sz="2100" b="1">
              <a:solidFill>
                <a:srgbClr val="3D85C6"/>
              </a:solidFill>
            </a:endParaRPr>
          </a:p>
        </p:txBody>
      </p:sp>
      <p:pic>
        <p:nvPicPr>
          <p:cNvPr id="175" name="Google Shape;175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738" y="0"/>
            <a:ext cx="647957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35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4.MD.B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1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1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6"/>
          <p:cNvSpPr txBox="1">
            <a:spLocks noGrp="1"/>
          </p:cNvSpPr>
          <p:nvPr>
            <p:ph type="body" idx="1"/>
          </p:nvPr>
        </p:nvSpPr>
        <p:spPr>
          <a:xfrm>
            <a:off x="3790600" y="591127"/>
            <a:ext cx="5041800" cy="397779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rgbClr val="26323E"/>
                </a:solidFill>
                <a:latin typeface="+mj-lt"/>
                <a:ea typeface="PT Sans Narrow"/>
                <a:cs typeface="PT Sans Narrow"/>
                <a:sym typeface="PT Sans Narrow"/>
              </a:rPr>
              <a:t>According to the National Confectioners Association, about </a:t>
            </a:r>
            <a:r>
              <a:rPr lang="en" sz="2400" b="1" dirty="0">
                <a:solidFill>
                  <a:srgbClr val="CC0000"/>
                </a:solidFill>
                <a:uFill>
                  <a:noFill/>
                </a:uFill>
                <a:latin typeface="+mj-lt"/>
                <a:ea typeface="PT Sans Narrow"/>
                <a:cs typeface="PT Sans Narrow"/>
                <a:sym typeface="PT Sans Narrow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</a:t>
            </a:r>
            <a:r>
              <a:rPr lang="en" sz="2400" b="1" dirty="0">
                <a:solidFill>
                  <a:srgbClr val="CC0000"/>
                </a:solidFill>
                <a:latin typeface="+mj-lt"/>
                <a:ea typeface="PT Sans Narrow"/>
                <a:cs typeface="PT Sans Narrow"/>
                <a:sym typeface="PT Sans Narrow"/>
              </a:rPr>
              <a:t>,000,000,000 </a:t>
            </a:r>
            <a:r>
              <a:rPr lang="en" sz="2400" b="1" dirty="0">
                <a:solidFill>
                  <a:srgbClr val="26323E"/>
                </a:solidFill>
                <a:latin typeface="+mj-lt"/>
                <a:ea typeface="PT Sans Narrow"/>
                <a:cs typeface="PT Sans Narrow"/>
                <a:sym typeface="PT Sans Narrow"/>
              </a:rPr>
              <a:t>candy canes are made annually, and </a:t>
            </a:r>
            <a:r>
              <a:rPr lang="en" sz="2400" b="1" dirty="0">
                <a:solidFill>
                  <a:srgbClr val="CC0000"/>
                </a:solidFill>
                <a:latin typeface="+mj-lt"/>
                <a:ea typeface="PT Sans Narrow"/>
                <a:cs typeface="PT Sans Narrow"/>
                <a:sym typeface="PT Sans Narrow"/>
              </a:rPr>
              <a:t>90 percent</a:t>
            </a:r>
            <a:r>
              <a:rPr lang="en" sz="2400" b="1" dirty="0">
                <a:solidFill>
                  <a:srgbClr val="26323E"/>
                </a:solidFill>
                <a:latin typeface="+mj-lt"/>
                <a:ea typeface="PT Sans Narrow"/>
                <a:cs typeface="PT Sans Narrow"/>
                <a:sym typeface="PT Sans Narrow"/>
              </a:rPr>
              <a:t> of those are sold between Thanksgiving and Christmas. </a:t>
            </a:r>
            <a:endParaRPr sz="2400" b="1" dirty="0">
              <a:solidFill>
                <a:srgbClr val="26323E"/>
              </a:solidFill>
              <a:latin typeface="+mj-lt"/>
              <a:ea typeface="PT Sans Narrow"/>
              <a:cs typeface="PT Sans Narrow"/>
              <a:sym typeface="PT Sans Narrow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400" b="1" dirty="0">
                <a:solidFill>
                  <a:srgbClr val="CC0000"/>
                </a:solidFill>
                <a:latin typeface="+mj-lt"/>
                <a:ea typeface="PT Sans Narrow"/>
                <a:cs typeface="PT Sans Narrow"/>
                <a:sym typeface="PT Sans Narrow"/>
              </a:rPr>
              <a:t>What do those numbers mean?</a:t>
            </a:r>
            <a:endParaRPr sz="2400" b="1" dirty="0">
              <a:solidFill>
                <a:srgbClr val="CC0000"/>
              </a:solidFill>
              <a:latin typeface="+mj-lt"/>
              <a:ea typeface="PT Sans Narrow"/>
              <a:cs typeface="PT Sans Narrow"/>
              <a:sym typeface="PT Sans Narrow"/>
            </a:endParaRPr>
          </a:p>
        </p:txBody>
      </p:sp>
      <p:pic>
        <p:nvPicPr>
          <p:cNvPr id="182" name="Google Shape;182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-841700" y="841701"/>
            <a:ext cx="5153901" cy="3470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36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4.NBT.B</a:t>
            </a:r>
            <a:endParaRPr sz="11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7"/>
          <p:cNvSpPr txBox="1">
            <a:spLocks noGrp="1"/>
          </p:cNvSpPr>
          <p:nvPr>
            <p:ph type="body" idx="1"/>
          </p:nvPr>
        </p:nvSpPr>
        <p:spPr>
          <a:xfrm>
            <a:off x="5998700" y="1189825"/>
            <a:ext cx="2833500" cy="33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3700" b="1">
                <a:solidFill>
                  <a:srgbClr val="CC0000"/>
                </a:solidFill>
              </a:rPr>
              <a:t>Which one doesn’t belong?</a:t>
            </a:r>
            <a:endParaRPr sz="3700" b="1">
              <a:solidFill>
                <a:srgbClr val="CC0000"/>
              </a:solidFill>
            </a:endParaRPr>
          </a:p>
        </p:txBody>
      </p:sp>
      <p:pic>
        <p:nvPicPr>
          <p:cNvPr id="189" name="Google Shape;189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375" y="413288"/>
            <a:ext cx="4903901" cy="4316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3526" y="200700"/>
            <a:ext cx="5528874" cy="4867099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37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4.SMP.3</a:t>
            </a:r>
            <a:endParaRPr sz="11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8"/>
          <p:cNvSpPr txBox="1"/>
          <p:nvPr/>
        </p:nvSpPr>
        <p:spPr>
          <a:xfrm>
            <a:off x="6766075" y="280825"/>
            <a:ext cx="2338800" cy="437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073763"/>
                </a:solidFill>
              </a:rPr>
              <a:t>According to the astronomical definition winter began with the winter solstice at 5:13 am.</a:t>
            </a:r>
            <a:endParaRPr sz="1600" b="1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073763"/>
                </a:solidFill>
              </a:rPr>
              <a:t>How many hours ago was that?</a:t>
            </a:r>
            <a:endParaRPr sz="1600" b="1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073763"/>
                </a:solidFill>
              </a:rPr>
              <a:t>It’s the SHORTEST day of the year! </a:t>
            </a:r>
            <a:endParaRPr sz="1600" b="1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073763"/>
                </a:solidFill>
              </a:rPr>
              <a:t>The sun rises at 7:12 am and sets at 4:18.</a:t>
            </a:r>
            <a:endParaRPr sz="1600" b="1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073763"/>
                </a:solidFill>
              </a:rPr>
              <a:t>How many hours of daylight do we get today?</a:t>
            </a:r>
            <a:endParaRPr sz="1600" b="1">
              <a:solidFill>
                <a:srgbClr val="073763"/>
              </a:solidFill>
            </a:endParaRPr>
          </a:p>
        </p:txBody>
      </p:sp>
      <p:pic>
        <p:nvPicPr>
          <p:cNvPr id="197" name="Google Shape;197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9450" y="379725"/>
            <a:ext cx="6589225" cy="4272401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38"/>
          <p:cNvSpPr txBox="1"/>
          <p:nvPr/>
        </p:nvSpPr>
        <p:spPr>
          <a:xfrm>
            <a:off x="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4.MD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9"/>
          <p:cNvSpPr txBox="1">
            <a:spLocks noGrp="1"/>
          </p:cNvSpPr>
          <p:nvPr>
            <p:ph type="body" idx="1"/>
          </p:nvPr>
        </p:nvSpPr>
        <p:spPr>
          <a:xfrm>
            <a:off x="3800775" y="190400"/>
            <a:ext cx="5031600" cy="466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i="1" dirty="0">
                <a:solidFill>
                  <a:srgbClr val="33244A"/>
                </a:solidFill>
                <a:highlight>
                  <a:srgbClr val="FFFFFF"/>
                </a:highlight>
                <a:latin typeface="+mj-lt"/>
                <a:ea typeface="Montserrat"/>
                <a:cs typeface="Montserrat"/>
                <a:sym typeface="Montserrat"/>
              </a:rPr>
              <a:t>Kwanzaa, celebrated from December 26 to January 1, is an African American and pan-African seven-day cultural holiday that celebrates family and community.</a:t>
            </a:r>
            <a:endParaRPr sz="2000" b="1" dirty="0">
              <a:latin typeface="+mj-lt"/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000" b="1" dirty="0"/>
              <a:t>If we had a Kinara for every student at Field School (286 students), estimate how many </a:t>
            </a:r>
            <a:r>
              <a:rPr lang="en" sz="2000" b="1" dirty="0">
                <a:solidFill>
                  <a:srgbClr val="CC0000"/>
                </a:solidFill>
              </a:rPr>
              <a:t>red candles</a:t>
            </a:r>
            <a:r>
              <a:rPr lang="en" sz="2000" b="1" dirty="0"/>
              <a:t> we would need. </a:t>
            </a:r>
            <a:endParaRPr sz="2000" b="1" dirty="0"/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000" b="1" dirty="0"/>
              <a:t>How many </a:t>
            </a:r>
            <a:r>
              <a:rPr lang="en" sz="2000" b="1" dirty="0">
                <a:solidFill>
                  <a:srgbClr val="38761D"/>
                </a:solidFill>
              </a:rPr>
              <a:t>green candles</a:t>
            </a:r>
            <a:r>
              <a:rPr lang="en" sz="2000" b="1" dirty="0"/>
              <a:t>? </a:t>
            </a:r>
            <a:endParaRPr sz="2000" b="1" dirty="0"/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000" b="1" dirty="0"/>
              <a:t>How many </a:t>
            </a:r>
            <a:r>
              <a:rPr lang="en" sz="2000" b="1" dirty="0">
                <a:solidFill>
                  <a:srgbClr val="000000"/>
                </a:solidFill>
              </a:rPr>
              <a:t>black candles</a:t>
            </a:r>
            <a:r>
              <a:rPr lang="en" sz="2000" b="1" dirty="0"/>
              <a:t>?</a:t>
            </a:r>
            <a:endParaRPr sz="2000" b="1" dirty="0"/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000" b="1" dirty="0"/>
              <a:t>How many candles altogether?</a:t>
            </a:r>
            <a:endParaRPr sz="2000" b="1" dirty="0"/>
          </a:p>
        </p:txBody>
      </p:sp>
      <p:pic>
        <p:nvPicPr>
          <p:cNvPr id="204" name="Google Shape;204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" y="0"/>
            <a:ext cx="339909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39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4.OA.A3</a:t>
            </a:r>
            <a:endParaRPr sz="1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679</Words>
  <Application>Microsoft Macintosh PowerPoint</Application>
  <PresentationFormat>On-screen Show (16:9)</PresentationFormat>
  <Paragraphs>75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Comic Sans MS</vt:lpstr>
      <vt:lpstr>Architects Daughter</vt:lpstr>
      <vt:lpstr>Montserrat</vt:lpstr>
      <vt:lpstr>Georgia</vt:lpstr>
      <vt:lpstr>Simple Light</vt:lpstr>
      <vt:lpstr>Simple Light</vt:lpstr>
      <vt:lpstr>PowerPoint Presentation</vt:lpstr>
      <vt:lpstr>What can you count in the picture?      How would you count them? </vt:lpstr>
      <vt:lpstr>PowerPoint Presentation</vt:lpstr>
      <vt:lpstr>How many cans of soda do you think are here? What is a reasonable estimate? Talk about strategies you could use to figure it out.</vt:lpstr>
      <vt:lpstr>PowerPoint Presentation</vt:lpstr>
      <vt:lpstr>PowerPoint Presentation</vt:lpstr>
      <vt:lpstr>Which one DOES NOT belong?</vt:lpstr>
      <vt:lpstr>The Dorchester Heights Monument is 115 ft. tall</vt:lpstr>
      <vt:lpstr>PowerPoint Presentation</vt:lpstr>
      <vt:lpstr>Would You Rather ...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Manousaridis, Tracy</cp:lastModifiedBy>
  <cp:revision>1</cp:revision>
  <dcterms:modified xsi:type="dcterms:W3CDTF">2023-12-11T17:12:49Z</dcterms:modified>
</cp:coreProperties>
</file>