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Architects Daughter" pitchFamily="2" charset="0"/>
      <p:regular r:id="rId19"/>
    </p:embeddedFont>
    <p:embeddedFont>
      <p:font typeface="Comfortaa" pitchFamily="2" charset="0"/>
      <p:regular r:id="rId20"/>
      <p:bold r:id="rId21"/>
    </p:embeddedFont>
    <p:embeddedFont>
      <p:font typeface="Comic Sans MS" panose="030F0902030302020204" pitchFamily="66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a2051f35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a2051f35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4,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2051f356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2051f356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a2051f356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a2051f356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2051f356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a2051f356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a2051f356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a2051f356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a554e9f13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a554e9f13d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11, 2023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554e9f13d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a554e9f13d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a554e9f13d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a554e9f13d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a554e9f13d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a554e9f13d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a554e9f13d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a554e9f13d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a595d375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a595d375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18,2023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a595d3752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a595d3752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a595d3752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a595d3752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a595d3752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a595d3752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a595d3752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a595d3752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0" y="58025"/>
            <a:ext cx="8975100" cy="3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lang="en" sz="1687">
                <a:solidFill>
                  <a:srgbClr val="BF9000"/>
                </a:solidFill>
              </a:rPr>
              <a:t>What interesting shapes do we see here?     Estimate how many windows we see.</a:t>
            </a:r>
            <a:endParaRPr sz="1687">
              <a:solidFill>
                <a:srgbClr val="BF9000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938" y="537875"/>
            <a:ext cx="7966137" cy="4483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-5067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150950" y="789525"/>
            <a:ext cx="20202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A64D79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Would you rather have...</a:t>
            </a:r>
            <a:endParaRPr sz="3100" b="1">
              <a:solidFill>
                <a:srgbClr val="A64D79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3675" y="0"/>
            <a:ext cx="6810326" cy="509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6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1.MD.D5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>
            <a:spLocks noGrp="1"/>
          </p:cNvSpPr>
          <p:nvPr>
            <p:ph type="title"/>
          </p:nvPr>
        </p:nvSpPr>
        <p:spPr>
          <a:xfrm>
            <a:off x="229325" y="262100"/>
            <a:ext cx="87909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If 10 more ducks joined the group, how many would there be altogether?</a:t>
            </a:r>
            <a:endParaRPr sz="2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What if 20 more ducks joined them?</a:t>
            </a:r>
            <a:endParaRPr sz="2100"/>
          </a:p>
        </p:txBody>
      </p:sp>
      <p:pic>
        <p:nvPicPr>
          <p:cNvPr id="114" name="Google Shape;1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275" y="1114625"/>
            <a:ext cx="7124975" cy="385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7"/>
          <p:cNvSpPr txBox="1"/>
          <p:nvPr/>
        </p:nvSpPr>
        <p:spPr>
          <a:xfrm>
            <a:off x="8324800" y="4789500"/>
            <a:ext cx="802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1.NBT.C5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>
            <a:spLocks noGrp="1"/>
          </p:cNvSpPr>
          <p:nvPr>
            <p:ph type="title"/>
          </p:nvPr>
        </p:nvSpPr>
        <p:spPr>
          <a:xfrm>
            <a:off x="6256900" y="233575"/>
            <a:ext cx="2575500" cy="410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Happy Hanukkah!</a:t>
            </a:r>
            <a:endParaRPr sz="2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7F6000"/>
                </a:solidFill>
              </a:rPr>
              <a:t>How many potato pancakes do you see?</a:t>
            </a: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7F6000"/>
                </a:solidFill>
              </a:rPr>
              <a:t>How do you see them?</a:t>
            </a:r>
            <a:endParaRPr sz="2500" b="1">
              <a:solidFill>
                <a:srgbClr val="7F6000"/>
              </a:solidFill>
            </a:endParaRPr>
          </a:p>
        </p:txBody>
      </p:sp>
      <p:pic>
        <p:nvPicPr>
          <p:cNvPr id="121" name="Google Shape;1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50" y="233575"/>
            <a:ext cx="5855028" cy="439124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8"/>
          <p:cNvSpPr txBox="1"/>
          <p:nvPr/>
        </p:nvSpPr>
        <p:spPr>
          <a:xfrm>
            <a:off x="-5067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1.OA.A2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>
            <a:spLocks noGrp="1"/>
          </p:cNvSpPr>
          <p:nvPr>
            <p:ph type="body" idx="1"/>
          </p:nvPr>
        </p:nvSpPr>
        <p:spPr>
          <a:xfrm>
            <a:off x="5730700" y="342275"/>
            <a:ext cx="3101700" cy="42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How many pieces of chocolate do you see?</a:t>
            </a:r>
            <a:endParaRPr sz="23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How many </a:t>
            </a:r>
            <a:r>
              <a:rPr lang="en" sz="2300" b="1" i="1">
                <a:solidFill>
                  <a:srgbClr val="3D85C6"/>
                </a:solidFill>
              </a:rPr>
              <a:t>might</a:t>
            </a:r>
            <a:r>
              <a:rPr lang="en" sz="2300" b="1">
                <a:solidFill>
                  <a:srgbClr val="3D85C6"/>
                </a:solidFill>
              </a:rPr>
              <a:t> be in the middle?</a:t>
            </a:r>
            <a:endParaRPr sz="23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Can you write a number sentence to match your thinking?</a:t>
            </a:r>
            <a:endParaRPr sz="2300" b="1">
              <a:solidFill>
                <a:srgbClr val="3D85C6"/>
              </a:solidFill>
            </a:endParaRPr>
          </a:p>
        </p:txBody>
      </p:sp>
      <p:pic>
        <p:nvPicPr>
          <p:cNvPr id="128" name="Google Shape;1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42275"/>
            <a:ext cx="5176750" cy="430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9"/>
          <p:cNvSpPr txBox="1"/>
          <p:nvPr/>
        </p:nvSpPr>
        <p:spPr>
          <a:xfrm>
            <a:off x="8337600" y="4789500"/>
            <a:ext cx="806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311700" y="1126150"/>
            <a:ext cx="2763600" cy="35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FF0000"/>
                </a:solidFill>
              </a:rPr>
              <a:t>Which one DOES NOT belong?</a:t>
            </a:r>
            <a:endParaRPr sz="3700" b="1">
              <a:solidFill>
                <a:srgbClr val="FF0000"/>
              </a:solidFill>
            </a:endParaRPr>
          </a:p>
        </p:txBody>
      </p:sp>
      <p:pic>
        <p:nvPicPr>
          <p:cNvPr id="135" name="Google Shape;13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6824" y="465625"/>
            <a:ext cx="5575475" cy="421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0"/>
          <p:cNvSpPr txBox="1"/>
          <p:nvPr/>
        </p:nvSpPr>
        <p:spPr>
          <a:xfrm>
            <a:off x="-5067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>
            <a:spLocks noGrp="1"/>
          </p:cNvSpPr>
          <p:nvPr>
            <p:ph type="title"/>
          </p:nvPr>
        </p:nvSpPr>
        <p:spPr>
          <a:xfrm>
            <a:off x="311700" y="324200"/>
            <a:ext cx="3707100" cy="21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apples are in the pie?</a:t>
            </a:r>
            <a:endParaRPr sz="2900" b="1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Estimate!</a:t>
            </a:r>
            <a:endParaRPr/>
          </a:p>
        </p:txBody>
      </p:sp>
      <p:pic>
        <p:nvPicPr>
          <p:cNvPr id="142" name="Google Shape;14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0304" y="0"/>
            <a:ext cx="492369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850" y="2522225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3575" y="2571750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850" y="3802025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3575" y="3802025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0700" y="3455800"/>
            <a:ext cx="737204" cy="78327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/>
          <p:nvPr/>
        </p:nvSpPr>
        <p:spPr>
          <a:xfrm>
            <a:off x="820350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2650"/>
            <a:ext cx="9144000" cy="505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2"/>
          <p:cNvSpPr txBox="1"/>
          <p:nvPr/>
        </p:nvSpPr>
        <p:spPr>
          <a:xfrm>
            <a:off x="311700" y="2997350"/>
            <a:ext cx="41328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What do you notice?</a:t>
            </a:r>
            <a:endParaRPr sz="2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What do you wonder?</a:t>
            </a:r>
            <a:endParaRPr sz="2900" b="1">
              <a:solidFill>
                <a:srgbClr val="073763"/>
              </a:solidFill>
            </a:endParaRPr>
          </a:p>
        </p:txBody>
      </p:sp>
      <p:sp>
        <p:nvSpPr>
          <p:cNvPr id="157" name="Google Shape;157;p32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>
            <a:spLocks noGrp="1"/>
          </p:cNvSpPr>
          <p:nvPr>
            <p:ph type="body" idx="1"/>
          </p:nvPr>
        </p:nvSpPr>
        <p:spPr>
          <a:xfrm>
            <a:off x="7425850" y="334775"/>
            <a:ext cx="1550700" cy="44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Describe the shapes you see in the playground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Can you put some of them together to make other shapes?</a:t>
            </a:r>
            <a:endParaRPr sz="1900" b="1"/>
          </a:p>
        </p:txBody>
      </p:sp>
      <p:pic>
        <p:nvPicPr>
          <p:cNvPr id="163" name="Google Shape;16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01" y="253500"/>
            <a:ext cx="7274975" cy="4636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3"/>
          <p:cNvSpPr txBox="1"/>
          <p:nvPr/>
        </p:nvSpPr>
        <p:spPr>
          <a:xfrm>
            <a:off x="8500800" y="4789500"/>
            <a:ext cx="643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1.G.A2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>
            <a:spLocks noGrp="1"/>
          </p:cNvSpPr>
          <p:nvPr>
            <p:ph type="title"/>
          </p:nvPr>
        </p:nvSpPr>
        <p:spPr>
          <a:xfrm>
            <a:off x="311700" y="331050"/>
            <a:ext cx="8520600" cy="6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What do you notice?</a:t>
            </a:r>
            <a:endParaRPr sz="2900" b="1">
              <a:solidFill>
                <a:srgbClr val="1155CC"/>
              </a:solidFill>
            </a:endParaRPr>
          </a:p>
        </p:txBody>
      </p:sp>
      <p:sp>
        <p:nvSpPr>
          <p:cNvPr id="170" name="Google Shape;170;p34"/>
          <p:cNvSpPr txBox="1">
            <a:spLocks noGrp="1"/>
          </p:cNvSpPr>
          <p:nvPr>
            <p:ph type="body" idx="1"/>
          </p:nvPr>
        </p:nvSpPr>
        <p:spPr>
          <a:xfrm>
            <a:off x="3379050" y="3995500"/>
            <a:ext cx="5651100" cy="9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Can you think of another way to show 20?</a:t>
            </a:r>
            <a:endParaRPr sz="2300">
              <a:solidFill>
                <a:srgbClr val="1155CC"/>
              </a:solidFill>
            </a:endParaRPr>
          </a:p>
        </p:txBody>
      </p:sp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00990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0126" y="426938"/>
            <a:ext cx="996375" cy="249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350" y="3004263"/>
            <a:ext cx="3143250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1288" y="1743075"/>
            <a:ext cx="225742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4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1.NBT.2A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>
            <a:spLocks noGrp="1"/>
          </p:cNvSpPr>
          <p:nvPr>
            <p:ph type="body" idx="1"/>
          </p:nvPr>
        </p:nvSpPr>
        <p:spPr>
          <a:xfrm>
            <a:off x="6027500" y="0"/>
            <a:ext cx="3116400" cy="50913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How many kisses do you see?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How do you see them?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How many different ways can you count them?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Can you write a number sentence to match your thinking?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1" name="Google Shape;1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027500" cy="50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027500" cy="50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5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 txBox="1">
            <a:spLocks noGrp="1"/>
          </p:cNvSpPr>
          <p:nvPr>
            <p:ph type="title"/>
          </p:nvPr>
        </p:nvSpPr>
        <p:spPr>
          <a:xfrm>
            <a:off x="311700" y="227400"/>
            <a:ext cx="8520600" cy="7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can you count the candy canes?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Is there another way?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89" name="Google Shape;18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088" y="1349988"/>
            <a:ext cx="6467475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6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1.MD.C4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>
            <a:spLocks noGrp="1"/>
          </p:cNvSpPr>
          <p:nvPr>
            <p:ph type="body" idx="1"/>
          </p:nvPr>
        </p:nvSpPr>
        <p:spPr>
          <a:xfrm>
            <a:off x="4834200" y="335675"/>
            <a:ext cx="3998100" cy="25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do you notice about the candles in this Kinara?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Write a number sentence to match your thinking.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96" name="Google Shape;1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500" y="75975"/>
            <a:ext cx="3998000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950" y="2571750"/>
            <a:ext cx="3998000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7"/>
          <p:cNvSpPr txBox="1">
            <a:spLocks noGrp="1"/>
          </p:cNvSpPr>
          <p:nvPr>
            <p:ph type="body" idx="1"/>
          </p:nvPr>
        </p:nvSpPr>
        <p:spPr>
          <a:xfrm>
            <a:off x="4834200" y="2946100"/>
            <a:ext cx="3998100" cy="16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Now there are 2 Kinaras.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does your number sentence change?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b="1">
              <a:solidFill>
                <a:srgbClr val="38761D"/>
              </a:solidFill>
            </a:endParaRPr>
          </a:p>
        </p:txBody>
      </p:sp>
      <p:sp>
        <p:nvSpPr>
          <p:cNvPr id="199" name="Google Shape;199;p37"/>
          <p:cNvSpPr txBox="1"/>
          <p:nvPr/>
        </p:nvSpPr>
        <p:spPr>
          <a:xfrm>
            <a:off x="83540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1.OA.C6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>
            <a:spLocks noGrp="1"/>
          </p:cNvSpPr>
          <p:nvPr>
            <p:ph type="body" idx="1"/>
          </p:nvPr>
        </p:nvSpPr>
        <p:spPr>
          <a:xfrm>
            <a:off x="311700" y="126100"/>
            <a:ext cx="3485100" cy="15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many kisses do you think are in all 3 jars?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Use your math skills to ESTIMATE! 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205" name="Google Shape;2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4388" y="1854278"/>
            <a:ext cx="6795224" cy="328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2050" y="322100"/>
            <a:ext cx="2188250" cy="12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1125" y="322100"/>
            <a:ext cx="2188250" cy="127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8"/>
          <p:cNvSpPr txBox="1"/>
          <p:nvPr/>
        </p:nvSpPr>
        <p:spPr>
          <a:xfrm>
            <a:off x="5821425" y="284775"/>
            <a:ext cx="538800" cy="4758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</a:rPr>
              <a:t>40</a:t>
            </a:r>
            <a:endParaRPr sz="2200" b="1">
              <a:solidFill>
                <a:srgbClr val="FFFFFF"/>
              </a:solidFill>
            </a:endParaRPr>
          </a:p>
        </p:txBody>
      </p:sp>
      <p:sp>
        <p:nvSpPr>
          <p:cNvPr id="209" name="Google Shape;209;p38"/>
          <p:cNvSpPr txBox="1"/>
          <p:nvPr/>
        </p:nvSpPr>
        <p:spPr>
          <a:xfrm>
            <a:off x="8325150" y="284775"/>
            <a:ext cx="538800" cy="4758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</a:rPr>
              <a:t>40</a:t>
            </a:r>
            <a:endParaRPr sz="2200" b="1">
              <a:solidFill>
                <a:srgbClr val="FFFFFF"/>
              </a:solidFill>
            </a:endParaRPr>
          </a:p>
        </p:txBody>
      </p:sp>
      <p:sp>
        <p:nvSpPr>
          <p:cNvPr id="210" name="Google Shape;210;p38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>
            <a:spLocks noGrp="1"/>
          </p:cNvSpPr>
          <p:nvPr>
            <p:ph type="title"/>
          </p:nvPr>
        </p:nvSpPr>
        <p:spPr>
          <a:xfrm>
            <a:off x="6418575" y="928600"/>
            <a:ext cx="2413800" cy="29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1C4587"/>
                </a:solidFill>
              </a:rPr>
              <a:t>Which one does not belong?</a:t>
            </a:r>
            <a:endParaRPr sz="3700" b="1">
              <a:solidFill>
                <a:srgbClr val="1C4587"/>
              </a:solidFill>
            </a:endParaRPr>
          </a:p>
        </p:txBody>
      </p:sp>
      <p:pic>
        <p:nvPicPr>
          <p:cNvPr id="216" name="Google Shape;2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39750"/>
            <a:ext cx="2654550" cy="22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6080" y="239738"/>
            <a:ext cx="2167624" cy="212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50" y="2571750"/>
            <a:ext cx="2526473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187" y="2502300"/>
            <a:ext cx="2835400" cy="25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9"/>
          <p:cNvSpPr txBox="1"/>
          <p:nvPr/>
        </p:nvSpPr>
        <p:spPr>
          <a:xfrm>
            <a:off x="820350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1.SMP.3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Macintosh PowerPoint</Application>
  <PresentationFormat>On-screen Show (16:9)</PresentationFormat>
  <Paragraphs>58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Comic Sans MS</vt:lpstr>
      <vt:lpstr>Architects Daughter</vt:lpstr>
      <vt:lpstr>Comfortaa</vt:lpstr>
      <vt:lpstr>Simple Light</vt:lpstr>
      <vt:lpstr>Simple Light</vt:lpstr>
      <vt:lpstr>PowerPoint Presentation</vt:lpstr>
      <vt:lpstr>Would you rather have...</vt:lpstr>
      <vt:lpstr>If 10 more ducks joined the group, how many would there be altogether? What if 20 more ducks joined them?</vt:lpstr>
      <vt:lpstr>Happy Hanukkah!  How many potato pancakes do you see?  How do you see them?</vt:lpstr>
      <vt:lpstr>PowerPoint Presentation</vt:lpstr>
      <vt:lpstr>Which one DOES NOT belong?</vt:lpstr>
      <vt:lpstr>How many apples are in the pie?  Estimate!</vt:lpstr>
      <vt:lpstr>PowerPoint Presentation</vt:lpstr>
      <vt:lpstr>PowerPoint Presentation</vt:lpstr>
      <vt:lpstr>What do you notice?</vt:lpstr>
      <vt:lpstr>PowerPoint Presentation</vt:lpstr>
      <vt:lpstr>How can you count the candy canes? Is there another way?</vt:lpstr>
      <vt:lpstr>PowerPoint Presentation</vt:lpstr>
      <vt:lpstr>PowerPoint Presentation</vt:lpstr>
      <vt:lpstr>Which one does not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2023-12-11T16:44:37Z</dcterms:modified>
</cp:coreProperties>
</file>