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Open Sans" panose="020B0606030504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951036283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95103628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951036283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951036283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951036283a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951036283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966d3b89d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966d3b89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966d3b89d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966d3b89d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24600" y="209475"/>
            <a:ext cx="6507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DA3100"/>
                </a:solidFill>
              </a:rPr>
              <a:t>Happy Diwali!</a:t>
            </a:r>
            <a:endParaRPr sz="2920" b="1">
              <a:solidFill>
                <a:srgbClr val="DA3100"/>
              </a:solidFill>
            </a:endParaRPr>
          </a:p>
        </p:txBody>
      </p:sp>
      <p:sp>
        <p:nvSpPr>
          <p:cNvPr id="55" name="Google Shape;55;p13"/>
          <p:cNvSpPr txBox="1">
            <a:spLocks noGrp="1"/>
          </p:cNvSpPr>
          <p:nvPr>
            <p:ph type="body" idx="1"/>
          </p:nvPr>
        </p:nvSpPr>
        <p:spPr>
          <a:xfrm>
            <a:off x="7499325" y="902400"/>
            <a:ext cx="1570500" cy="33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DA3100"/>
                </a:solidFill>
              </a:rPr>
              <a:t>Where do we see an array in these Diwali diyas?</a:t>
            </a:r>
            <a:endParaRPr sz="1900">
              <a:solidFill>
                <a:srgbClr val="DA3100"/>
              </a:solidFill>
            </a:endParaRPr>
          </a:p>
          <a:p>
            <a:pPr marL="0" lvl="0" indent="0" algn="ctr" rtl="0">
              <a:spcBef>
                <a:spcPts val="1200"/>
              </a:spcBef>
              <a:spcAft>
                <a:spcPts val="1200"/>
              </a:spcAft>
              <a:buNone/>
            </a:pPr>
            <a:r>
              <a:rPr lang="en" sz="1900">
                <a:solidFill>
                  <a:srgbClr val="DA3100"/>
                </a:solidFill>
              </a:rPr>
              <a:t>Can we figure out how many diyas are in each </a:t>
            </a:r>
            <a:r>
              <a:rPr lang="en" sz="2200">
                <a:solidFill>
                  <a:srgbClr val="DA3100"/>
                </a:solidFill>
              </a:rPr>
              <a:t>square?</a:t>
            </a:r>
            <a:endParaRPr sz="2200">
              <a:solidFill>
                <a:srgbClr val="DA3100"/>
              </a:solidFill>
            </a:endParaRPr>
          </a:p>
        </p:txBody>
      </p:sp>
      <p:pic>
        <p:nvPicPr>
          <p:cNvPr id="56" name="Google Shape;56;p13"/>
          <p:cNvPicPr preferRelativeResize="0"/>
          <p:nvPr/>
        </p:nvPicPr>
        <p:blipFill>
          <a:blip r:embed="rId3">
            <a:alphaModFix/>
          </a:blip>
          <a:stretch>
            <a:fillRect/>
          </a:stretch>
        </p:blipFill>
        <p:spPr>
          <a:xfrm>
            <a:off x="170150" y="900573"/>
            <a:ext cx="7263724" cy="408585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46550" y="338850"/>
            <a:ext cx="6648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4125"/>
                </a:solidFill>
              </a:rPr>
              <a:t>Happy Teddy Bear Day!</a:t>
            </a:r>
            <a:endParaRPr sz="2920" b="1">
              <a:solidFill>
                <a:srgbClr val="CC4125"/>
              </a:solidFill>
            </a:endParaRPr>
          </a:p>
        </p:txBody>
      </p:sp>
      <p:sp>
        <p:nvSpPr>
          <p:cNvPr id="62" name="Google Shape;62;p14"/>
          <p:cNvSpPr txBox="1">
            <a:spLocks noGrp="1"/>
          </p:cNvSpPr>
          <p:nvPr>
            <p:ph type="body" idx="1"/>
          </p:nvPr>
        </p:nvSpPr>
        <p:spPr>
          <a:xfrm>
            <a:off x="7223400" y="1152475"/>
            <a:ext cx="17895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CC4125"/>
                </a:solidFill>
              </a:rPr>
              <a:t>The first teddy bear was created 120 years ago!</a:t>
            </a:r>
            <a:endParaRPr sz="1900">
              <a:solidFill>
                <a:srgbClr val="CC4125"/>
              </a:solidFill>
            </a:endParaRPr>
          </a:p>
          <a:p>
            <a:pPr marL="0" lvl="0" indent="0" algn="ctr" rtl="0">
              <a:spcBef>
                <a:spcPts val="1200"/>
              </a:spcBef>
              <a:spcAft>
                <a:spcPts val="0"/>
              </a:spcAft>
              <a:buNone/>
            </a:pPr>
            <a:r>
              <a:rPr lang="en" sz="1900">
                <a:solidFill>
                  <a:srgbClr val="CC4125"/>
                </a:solidFill>
              </a:rPr>
              <a:t>What year was that?</a:t>
            </a:r>
            <a:endParaRPr sz="1900">
              <a:solidFill>
                <a:srgbClr val="CC4125"/>
              </a:solidFill>
            </a:endParaRPr>
          </a:p>
          <a:p>
            <a:pPr marL="0" lvl="0" indent="0" algn="ctr" rtl="0">
              <a:spcBef>
                <a:spcPts val="1200"/>
              </a:spcBef>
              <a:spcAft>
                <a:spcPts val="1200"/>
              </a:spcAft>
              <a:buNone/>
            </a:pPr>
            <a:r>
              <a:rPr lang="en" sz="1900">
                <a:solidFill>
                  <a:srgbClr val="CC4125"/>
                </a:solidFill>
              </a:rPr>
              <a:t>What are some factor pairs of 120?</a:t>
            </a:r>
            <a:endParaRPr sz="1900">
              <a:solidFill>
                <a:srgbClr val="CC4125"/>
              </a:solidFill>
            </a:endParaRPr>
          </a:p>
        </p:txBody>
      </p:sp>
      <p:pic>
        <p:nvPicPr>
          <p:cNvPr id="63" name="Google Shape;63;p14"/>
          <p:cNvPicPr preferRelativeResize="0"/>
          <p:nvPr/>
        </p:nvPicPr>
        <p:blipFill>
          <a:blip r:embed="rId3">
            <a:alphaModFix/>
          </a:blip>
          <a:stretch>
            <a:fillRect/>
          </a:stretch>
        </p:blipFill>
        <p:spPr>
          <a:xfrm>
            <a:off x="70800" y="1017725"/>
            <a:ext cx="7152605" cy="40233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fade">
                                      <p:cBhvr>
                                        <p:cTn id="7" dur="1000"/>
                                        <p:tgtEl>
                                          <p:spTgt spid="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xEl>
                                              <p:pRg st="1" end="1"/>
                                            </p:txEl>
                                          </p:spTgt>
                                        </p:tgtEl>
                                        <p:attrNameLst>
                                          <p:attrName>style.visibility</p:attrName>
                                        </p:attrNameLst>
                                      </p:cBhvr>
                                      <p:to>
                                        <p:strVal val="visible"/>
                                      </p:to>
                                    </p:set>
                                    <p:animEffect transition="in" filter="fade">
                                      <p:cBhvr>
                                        <p:cTn id="12" dur="1000"/>
                                        <p:tgtEl>
                                          <p:spTgt spid="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xEl>
                                              <p:pRg st="2" end="2"/>
                                            </p:txEl>
                                          </p:spTgt>
                                        </p:tgtEl>
                                        <p:attrNameLst>
                                          <p:attrName>style.visibility</p:attrName>
                                        </p:attrNameLst>
                                      </p:cBhvr>
                                      <p:to>
                                        <p:strVal val="visible"/>
                                      </p:to>
                                    </p:set>
                                    <p:animEffect transition="in" filter="fade">
                                      <p:cBhvr>
                                        <p:cTn id="17" dur="1000"/>
                                        <p:tgtEl>
                                          <p:spTgt spid="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7441650" y="93800"/>
            <a:ext cx="1702200" cy="5049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rgbClr val="DF5C00"/>
                </a:solidFill>
                <a:latin typeface="Open Sans"/>
                <a:ea typeface="Open Sans"/>
                <a:cs typeface="Open Sans"/>
                <a:sym typeface="Open Sans"/>
              </a:rPr>
              <a:t>The </a:t>
            </a:r>
            <a:r>
              <a:rPr lang="en" sz="1100" b="1">
                <a:solidFill>
                  <a:srgbClr val="DF5C00"/>
                </a:solidFill>
                <a:latin typeface="Open Sans"/>
                <a:ea typeface="Open Sans"/>
                <a:cs typeface="Open Sans"/>
                <a:sym typeface="Open Sans"/>
              </a:rPr>
              <a:t>Temminck's Ground Pangolin </a:t>
            </a:r>
            <a:r>
              <a:rPr lang="en" sz="1100">
                <a:solidFill>
                  <a:srgbClr val="DF5C00"/>
                </a:solidFill>
                <a:latin typeface="Open Sans"/>
                <a:ea typeface="Open Sans"/>
                <a:cs typeface="Open Sans"/>
                <a:sym typeface="Open Sans"/>
              </a:rPr>
              <a:t>is on the critically endangered species list.</a:t>
            </a:r>
            <a:endParaRPr sz="1100">
              <a:solidFill>
                <a:srgbClr val="DF5C00"/>
              </a:solidFill>
              <a:latin typeface="Open Sans"/>
              <a:ea typeface="Open Sans"/>
              <a:cs typeface="Open Sans"/>
              <a:sym typeface="Open Sans"/>
            </a:endParaRPr>
          </a:p>
          <a:p>
            <a:pPr marL="0" lvl="0" indent="0" algn="ctr" rtl="0">
              <a:lnSpc>
                <a:spcPct val="115000"/>
              </a:lnSpc>
              <a:spcBef>
                <a:spcPts val="1200"/>
              </a:spcBef>
              <a:spcAft>
                <a:spcPts val="0"/>
              </a:spcAft>
              <a:buClr>
                <a:schemeClr val="dk1"/>
              </a:buClr>
              <a:buSzPts val="1100"/>
              <a:buFont typeface="Arial"/>
              <a:buNone/>
            </a:pPr>
            <a:r>
              <a:rPr lang="en" sz="1100">
                <a:solidFill>
                  <a:srgbClr val="DF5C00"/>
                </a:solidFill>
                <a:latin typeface="Open Sans"/>
                <a:ea typeface="Open Sans"/>
                <a:cs typeface="Open Sans"/>
                <a:sym typeface="Open Sans"/>
              </a:rPr>
              <a:t>Pangolins are highly prized by consumers for their unique scales.</a:t>
            </a:r>
            <a:endParaRPr sz="1100">
              <a:solidFill>
                <a:srgbClr val="DF5C00"/>
              </a:solidFill>
              <a:latin typeface="Open Sans"/>
              <a:ea typeface="Open Sans"/>
              <a:cs typeface="Open Sans"/>
              <a:sym typeface="Open Sans"/>
            </a:endParaRPr>
          </a:p>
          <a:p>
            <a:pPr marL="0" lvl="0" indent="0" algn="ctr" rtl="0">
              <a:lnSpc>
                <a:spcPct val="115000"/>
              </a:lnSpc>
              <a:spcBef>
                <a:spcPts val="1200"/>
              </a:spcBef>
              <a:spcAft>
                <a:spcPts val="0"/>
              </a:spcAft>
              <a:buClr>
                <a:schemeClr val="dk1"/>
              </a:buClr>
              <a:buSzPts val="1100"/>
              <a:buFont typeface="Arial"/>
              <a:buNone/>
            </a:pPr>
            <a:r>
              <a:rPr lang="en" sz="1100">
                <a:solidFill>
                  <a:srgbClr val="DF5C00"/>
                </a:solidFill>
                <a:latin typeface="Open Sans"/>
                <a:ea typeface="Open Sans"/>
                <a:cs typeface="Open Sans"/>
                <a:sym typeface="Open Sans"/>
              </a:rPr>
              <a:t>Over the past decade, over a million pangolins have been illegally taken from the wild.</a:t>
            </a:r>
            <a:endParaRPr sz="1100">
              <a:solidFill>
                <a:srgbClr val="DF5C00"/>
              </a:solidFill>
              <a:latin typeface="Open Sans"/>
              <a:ea typeface="Open Sans"/>
              <a:cs typeface="Open Sans"/>
              <a:sym typeface="Open Sans"/>
            </a:endParaRPr>
          </a:p>
          <a:p>
            <a:pPr marL="0" lvl="0" indent="0" algn="ctr" rtl="0">
              <a:lnSpc>
                <a:spcPct val="115000"/>
              </a:lnSpc>
              <a:spcBef>
                <a:spcPts val="1200"/>
              </a:spcBef>
              <a:spcAft>
                <a:spcPts val="0"/>
              </a:spcAft>
              <a:buNone/>
            </a:pPr>
            <a:r>
              <a:rPr lang="en" sz="1100">
                <a:solidFill>
                  <a:srgbClr val="DF5C00"/>
                </a:solidFill>
                <a:latin typeface="Open Sans"/>
                <a:ea typeface="Open Sans"/>
                <a:cs typeface="Open Sans"/>
                <a:sym typeface="Open Sans"/>
              </a:rPr>
              <a:t>The Temminck’s Pangolin  has </a:t>
            </a:r>
            <a:r>
              <a:rPr lang="en" sz="1100" i="1">
                <a:solidFill>
                  <a:srgbClr val="DF5C00"/>
                </a:solidFill>
                <a:latin typeface="Open Sans"/>
                <a:ea typeface="Open Sans"/>
                <a:cs typeface="Open Sans"/>
                <a:sym typeface="Open Sans"/>
              </a:rPr>
              <a:t>about </a:t>
            </a:r>
            <a:r>
              <a:rPr lang="en" sz="1100" b="1">
                <a:solidFill>
                  <a:srgbClr val="DF5C00"/>
                </a:solidFill>
                <a:latin typeface="Open Sans"/>
                <a:ea typeface="Open Sans"/>
                <a:cs typeface="Open Sans"/>
                <a:sym typeface="Open Sans"/>
              </a:rPr>
              <a:t>400 </a:t>
            </a:r>
            <a:r>
              <a:rPr lang="en" sz="1100">
                <a:solidFill>
                  <a:srgbClr val="DF5C00"/>
                </a:solidFill>
                <a:latin typeface="Open Sans"/>
                <a:ea typeface="Open Sans"/>
                <a:cs typeface="Open Sans"/>
                <a:sym typeface="Open Sans"/>
              </a:rPr>
              <a:t>scales.</a:t>
            </a:r>
            <a:endParaRPr sz="1100">
              <a:solidFill>
                <a:srgbClr val="DF5C00"/>
              </a:solidFill>
              <a:latin typeface="Open Sans"/>
              <a:ea typeface="Open Sans"/>
              <a:cs typeface="Open Sans"/>
              <a:sym typeface="Open Sans"/>
            </a:endParaRPr>
          </a:p>
          <a:p>
            <a:pPr marL="0" lvl="0" indent="0" algn="ctr" rtl="0">
              <a:lnSpc>
                <a:spcPct val="115000"/>
              </a:lnSpc>
              <a:spcBef>
                <a:spcPts val="1200"/>
              </a:spcBef>
              <a:spcAft>
                <a:spcPts val="0"/>
              </a:spcAft>
              <a:buClr>
                <a:schemeClr val="dk1"/>
              </a:buClr>
              <a:buSzPts val="1100"/>
              <a:buFont typeface="Arial"/>
              <a:buNone/>
            </a:pPr>
            <a:r>
              <a:rPr lang="en" sz="1100">
                <a:solidFill>
                  <a:srgbClr val="DF5C00"/>
                </a:solidFill>
                <a:latin typeface="Open Sans"/>
                <a:ea typeface="Open Sans"/>
                <a:cs typeface="Open Sans"/>
                <a:sym typeface="Open Sans"/>
              </a:rPr>
              <a:t>What can we say about the number </a:t>
            </a:r>
            <a:r>
              <a:rPr lang="en" sz="1100" b="1">
                <a:solidFill>
                  <a:srgbClr val="DF5C00"/>
                </a:solidFill>
                <a:latin typeface="Open Sans"/>
                <a:ea typeface="Open Sans"/>
                <a:cs typeface="Open Sans"/>
                <a:sym typeface="Open Sans"/>
              </a:rPr>
              <a:t>400</a:t>
            </a:r>
            <a:r>
              <a:rPr lang="en" sz="1100">
                <a:solidFill>
                  <a:srgbClr val="DF5C00"/>
                </a:solidFill>
                <a:latin typeface="Open Sans"/>
                <a:ea typeface="Open Sans"/>
                <a:cs typeface="Open Sans"/>
                <a:sym typeface="Open Sans"/>
              </a:rPr>
              <a:t>?</a:t>
            </a:r>
            <a:endParaRPr sz="1100">
              <a:solidFill>
                <a:srgbClr val="DF5C00"/>
              </a:solidFill>
              <a:latin typeface="Open Sans"/>
              <a:ea typeface="Open Sans"/>
              <a:cs typeface="Open Sans"/>
              <a:sym typeface="Open Sans"/>
            </a:endParaRPr>
          </a:p>
          <a:p>
            <a:pPr marL="0" lvl="0" indent="0" algn="ctr" rtl="0">
              <a:lnSpc>
                <a:spcPct val="115000"/>
              </a:lnSpc>
              <a:spcBef>
                <a:spcPts val="1200"/>
              </a:spcBef>
              <a:spcAft>
                <a:spcPts val="0"/>
              </a:spcAft>
              <a:buClr>
                <a:schemeClr val="dk1"/>
              </a:buClr>
              <a:buSzPts val="1100"/>
              <a:buFont typeface="Arial"/>
              <a:buNone/>
            </a:pPr>
            <a:r>
              <a:rPr lang="en" sz="1100">
                <a:solidFill>
                  <a:srgbClr val="DF5C00"/>
                </a:solidFill>
                <a:latin typeface="Open Sans"/>
                <a:ea typeface="Open Sans"/>
                <a:cs typeface="Open Sans"/>
                <a:sym typeface="Open Sans"/>
              </a:rPr>
              <a:t>What are some FACTOR PAIRS of </a:t>
            </a:r>
            <a:r>
              <a:rPr lang="en" sz="1100" b="1">
                <a:solidFill>
                  <a:srgbClr val="DF5C00"/>
                </a:solidFill>
                <a:latin typeface="Open Sans"/>
                <a:ea typeface="Open Sans"/>
                <a:cs typeface="Open Sans"/>
                <a:sym typeface="Open Sans"/>
              </a:rPr>
              <a:t>400?</a:t>
            </a:r>
            <a:endParaRPr sz="1100" b="1">
              <a:solidFill>
                <a:srgbClr val="DF5C00"/>
              </a:solidFill>
              <a:latin typeface="Open Sans"/>
              <a:ea typeface="Open Sans"/>
              <a:cs typeface="Open Sans"/>
              <a:sym typeface="Open Sans"/>
            </a:endParaRPr>
          </a:p>
          <a:p>
            <a:pPr marL="0" lvl="0" indent="0" algn="l" rtl="0">
              <a:spcBef>
                <a:spcPts val="1200"/>
              </a:spcBef>
              <a:spcAft>
                <a:spcPts val="0"/>
              </a:spcAft>
              <a:buNone/>
            </a:pPr>
            <a:endParaRPr sz="1100"/>
          </a:p>
        </p:txBody>
      </p:sp>
      <p:pic>
        <p:nvPicPr>
          <p:cNvPr id="69" name="Google Shape;69;p15"/>
          <p:cNvPicPr preferRelativeResize="0"/>
          <p:nvPr/>
        </p:nvPicPr>
        <p:blipFill>
          <a:blip r:embed="rId3">
            <a:alphaModFix/>
          </a:blip>
          <a:stretch>
            <a:fillRect/>
          </a:stretch>
        </p:blipFill>
        <p:spPr>
          <a:xfrm>
            <a:off x="0" y="0"/>
            <a:ext cx="7441651" cy="5143499"/>
          </a:xfrm>
          <a:prstGeom prst="rect">
            <a:avLst/>
          </a:prstGeom>
          <a:noFill/>
          <a:ln>
            <a:noFill/>
          </a:ln>
        </p:spPr>
      </p:pic>
      <p:sp>
        <p:nvSpPr>
          <p:cNvPr id="70" name="Google Shape;70;p15"/>
          <p:cNvSpPr txBox="1"/>
          <p:nvPr/>
        </p:nvSpPr>
        <p:spPr>
          <a:xfrm>
            <a:off x="0" y="4783925"/>
            <a:ext cx="873900" cy="35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4.OA.B4</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7100400" y="185125"/>
            <a:ext cx="1943700" cy="83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b="1">
                <a:solidFill>
                  <a:srgbClr val="FF9900"/>
                </a:solidFill>
              </a:rPr>
              <a:t>“Creative Freedom” by </a:t>
            </a:r>
            <a:r>
              <a:rPr lang="en" sz="2200" b="1">
                <a:solidFill>
                  <a:srgbClr val="FF9900"/>
                </a:solidFill>
                <a:highlight>
                  <a:srgbClr val="FFFFFF"/>
                </a:highlight>
              </a:rPr>
              <a:t>Silvia López Chavez</a:t>
            </a:r>
            <a:r>
              <a:rPr lang="en" sz="2200" b="1">
                <a:solidFill>
                  <a:srgbClr val="FF9900"/>
                </a:solidFill>
              </a:rPr>
              <a:t> </a:t>
            </a:r>
            <a:endParaRPr sz="2200" b="1">
              <a:solidFill>
                <a:srgbClr val="FF9900"/>
              </a:solidFill>
            </a:endParaRPr>
          </a:p>
        </p:txBody>
      </p:sp>
      <p:sp>
        <p:nvSpPr>
          <p:cNvPr id="76" name="Google Shape;76;p16"/>
          <p:cNvSpPr txBox="1">
            <a:spLocks noGrp="1"/>
          </p:cNvSpPr>
          <p:nvPr>
            <p:ph type="body" idx="1"/>
          </p:nvPr>
        </p:nvSpPr>
        <p:spPr>
          <a:xfrm>
            <a:off x="7100400" y="1824675"/>
            <a:ext cx="1943700" cy="31998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900" b="1">
                <a:solidFill>
                  <a:srgbClr val="FF9900"/>
                </a:solidFill>
              </a:rPr>
              <a:t>This mural is on the Cambridge Public Library in Central Square.</a:t>
            </a:r>
            <a:endParaRPr sz="1900" b="1">
              <a:solidFill>
                <a:srgbClr val="FF9900"/>
              </a:solidFill>
            </a:endParaRPr>
          </a:p>
          <a:p>
            <a:pPr marL="0" lvl="0" indent="0" algn="ctr" rtl="0">
              <a:spcBef>
                <a:spcPts val="1200"/>
              </a:spcBef>
              <a:spcAft>
                <a:spcPts val="1200"/>
              </a:spcAft>
              <a:buNone/>
            </a:pPr>
            <a:r>
              <a:rPr lang="en" sz="1900" b="1">
                <a:solidFill>
                  <a:srgbClr val="FF9900"/>
                </a:solidFill>
              </a:rPr>
              <a:t>Estimate the height of the mural.</a:t>
            </a:r>
            <a:endParaRPr sz="1900" b="1">
              <a:solidFill>
                <a:srgbClr val="FF9900"/>
              </a:solidFill>
            </a:endParaRPr>
          </a:p>
        </p:txBody>
      </p:sp>
      <p:pic>
        <p:nvPicPr>
          <p:cNvPr id="77" name="Google Shape;77;p16"/>
          <p:cNvPicPr preferRelativeResize="0"/>
          <p:nvPr/>
        </p:nvPicPr>
        <p:blipFill>
          <a:blip r:embed="rId3">
            <a:alphaModFix/>
          </a:blip>
          <a:stretch>
            <a:fillRect/>
          </a:stretch>
        </p:blipFill>
        <p:spPr>
          <a:xfrm>
            <a:off x="-11" y="0"/>
            <a:ext cx="6963221" cy="5143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6">
                                            <p:txEl>
                                              <p:pRg st="0" end="0"/>
                                            </p:txEl>
                                          </p:spTgt>
                                        </p:tgtEl>
                                        <p:attrNameLst>
                                          <p:attrName>style.visibility</p:attrName>
                                        </p:attrNameLst>
                                      </p:cBhvr>
                                      <p:to>
                                        <p:strVal val="visible"/>
                                      </p:to>
                                    </p:set>
                                    <p:anim calcmode="lin" valueType="num">
                                      <p:cBhvr additive="base">
                                        <p:cTn id="7" dur="1000"/>
                                        <p:tgtEl>
                                          <p:spTgt spid="76">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6">
                                            <p:txEl>
                                              <p:pRg st="1" end="1"/>
                                            </p:txEl>
                                          </p:spTgt>
                                        </p:tgtEl>
                                        <p:attrNameLst>
                                          <p:attrName>style.visibility</p:attrName>
                                        </p:attrNameLst>
                                      </p:cBhvr>
                                      <p:to>
                                        <p:strVal val="visible"/>
                                      </p:to>
                                    </p:set>
                                    <p:anim calcmode="lin" valueType="num">
                                      <p:cBhvr additive="base">
                                        <p:cTn id="12" dur="1000"/>
                                        <p:tgtEl>
                                          <p:spTgt spid="76">
                                            <p:txEl>
                                              <p:pRg st="1" end="1"/>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119000" y="119000"/>
            <a:ext cx="2036100" cy="89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a:solidFill>
                  <a:srgbClr val="274E13"/>
                </a:solidFill>
              </a:rPr>
              <a:t>It’s Cranberry Season on the Cape!</a:t>
            </a:r>
            <a:endParaRPr sz="2920">
              <a:solidFill>
                <a:srgbClr val="274E13"/>
              </a:solidFill>
            </a:endParaRPr>
          </a:p>
        </p:txBody>
      </p:sp>
      <p:sp>
        <p:nvSpPr>
          <p:cNvPr id="83" name="Google Shape;83;p17"/>
          <p:cNvSpPr txBox="1">
            <a:spLocks noGrp="1"/>
          </p:cNvSpPr>
          <p:nvPr>
            <p:ph type="body" idx="1"/>
          </p:nvPr>
        </p:nvSpPr>
        <p:spPr>
          <a:xfrm>
            <a:off x="119000" y="2221350"/>
            <a:ext cx="2089200" cy="234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274E13"/>
                </a:solidFill>
              </a:rPr>
              <a:t>The perimeter of this cranberry crate is 84 inches.</a:t>
            </a:r>
            <a:endParaRPr sz="1900" b="1">
              <a:solidFill>
                <a:srgbClr val="274E13"/>
              </a:solidFill>
            </a:endParaRPr>
          </a:p>
          <a:p>
            <a:pPr marL="0" lvl="0" indent="0" algn="ctr" rtl="0">
              <a:spcBef>
                <a:spcPts val="1200"/>
              </a:spcBef>
              <a:spcAft>
                <a:spcPts val="1200"/>
              </a:spcAft>
              <a:buNone/>
            </a:pPr>
            <a:r>
              <a:rPr lang="en" sz="1900" b="1">
                <a:solidFill>
                  <a:srgbClr val="274E13"/>
                </a:solidFill>
              </a:rPr>
              <a:t>What is possible?</a:t>
            </a:r>
            <a:endParaRPr sz="1900" b="1">
              <a:solidFill>
                <a:srgbClr val="274E13"/>
              </a:solidFill>
            </a:endParaRPr>
          </a:p>
        </p:txBody>
      </p:sp>
      <p:pic>
        <p:nvPicPr>
          <p:cNvPr id="84" name="Google Shape;84;p17"/>
          <p:cNvPicPr preferRelativeResize="0"/>
          <p:nvPr/>
        </p:nvPicPr>
        <p:blipFill>
          <a:blip r:embed="rId3">
            <a:alphaModFix/>
          </a:blip>
          <a:stretch>
            <a:fillRect/>
          </a:stretch>
        </p:blipFill>
        <p:spPr>
          <a:xfrm>
            <a:off x="2286000" y="0"/>
            <a:ext cx="6858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 calcmode="lin" valueType="num">
                                      <p:cBhvr additive="base">
                                        <p:cTn id="7" dur="1000"/>
                                        <p:tgtEl>
                                          <p:spTgt spid="8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3">
                                            <p:txEl>
                                              <p:pRg st="1" end="1"/>
                                            </p:txEl>
                                          </p:spTgt>
                                        </p:tgtEl>
                                        <p:attrNameLst>
                                          <p:attrName>style.visibility</p:attrName>
                                        </p:attrNameLst>
                                      </p:cBhvr>
                                      <p:to>
                                        <p:strVal val="visible"/>
                                      </p:to>
                                    </p:set>
                                    <p:anim calcmode="lin" valueType="num">
                                      <p:cBhvr additive="base">
                                        <p:cTn id="12" dur="1000"/>
                                        <p:tgtEl>
                                          <p:spTgt spid="83">
                                            <p:txEl>
                                              <p:pRg st="1" end="1"/>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Macintosh PowerPoint</Application>
  <PresentationFormat>On-screen Show (16:9)</PresentationFormat>
  <Paragraphs>20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Open Sans</vt:lpstr>
      <vt:lpstr>Simple Light</vt:lpstr>
      <vt:lpstr>Happy Diwali!</vt:lpstr>
      <vt:lpstr>Happy Teddy Bear Day!</vt:lpstr>
      <vt:lpstr>The Temminck's Ground Pangolin is on the critically endangered species list. Pangolins are highly prized by consumers for their unique scales. Over the past decade, over a million pangolins have been illegally taken from the wild. The Temminck’s Pangolin  has about 400 scales. What can we say about the number 400? What are some FACTOR PAIRS of 400? </vt:lpstr>
      <vt:lpstr>“Creative Freedom” by Silvia López Chavez </vt:lpstr>
      <vt:lpstr>It’s Cranberry Season on the Cape!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Diwali!</dc:title>
  <cp:lastModifiedBy>Manousaridis, Tracy</cp:lastModifiedBy>
  <cp:revision>1</cp:revision>
  <dcterms:modified xsi:type="dcterms:W3CDTF">2023-11-07T12:52:48Z</dcterms:modified>
</cp:coreProperties>
</file>