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Montserrat" pitchFamily="2" charset="77"/>
      <p:regular r:id="rId7"/>
      <p:bold r:id="rId8"/>
      <p:italic r:id="rId9"/>
      <p:boldItalic r:id="rId10"/>
    </p:embeddedFont>
    <p:embeddedFont>
      <p:font typeface="Open Sans" panose="020B0606030504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7"/>
  </p:normalViewPr>
  <p:slideViewPr>
    <p:cSldViewPr snapToGrid="0">
      <p:cViewPr varScale="1">
        <p:scale>
          <a:sx n="138" d="100"/>
          <a:sy n="138" d="100"/>
        </p:scale>
        <p:origin x="8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947d155ef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947d155e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10</a:t>
            </a:r>
            <a:endParaRPr/>
          </a:p>
          <a:p>
            <a:pPr marL="0" lvl="0" indent="0" algn="l" rtl="0">
              <a:spcBef>
                <a:spcPts val="0"/>
              </a:spcBef>
              <a:spcAft>
                <a:spcPts val="0"/>
              </a:spcAft>
              <a:buNone/>
            </a:pPr>
            <a:r>
              <a:rPr lang="en"/>
              <a:t>November 6-9</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947d155ef6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947d155ef6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947d155ef6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947d155ef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947d155ef6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947d155ef6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73875" y="117800"/>
            <a:ext cx="6462300" cy="651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620" b="1">
                <a:solidFill>
                  <a:srgbClr val="48CBCE"/>
                </a:solidFill>
              </a:rPr>
              <a:t>It’s International Recycling Week!</a:t>
            </a:r>
            <a:endParaRPr sz="2620" b="1">
              <a:solidFill>
                <a:srgbClr val="48CBCE"/>
              </a:solidFill>
            </a:endParaRPr>
          </a:p>
        </p:txBody>
      </p:sp>
      <p:sp>
        <p:nvSpPr>
          <p:cNvPr id="55" name="Google Shape;55;p13"/>
          <p:cNvSpPr txBox="1">
            <a:spLocks noGrp="1"/>
          </p:cNvSpPr>
          <p:nvPr>
            <p:ph type="body" idx="1"/>
          </p:nvPr>
        </p:nvSpPr>
        <p:spPr>
          <a:xfrm>
            <a:off x="6609325" y="837625"/>
            <a:ext cx="2447400" cy="41430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770"/>
              <a:buNone/>
            </a:pPr>
            <a:r>
              <a:rPr lang="en" sz="2100" b="1">
                <a:solidFill>
                  <a:srgbClr val="48CBCE"/>
                </a:solidFill>
              </a:rPr>
              <a:t>It takes 2,000 pounds of recycled paper to save 17 trees.</a:t>
            </a:r>
            <a:endParaRPr sz="2100" b="1">
              <a:solidFill>
                <a:srgbClr val="48CBCE"/>
              </a:solidFill>
            </a:endParaRPr>
          </a:p>
          <a:p>
            <a:pPr marL="0" lvl="0" indent="0" algn="ctr" rtl="0">
              <a:lnSpc>
                <a:spcPct val="95000"/>
              </a:lnSpc>
              <a:spcBef>
                <a:spcPts val="1200"/>
              </a:spcBef>
              <a:spcAft>
                <a:spcPts val="0"/>
              </a:spcAft>
              <a:buSzPts val="770"/>
              <a:buNone/>
            </a:pPr>
            <a:r>
              <a:rPr lang="en" sz="2100" b="1">
                <a:solidFill>
                  <a:srgbClr val="48CBCE"/>
                </a:solidFill>
              </a:rPr>
              <a:t>What does 2,000 pounds of paper look like?</a:t>
            </a:r>
            <a:br>
              <a:rPr lang="en" sz="2100" b="1">
                <a:solidFill>
                  <a:srgbClr val="48CBCE"/>
                </a:solidFill>
              </a:rPr>
            </a:br>
            <a:r>
              <a:rPr lang="en" sz="2100" b="1">
                <a:solidFill>
                  <a:srgbClr val="48CBCE"/>
                </a:solidFill>
              </a:rPr>
              <a:t>(A case of paper weighs 44 pounds)</a:t>
            </a:r>
            <a:endParaRPr sz="2100" b="1">
              <a:solidFill>
                <a:srgbClr val="48CBCE"/>
              </a:solidFill>
            </a:endParaRPr>
          </a:p>
          <a:p>
            <a:pPr marL="0" lvl="0" indent="0" algn="ctr" rtl="0">
              <a:lnSpc>
                <a:spcPct val="95000"/>
              </a:lnSpc>
              <a:spcBef>
                <a:spcPts val="1200"/>
              </a:spcBef>
              <a:spcAft>
                <a:spcPts val="1200"/>
              </a:spcAft>
              <a:buSzPts val="770"/>
              <a:buNone/>
            </a:pPr>
            <a:r>
              <a:rPr lang="en" sz="2100" b="1">
                <a:solidFill>
                  <a:srgbClr val="48CBCE"/>
                </a:solidFill>
              </a:rPr>
              <a:t>Why does it matter?</a:t>
            </a:r>
            <a:endParaRPr sz="2100" b="1">
              <a:solidFill>
                <a:srgbClr val="48CBCE"/>
              </a:solidFill>
            </a:endParaRPr>
          </a:p>
        </p:txBody>
      </p:sp>
      <p:pic>
        <p:nvPicPr>
          <p:cNvPr id="56" name="Google Shape;56;p13"/>
          <p:cNvPicPr preferRelativeResize="0"/>
          <p:nvPr/>
        </p:nvPicPr>
        <p:blipFill>
          <a:blip r:embed="rId3">
            <a:alphaModFix/>
          </a:blip>
          <a:stretch>
            <a:fillRect/>
          </a:stretch>
        </p:blipFill>
        <p:spPr>
          <a:xfrm>
            <a:off x="73875" y="769100"/>
            <a:ext cx="6462276" cy="4304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Effect transition="in" filter="fade">
                                      <p:cBhvr>
                                        <p:cTn id="17" dur="1000"/>
                                        <p:tgtEl>
                                          <p:spTgt spid="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12275" y="91675"/>
            <a:ext cx="665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Today is Election Day!</a:t>
            </a:r>
            <a:endParaRPr sz="2920" b="1">
              <a:solidFill>
                <a:srgbClr val="CC0000"/>
              </a:solidFill>
            </a:endParaRPr>
          </a:p>
        </p:txBody>
      </p:sp>
      <p:sp>
        <p:nvSpPr>
          <p:cNvPr id="62" name="Google Shape;62;p14"/>
          <p:cNvSpPr txBox="1"/>
          <p:nvPr/>
        </p:nvSpPr>
        <p:spPr>
          <a:xfrm>
            <a:off x="6844900" y="588950"/>
            <a:ext cx="2211900" cy="443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50" dirty="0">
                <a:solidFill>
                  <a:srgbClr val="CC0000"/>
                </a:solidFill>
                <a:highlight>
                  <a:srgbClr val="FFFFFF"/>
                </a:highlight>
                <a:latin typeface="Open Sans"/>
                <a:ea typeface="Open Sans"/>
                <a:cs typeface="Open Sans"/>
                <a:sym typeface="Open Sans"/>
              </a:rPr>
              <a:t>Many brave and impassioned Americans protested, marched, were arrested and even died working toward voting equality. In 1963 and 1964, Dr. Martin Luther King Jr. brought hundreds of Black people to the courthouse in Selma, Alabama to register. When they were turned away, Dr. King organized and led protests that finally turned the tide of American political opinion. </a:t>
            </a:r>
            <a:endParaRPr sz="1150" dirty="0">
              <a:solidFill>
                <a:srgbClr val="CC0000"/>
              </a:solidFill>
              <a:highlight>
                <a:srgbClr val="FFFFFF"/>
              </a:highlight>
              <a:latin typeface="Open Sans"/>
              <a:ea typeface="Open Sans"/>
              <a:cs typeface="Open Sans"/>
              <a:sym typeface="Open Sans"/>
            </a:endParaRPr>
          </a:p>
          <a:p>
            <a:pPr marL="0" lvl="0" indent="0" algn="ctr" rtl="0">
              <a:spcBef>
                <a:spcPts val="0"/>
              </a:spcBef>
              <a:spcAft>
                <a:spcPts val="0"/>
              </a:spcAft>
              <a:buNone/>
            </a:pPr>
            <a:br>
              <a:rPr lang="en" sz="1150" b="1" dirty="0">
                <a:solidFill>
                  <a:srgbClr val="CC0000"/>
                </a:solidFill>
                <a:highlight>
                  <a:srgbClr val="FFFFFF"/>
                </a:highlight>
                <a:latin typeface="Open Sans"/>
                <a:ea typeface="Open Sans"/>
                <a:cs typeface="Open Sans"/>
                <a:sym typeface="Open Sans"/>
              </a:rPr>
            </a:br>
            <a:r>
              <a:rPr lang="en" sz="1150" b="1" dirty="0">
                <a:solidFill>
                  <a:srgbClr val="CC0000"/>
                </a:solidFill>
                <a:highlight>
                  <a:srgbClr val="FFFFFF"/>
                </a:highlight>
                <a:latin typeface="Open Sans"/>
                <a:ea typeface="Open Sans"/>
                <a:cs typeface="Open Sans"/>
                <a:sym typeface="Open Sans"/>
              </a:rPr>
              <a:t>In 1965, the Voting Rights Act directed the Attorney General to enforce the right to vote for African Americans.</a:t>
            </a:r>
            <a:endParaRPr sz="1150" b="1" dirty="0">
              <a:solidFill>
                <a:srgbClr val="CC0000"/>
              </a:solidFill>
              <a:highlight>
                <a:srgbClr val="FFFFFF"/>
              </a:highlight>
              <a:latin typeface="Open Sans"/>
              <a:ea typeface="Open Sans"/>
              <a:cs typeface="Open Sans"/>
              <a:sym typeface="Open Sans"/>
            </a:endParaRPr>
          </a:p>
          <a:p>
            <a:pPr marL="0" lvl="0" indent="0" algn="ctr" rtl="0">
              <a:spcBef>
                <a:spcPts val="0"/>
              </a:spcBef>
              <a:spcAft>
                <a:spcPts val="0"/>
              </a:spcAft>
              <a:buNone/>
            </a:pPr>
            <a:endParaRPr sz="1150" dirty="0">
              <a:solidFill>
                <a:srgbClr val="CC0000"/>
              </a:solidFill>
              <a:highlight>
                <a:srgbClr val="FFFFFF"/>
              </a:highlight>
              <a:latin typeface="Open Sans"/>
              <a:ea typeface="Open Sans"/>
              <a:cs typeface="Open Sans"/>
              <a:sym typeface="Open Sans"/>
            </a:endParaRPr>
          </a:p>
          <a:p>
            <a:pPr marL="0" lvl="0" indent="0" algn="ctr" rtl="0">
              <a:spcBef>
                <a:spcPts val="0"/>
              </a:spcBef>
              <a:spcAft>
                <a:spcPts val="0"/>
              </a:spcAft>
              <a:buNone/>
            </a:pPr>
            <a:r>
              <a:rPr lang="en" sz="1150" dirty="0">
                <a:solidFill>
                  <a:srgbClr val="CC0000"/>
                </a:solidFill>
                <a:highlight>
                  <a:srgbClr val="FFFFFF"/>
                </a:highlight>
                <a:latin typeface="Open Sans"/>
                <a:ea typeface="Open Sans"/>
                <a:cs typeface="Open Sans"/>
                <a:sym typeface="Open Sans"/>
              </a:rPr>
              <a:t>How long ago was </a:t>
            </a:r>
            <a:r>
              <a:rPr lang="en" sz="1150" b="1" dirty="0">
                <a:solidFill>
                  <a:srgbClr val="CC0000"/>
                </a:solidFill>
                <a:highlight>
                  <a:srgbClr val="FFFFFF"/>
                </a:highlight>
                <a:latin typeface="Open Sans"/>
                <a:ea typeface="Open Sans"/>
                <a:cs typeface="Open Sans"/>
                <a:sym typeface="Open Sans"/>
              </a:rPr>
              <a:t>1965</a:t>
            </a:r>
            <a:r>
              <a:rPr lang="en" sz="1150" dirty="0">
                <a:solidFill>
                  <a:srgbClr val="CC0000"/>
                </a:solidFill>
                <a:highlight>
                  <a:srgbClr val="FFFFFF"/>
                </a:highlight>
                <a:latin typeface="Open Sans"/>
                <a:ea typeface="Open Sans"/>
                <a:cs typeface="Open Sans"/>
                <a:sym typeface="Open Sans"/>
              </a:rPr>
              <a:t>?</a:t>
            </a:r>
            <a:endParaRPr sz="1150" dirty="0">
              <a:solidFill>
                <a:srgbClr val="CC0000"/>
              </a:solidFill>
              <a:highlight>
                <a:srgbClr val="FFFFFF"/>
              </a:highlight>
              <a:latin typeface="Open Sans"/>
              <a:ea typeface="Open Sans"/>
              <a:cs typeface="Open Sans"/>
              <a:sym typeface="Open Sans"/>
            </a:endParaRPr>
          </a:p>
          <a:p>
            <a:pPr marL="0" lvl="0" indent="0" algn="ctr" rtl="0">
              <a:spcBef>
                <a:spcPts val="0"/>
              </a:spcBef>
              <a:spcAft>
                <a:spcPts val="0"/>
              </a:spcAft>
              <a:buNone/>
            </a:pPr>
            <a:endParaRPr sz="1150" dirty="0">
              <a:solidFill>
                <a:srgbClr val="CC0000"/>
              </a:solidFill>
              <a:highlight>
                <a:srgbClr val="FFFFFF"/>
              </a:highlight>
              <a:latin typeface="Open Sans"/>
              <a:ea typeface="Open Sans"/>
              <a:cs typeface="Open Sans"/>
              <a:sym typeface="Open Sans"/>
            </a:endParaRPr>
          </a:p>
          <a:p>
            <a:pPr marL="0" lvl="0" indent="0" algn="ctr" rtl="0">
              <a:spcBef>
                <a:spcPts val="0"/>
              </a:spcBef>
              <a:spcAft>
                <a:spcPts val="0"/>
              </a:spcAft>
              <a:buNone/>
            </a:pPr>
            <a:r>
              <a:rPr lang="en" sz="1150" dirty="0">
                <a:solidFill>
                  <a:srgbClr val="CC0000"/>
                </a:solidFill>
                <a:highlight>
                  <a:srgbClr val="FFFFFF"/>
                </a:highlight>
                <a:latin typeface="Open Sans"/>
                <a:ea typeface="Open Sans"/>
                <a:cs typeface="Open Sans"/>
                <a:sym typeface="Open Sans"/>
              </a:rPr>
              <a:t>Why does it matter?</a:t>
            </a:r>
            <a:endParaRPr sz="1150" dirty="0">
              <a:solidFill>
                <a:srgbClr val="CC0000"/>
              </a:solidFill>
              <a:highlight>
                <a:srgbClr val="FFFFFF"/>
              </a:highlight>
              <a:latin typeface="Open Sans"/>
              <a:ea typeface="Open Sans"/>
              <a:cs typeface="Open Sans"/>
              <a:sym typeface="Open Sans"/>
            </a:endParaRPr>
          </a:p>
        </p:txBody>
      </p:sp>
      <p:pic>
        <p:nvPicPr>
          <p:cNvPr id="63" name="Google Shape;63;p14"/>
          <p:cNvPicPr preferRelativeResize="0"/>
          <p:nvPr/>
        </p:nvPicPr>
        <p:blipFill>
          <a:blip r:embed="rId3">
            <a:alphaModFix/>
          </a:blip>
          <a:stretch>
            <a:fillRect/>
          </a:stretch>
        </p:blipFill>
        <p:spPr>
          <a:xfrm>
            <a:off x="112275" y="781263"/>
            <a:ext cx="6654125" cy="4158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5208925" y="91613"/>
            <a:ext cx="3870625" cy="4960275"/>
          </a:xfrm>
          <a:prstGeom prst="rect">
            <a:avLst/>
          </a:prstGeom>
          <a:noFill/>
          <a:ln>
            <a:noFill/>
          </a:ln>
        </p:spPr>
      </p:pic>
      <p:sp>
        <p:nvSpPr>
          <p:cNvPr id="69" name="Google Shape;69;p15"/>
          <p:cNvSpPr txBox="1"/>
          <p:nvPr/>
        </p:nvSpPr>
        <p:spPr>
          <a:xfrm>
            <a:off x="311700" y="641300"/>
            <a:ext cx="4260300" cy="40965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38761D"/>
                </a:solidFill>
              </a:rPr>
              <a:t>What can we say about this array of quarters?</a:t>
            </a:r>
            <a:endParaRPr sz="2900" b="1">
              <a:solidFill>
                <a:srgbClr val="38761D"/>
              </a:solidFill>
            </a:endParaRPr>
          </a:p>
          <a:p>
            <a:pPr marL="0" lvl="0" indent="0" algn="ctr" rtl="0">
              <a:spcBef>
                <a:spcPts val="0"/>
              </a:spcBef>
              <a:spcAft>
                <a:spcPts val="0"/>
              </a:spcAft>
              <a:buNone/>
            </a:pPr>
            <a:endParaRPr sz="2900" b="1">
              <a:solidFill>
                <a:srgbClr val="38761D"/>
              </a:solidFill>
            </a:endParaRPr>
          </a:p>
          <a:p>
            <a:pPr marL="0" lvl="0" indent="0" algn="ctr" rtl="0">
              <a:spcBef>
                <a:spcPts val="0"/>
              </a:spcBef>
              <a:spcAft>
                <a:spcPts val="0"/>
              </a:spcAft>
              <a:buNone/>
            </a:pPr>
            <a:r>
              <a:rPr lang="en" sz="2900" b="1">
                <a:solidFill>
                  <a:srgbClr val="38761D"/>
                </a:solidFill>
              </a:rPr>
              <a:t>How many quarters are here?</a:t>
            </a:r>
            <a:endParaRPr sz="2900" b="1">
              <a:solidFill>
                <a:srgbClr val="38761D"/>
              </a:solidFill>
            </a:endParaRPr>
          </a:p>
          <a:p>
            <a:pPr marL="0" lvl="0" indent="0" algn="ctr" rtl="0">
              <a:spcBef>
                <a:spcPts val="0"/>
              </a:spcBef>
              <a:spcAft>
                <a:spcPts val="0"/>
              </a:spcAft>
              <a:buNone/>
            </a:pPr>
            <a:endParaRPr sz="2900" b="1">
              <a:solidFill>
                <a:srgbClr val="38761D"/>
              </a:solidFill>
            </a:endParaRPr>
          </a:p>
          <a:p>
            <a:pPr marL="0" lvl="0" indent="0" algn="ctr" rtl="0">
              <a:spcBef>
                <a:spcPts val="0"/>
              </a:spcBef>
              <a:spcAft>
                <a:spcPts val="0"/>
              </a:spcAft>
              <a:buNone/>
            </a:pPr>
            <a:r>
              <a:rPr lang="en" sz="2900" b="1">
                <a:solidFill>
                  <a:srgbClr val="38761D"/>
                </a:solidFill>
              </a:rPr>
              <a:t>What is the value?</a:t>
            </a:r>
            <a:endParaRPr sz="2900" b="1">
              <a:solidFill>
                <a:srgbClr val="38761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0" y="7475"/>
            <a:ext cx="71721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rgbClr val="CC0000"/>
                </a:solidFill>
              </a:rPr>
              <a:t>Today is Independence Day in Cambodia!</a:t>
            </a:r>
            <a:endParaRPr b="1">
              <a:solidFill>
                <a:srgbClr val="CC0000"/>
              </a:solidFill>
            </a:endParaRPr>
          </a:p>
        </p:txBody>
      </p:sp>
      <p:sp>
        <p:nvSpPr>
          <p:cNvPr id="75" name="Google Shape;75;p16"/>
          <p:cNvSpPr txBox="1">
            <a:spLocks noGrp="1"/>
          </p:cNvSpPr>
          <p:nvPr>
            <p:ph type="body" idx="1"/>
          </p:nvPr>
        </p:nvSpPr>
        <p:spPr>
          <a:xfrm>
            <a:off x="7276800" y="759100"/>
            <a:ext cx="1867200" cy="42924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sz="1700">
                <a:solidFill>
                  <a:srgbClr val="CC0000"/>
                </a:solidFill>
                <a:highlight>
                  <a:srgbClr val="FFFFFF"/>
                </a:highlight>
                <a:latin typeface="Montserrat"/>
                <a:ea typeface="Montserrat"/>
                <a:cs typeface="Montserrat"/>
                <a:sym typeface="Montserrat"/>
              </a:rPr>
              <a:t>Today we celebrate Cambodia’s independence from France on November 9, </a:t>
            </a:r>
            <a:r>
              <a:rPr lang="en" sz="1700" b="1">
                <a:solidFill>
                  <a:srgbClr val="CC0000"/>
                </a:solidFill>
                <a:highlight>
                  <a:srgbClr val="FFFFFF"/>
                </a:highlight>
                <a:latin typeface="Montserrat"/>
                <a:ea typeface="Montserrat"/>
                <a:cs typeface="Montserrat"/>
                <a:sym typeface="Montserrat"/>
              </a:rPr>
              <a:t>1953</a:t>
            </a:r>
            <a:r>
              <a:rPr lang="en" sz="1700">
                <a:solidFill>
                  <a:srgbClr val="CC0000"/>
                </a:solidFill>
                <a:highlight>
                  <a:srgbClr val="FFFFFF"/>
                </a:highlight>
                <a:latin typeface="Montserrat"/>
                <a:ea typeface="Montserrat"/>
                <a:cs typeface="Montserrat"/>
                <a:sym typeface="Montserrat"/>
              </a:rPr>
              <a:t>.</a:t>
            </a:r>
            <a:endParaRPr sz="1700">
              <a:solidFill>
                <a:srgbClr val="CC0000"/>
              </a:solidFill>
              <a:highlight>
                <a:srgbClr val="FFFFFF"/>
              </a:highlight>
              <a:latin typeface="Montserrat"/>
              <a:ea typeface="Montserrat"/>
              <a:cs typeface="Montserrat"/>
              <a:sym typeface="Montserrat"/>
            </a:endParaRPr>
          </a:p>
          <a:p>
            <a:pPr marL="0" lvl="0" indent="0" algn="ctr" rtl="0">
              <a:spcBef>
                <a:spcPts val="1200"/>
              </a:spcBef>
              <a:spcAft>
                <a:spcPts val="0"/>
              </a:spcAft>
              <a:buNone/>
            </a:pPr>
            <a:r>
              <a:rPr lang="en" sz="1700">
                <a:solidFill>
                  <a:srgbClr val="CC0000"/>
                </a:solidFill>
                <a:highlight>
                  <a:srgbClr val="FFFFFF"/>
                </a:highlight>
                <a:latin typeface="Montserrat"/>
                <a:ea typeface="Montserrat"/>
                <a:cs typeface="Montserrat"/>
                <a:sym typeface="Montserrat"/>
              </a:rPr>
              <a:t>How long ago was that?</a:t>
            </a:r>
            <a:endParaRPr sz="1700">
              <a:solidFill>
                <a:srgbClr val="CC0000"/>
              </a:solidFill>
              <a:highlight>
                <a:srgbClr val="FFFFFF"/>
              </a:highlight>
              <a:latin typeface="Montserrat"/>
              <a:ea typeface="Montserrat"/>
              <a:cs typeface="Montserrat"/>
              <a:sym typeface="Montserrat"/>
            </a:endParaRPr>
          </a:p>
          <a:p>
            <a:pPr marL="0" lvl="0" indent="0" algn="ctr" rtl="0">
              <a:spcBef>
                <a:spcPts val="1200"/>
              </a:spcBef>
              <a:spcAft>
                <a:spcPts val="0"/>
              </a:spcAft>
              <a:buNone/>
            </a:pPr>
            <a:r>
              <a:rPr lang="en" sz="1700">
                <a:solidFill>
                  <a:srgbClr val="CC0000"/>
                </a:solidFill>
                <a:highlight>
                  <a:srgbClr val="FFFFFF"/>
                </a:highlight>
                <a:latin typeface="Montserrat"/>
                <a:ea typeface="Montserrat"/>
                <a:cs typeface="Montserrat"/>
                <a:sym typeface="Montserrat"/>
              </a:rPr>
              <a:t>Can we find ALL of the factor pairs of </a:t>
            </a:r>
            <a:r>
              <a:rPr lang="en" sz="1700" b="1">
                <a:solidFill>
                  <a:srgbClr val="CC0000"/>
                </a:solidFill>
                <a:highlight>
                  <a:srgbClr val="FFFFFF"/>
                </a:highlight>
                <a:latin typeface="Montserrat"/>
                <a:ea typeface="Montserrat"/>
                <a:cs typeface="Montserrat"/>
                <a:sym typeface="Montserrat"/>
              </a:rPr>
              <a:t>70</a:t>
            </a:r>
            <a:r>
              <a:rPr lang="en" sz="1700">
                <a:solidFill>
                  <a:srgbClr val="CC0000"/>
                </a:solidFill>
                <a:highlight>
                  <a:srgbClr val="FFFFFF"/>
                </a:highlight>
                <a:latin typeface="Montserrat"/>
                <a:ea typeface="Montserrat"/>
                <a:cs typeface="Montserrat"/>
                <a:sym typeface="Montserrat"/>
              </a:rPr>
              <a:t>?</a:t>
            </a:r>
            <a:endParaRPr sz="1700">
              <a:solidFill>
                <a:srgbClr val="CC0000"/>
              </a:solidFill>
              <a:highlight>
                <a:srgbClr val="FFFFFF"/>
              </a:highlight>
              <a:latin typeface="Montserrat"/>
              <a:ea typeface="Montserrat"/>
              <a:cs typeface="Montserrat"/>
              <a:sym typeface="Montserrat"/>
            </a:endParaRPr>
          </a:p>
          <a:p>
            <a:pPr marL="0" lvl="0" indent="0" algn="ctr" rtl="0">
              <a:spcBef>
                <a:spcPts val="1200"/>
              </a:spcBef>
              <a:spcAft>
                <a:spcPts val="1200"/>
              </a:spcAft>
              <a:buNone/>
            </a:pPr>
            <a:r>
              <a:rPr lang="en" sz="1700">
                <a:solidFill>
                  <a:srgbClr val="CC0000"/>
                </a:solidFill>
                <a:highlight>
                  <a:srgbClr val="FFFFFF"/>
                </a:highlight>
                <a:latin typeface="Montserrat"/>
                <a:ea typeface="Montserrat"/>
                <a:cs typeface="Montserrat"/>
                <a:sym typeface="Montserrat"/>
              </a:rPr>
              <a:t>Why does it matter?</a:t>
            </a:r>
            <a:endParaRPr sz="1700">
              <a:solidFill>
                <a:srgbClr val="CC0000"/>
              </a:solidFill>
              <a:highlight>
                <a:srgbClr val="FFFFFF"/>
              </a:highlight>
              <a:latin typeface="Montserrat"/>
              <a:ea typeface="Montserrat"/>
              <a:cs typeface="Montserrat"/>
              <a:sym typeface="Montserrat"/>
            </a:endParaRPr>
          </a:p>
        </p:txBody>
      </p:sp>
      <p:pic>
        <p:nvPicPr>
          <p:cNvPr id="76" name="Google Shape;76;p16"/>
          <p:cNvPicPr preferRelativeResize="0"/>
          <p:nvPr/>
        </p:nvPicPr>
        <p:blipFill>
          <a:blip r:embed="rId3">
            <a:alphaModFix/>
          </a:blip>
          <a:stretch>
            <a:fillRect/>
          </a:stretch>
        </p:blipFill>
        <p:spPr>
          <a:xfrm>
            <a:off x="79700" y="699506"/>
            <a:ext cx="7197101" cy="43519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xEl>
                                              <p:pRg st="0" end="0"/>
                                            </p:txEl>
                                          </p:spTgt>
                                        </p:tgtEl>
                                        <p:attrNameLst>
                                          <p:attrName>style.visibility</p:attrName>
                                        </p:attrNameLst>
                                      </p:cBhvr>
                                      <p:to>
                                        <p:strVal val="visible"/>
                                      </p:to>
                                    </p:set>
                                    <p:animEffect transition="in" filter="fade">
                                      <p:cBhvr>
                                        <p:cTn id="7" dur="1000"/>
                                        <p:tgtEl>
                                          <p:spTgt spid="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
                                            <p:txEl>
                                              <p:pRg st="1" end="1"/>
                                            </p:txEl>
                                          </p:spTgt>
                                        </p:tgtEl>
                                        <p:attrNameLst>
                                          <p:attrName>style.visibility</p:attrName>
                                        </p:attrNameLst>
                                      </p:cBhvr>
                                      <p:to>
                                        <p:strVal val="visible"/>
                                      </p:to>
                                    </p:set>
                                    <p:animEffect transition="in" filter="fade">
                                      <p:cBhvr>
                                        <p:cTn id="12" dur="1000"/>
                                        <p:tgtEl>
                                          <p:spTgt spid="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5">
                                            <p:txEl>
                                              <p:pRg st="2" end="2"/>
                                            </p:txEl>
                                          </p:spTgt>
                                        </p:tgtEl>
                                        <p:attrNameLst>
                                          <p:attrName>style.visibility</p:attrName>
                                        </p:attrNameLst>
                                      </p:cBhvr>
                                      <p:to>
                                        <p:strVal val="visible"/>
                                      </p:to>
                                    </p:set>
                                    <p:animEffect transition="in" filter="fade">
                                      <p:cBhvr>
                                        <p:cTn id="17" dur="1000"/>
                                        <p:tgtEl>
                                          <p:spTgt spid="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5">
                                            <p:txEl>
                                              <p:pRg st="3" end="3"/>
                                            </p:txEl>
                                          </p:spTgt>
                                        </p:tgtEl>
                                        <p:attrNameLst>
                                          <p:attrName>style.visibility</p:attrName>
                                        </p:attrNameLst>
                                      </p:cBhvr>
                                      <p:to>
                                        <p:strVal val="visible"/>
                                      </p:to>
                                    </p:set>
                                    <p:animEffect transition="in" filter="fade">
                                      <p:cBhvr>
                                        <p:cTn id="22" dur="1000"/>
                                        <p:tgtEl>
                                          <p:spTgt spid="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215</Words>
  <Application>Microsoft Macintosh PowerPoint</Application>
  <PresentationFormat>On-screen Show (16:9)</PresentationFormat>
  <Paragraphs>23</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Open Sans</vt:lpstr>
      <vt:lpstr>Montserrat</vt:lpstr>
      <vt:lpstr>Arial</vt:lpstr>
      <vt:lpstr>Simple Light</vt:lpstr>
      <vt:lpstr>It’s International Recycling Week!</vt:lpstr>
      <vt:lpstr>Today is Election Day!</vt:lpstr>
      <vt:lpstr>PowerPoint Presentation</vt:lpstr>
      <vt:lpstr>Today is Independence Day in Cambodia!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International Recycling Week!</dc:title>
  <cp:lastModifiedBy>Manousaridis, Tracy</cp:lastModifiedBy>
  <cp:revision>1</cp:revision>
  <dcterms:modified xsi:type="dcterms:W3CDTF">2023-10-30T21:35:04Z</dcterms:modified>
</cp:coreProperties>
</file>