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embeddedFontLst>
    <p:embeddedFont>
      <p:font typeface="Roboto" panose="02000000000000000000" pitchFamily="2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85c34e35bb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85c34e35bb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5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October 2-6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85c34e35bb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85c34e35bb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85c34e35b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85c34e35b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85c34e35bb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85c34e35bb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85c34e35bb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85c34e35bb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54025" y="82350"/>
            <a:ext cx="2176800" cy="88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FF9900"/>
                </a:solidFill>
              </a:rPr>
              <a:t>Happy Sukkot!</a:t>
            </a:r>
            <a:endParaRPr sz="2920" b="1">
              <a:solidFill>
                <a:srgbClr val="FF9900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54025" y="1283850"/>
            <a:ext cx="2176800" cy="328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FF9900"/>
                </a:solidFill>
              </a:rPr>
              <a:t>Estimate the </a:t>
            </a:r>
            <a:r>
              <a:rPr lang="en" sz="2300" i="1">
                <a:solidFill>
                  <a:srgbClr val="FF9900"/>
                </a:solidFill>
              </a:rPr>
              <a:t>dimensions </a:t>
            </a:r>
            <a:r>
              <a:rPr lang="en" sz="2300">
                <a:solidFill>
                  <a:srgbClr val="FF9900"/>
                </a:solidFill>
              </a:rPr>
              <a:t>of this Sukkah.</a:t>
            </a:r>
            <a:endParaRPr sz="2300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FF9900"/>
                </a:solidFill>
              </a:rPr>
              <a:t>What unit of measure would you choose?</a:t>
            </a:r>
            <a:endParaRPr sz="2300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FF9900"/>
                </a:solidFill>
              </a:rPr>
              <a:t>What would the VOLUME be?</a:t>
            </a:r>
            <a:endParaRPr sz="2300">
              <a:solidFill>
                <a:srgbClr val="FF9900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0" y="271350"/>
            <a:ext cx="2478000" cy="163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A86E8"/>
                </a:solidFill>
              </a:rPr>
              <a:t>Let’s celebrate International Architecture Day!</a:t>
            </a:r>
            <a:endParaRPr>
              <a:solidFill>
                <a:srgbClr val="4A86E8"/>
              </a:solidFill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135025" y="2147850"/>
            <a:ext cx="2119500" cy="26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chemeClr val="accent1"/>
                </a:solidFill>
              </a:rPr>
              <a:t>Estimate the number of windows on </a:t>
            </a:r>
            <a:r>
              <a:rPr lang="en" sz="1900" b="1">
                <a:solidFill>
                  <a:schemeClr val="accent1"/>
                </a:solidFill>
                <a:highlight>
                  <a:srgbClr val="FFFFFF"/>
                </a:highlight>
              </a:rPr>
              <a:t>The Cologne Oval Offices in Germany</a:t>
            </a:r>
            <a:r>
              <a:rPr lang="en" sz="1900" b="1">
                <a:solidFill>
                  <a:schemeClr val="accent1"/>
                </a:solidFill>
              </a:rPr>
              <a:t>.</a:t>
            </a:r>
            <a:endParaRPr b="1">
              <a:solidFill>
                <a:srgbClr val="CC4125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8100" y="0"/>
            <a:ext cx="6665902" cy="4966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0900" y="314775"/>
            <a:ext cx="7296150" cy="11811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/>
          <p:nvPr/>
        </p:nvSpPr>
        <p:spPr>
          <a:xfrm>
            <a:off x="1107025" y="2571750"/>
            <a:ext cx="418500" cy="405000"/>
          </a:xfrm>
          <a:prstGeom prst="ellipse">
            <a:avLst/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5"/>
          <p:cNvSpPr/>
          <p:nvPr/>
        </p:nvSpPr>
        <p:spPr>
          <a:xfrm>
            <a:off x="1107025" y="3486150"/>
            <a:ext cx="418500" cy="405000"/>
          </a:xfrm>
          <a:prstGeom prst="ellipse">
            <a:avLst/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15"/>
          <p:cNvSpPr/>
          <p:nvPr/>
        </p:nvSpPr>
        <p:spPr>
          <a:xfrm>
            <a:off x="1107025" y="3028950"/>
            <a:ext cx="418500" cy="405000"/>
          </a:xfrm>
          <a:prstGeom prst="ellipse">
            <a:avLst/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/>
          <p:cNvSpPr/>
          <p:nvPr/>
        </p:nvSpPr>
        <p:spPr>
          <a:xfrm>
            <a:off x="1602925" y="2571750"/>
            <a:ext cx="418500" cy="405000"/>
          </a:xfrm>
          <a:prstGeom prst="ellipse">
            <a:avLst/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15"/>
          <p:cNvSpPr/>
          <p:nvPr/>
        </p:nvSpPr>
        <p:spPr>
          <a:xfrm>
            <a:off x="1602925" y="3028950"/>
            <a:ext cx="418500" cy="405000"/>
          </a:xfrm>
          <a:prstGeom prst="ellipse">
            <a:avLst/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5"/>
          <p:cNvSpPr/>
          <p:nvPr/>
        </p:nvSpPr>
        <p:spPr>
          <a:xfrm>
            <a:off x="1602925" y="3486150"/>
            <a:ext cx="418500" cy="405000"/>
          </a:xfrm>
          <a:prstGeom prst="ellipse">
            <a:avLst/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5"/>
          <p:cNvSpPr/>
          <p:nvPr/>
        </p:nvSpPr>
        <p:spPr>
          <a:xfrm>
            <a:off x="1602925" y="3943350"/>
            <a:ext cx="418500" cy="405000"/>
          </a:xfrm>
          <a:prstGeom prst="ellipse">
            <a:avLst/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5"/>
          <p:cNvSpPr/>
          <p:nvPr/>
        </p:nvSpPr>
        <p:spPr>
          <a:xfrm>
            <a:off x="2098825" y="2571750"/>
            <a:ext cx="418500" cy="405000"/>
          </a:xfrm>
          <a:prstGeom prst="ellipse">
            <a:avLst/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/>
          <p:cNvSpPr/>
          <p:nvPr/>
        </p:nvSpPr>
        <p:spPr>
          <a:xfrm>
            <a:off x="1107025" y="3943350"/>
            <a:ext cx="418500" cy="405000"/>
          </a:xfrm>
          <a:prstGeom prst="ellipse">
            <a:avLst/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5"/>
          <p:cNvSpPr/>
          <p:nvPr/>
        </p:nvSpPr>
        <p:spPr>
          <a:xfrm>
            <a:off x="2098825" y="3486150"/>
            <a:ext cx="418500" cy="405000"/>
          </a:xfrm>
          <a:prstGeom prst="ellipse">
            <a:avLst/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5"/>
          <p:cNvSpPr/>
          <p:nvPr/>
        </p:nvSpPr>
        <p:spPr>
          <a:xfrm>
            <a:off x="2098825" y="3028950"/>
            <a:ext cx="418500" cy="405000"/>
          </a:xfrm>
          <a:prstGeom prst="ellipse">
            <a:avLst/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5"/>
          <p:cNvSpPr/>
          <p:nvPr/>
        </p:nvSpPr>
        <p:spPr>
          <a:xfrm>
            <a:off x="2098825" y="3943350"/>
            <a:ext cx="418500" cy="405000"/>
          </a:xfrm>
          <a:prstGeom prst="ellipse">
            <a:avLst/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5"/>
          <p:cNvSpPr/>
          <p:nvPr/>
        </p:nvSpPr>
        <p:spPr>
          <a:xfrm>
            <a:off x="2594725" y="2571750"/>
            <a:ext cx="418500" cy="405000"/>
          </a:xfrm>
          <a:prstGeom prst="ellipse">
            <a:avLst/>
          </a:prstGeom>
          <a:solidFill>
            <a:srgbClr val="98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5"/>
          <p:cNvSpPr/>
          <p:nvPr/>
        </p:nvSpPr>
        <p:spPr>
          <a:xfrm>
            <a:off x="2594725" y="3028950"/>
            <a:ext cx="418500" cy="405000"/>
          </a:xfrm>
          <a:prstGeom prst="ellipse">
            <a:avLst/>
          </a:prstGeom>
          <a:solidFill>
            <a:srgbClr val="98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5"/>
          <p:cNvSpPr/>
          <p:nvPr/>
        </p:nvSpPr>
        <p:spPr>
          <a:xfrm>
            <a:off x="2594725" y="3486150"/>
            <a:ext cx="418500" cy="405000"/>
          </a:xfrm>
          <a:prstGeom prst="ellipse">
            <a:avLst/>
          </a:prstGeom>
          <a:solidFill>
            <a:srgbClr val="98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5"/>
          <p:cNvSpPr/>
          <p:nvPr/>
        </p:nvSpPr>
        <p:spPr>
          <a:xfrm>
            <a:off x="2594725" y="3943350"/>
            <a:ext cx="418500" cy="405000"/>
          </a:xfrm>
          <a:prstGeom prst="ellipse">
            <a:avLst/>
          </a:prstGeom>
          <a:solidFill>
            <a:srgbClr val="98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5"/>
          <p:cNvSpPr/>
          <p:nvPr/>
        </p:nvSpPr>
        <p:spPr>
          <a:xfrm>
            <a:off x="4492625" y="1824325"/>
            <a:ext cx="2513400" cy="1362600"/>
          </a:xfrm>
          <a:prstGeom prst="wedgeEllipseCallout">
            <a:avLst>
              <a:gd name="adj1" fmla="val -52421"/>
              <a:gd name="adj2" fmla="val -31361"/>
            </a:avLst>
          </a:prstGeom>
          <a:solidFill>
            <a:srgbClr val="3D85C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</a:rPr>
              <a:t>What’s the same?</a:t>
            </a:r>
            <a:endParaRPr sz="2300" b="1">
              <a:solidFill>
                <a:schemeClr val="lt1"/>
              </a:solidFill>
            </a:endParaRPr>
          </a:p>
        </p:txBody>
      </p:sp>
      <p:sp>
        <p:nvSpPr>
          <p:cNvPr id="86" name="Google Shape;86;p15"/>
          <p:cNvSpPr/>
          <p:nvPr/>
        </p:nvSpPr>
        <p:spPr>
          <a:xfrm>
            <a:off x="6407825" y="3319025"/>
            <a:ext cx="2513400" cy="1362600"/>
          </a:xfrm>
          <a:prstGeom prst="wedgeEllipseCallout">
            <a:avLst>
              <a:gd name="adj1" fmla="val -61775"/>
              <a:gd name="adj2" fmla="val -9988"/>
            </a:avLst>
          </a:prstGeom>
          <a:solidFill>
            <a:srgbClr val="3D85C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</a:rPr>
              <a:t>What’s different?</a:t>
            </a:r>
            <a:endParaRPr sz="23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>
            <a:spLocks noGrp="1"/>
          </p:cNvSpPr>
          <p:nvPr>
            <p:ph type="body" idx="1"/>
          </p:nvPr>
        </p:nvSpPr>
        <p:spPr>
          <a:xfrm>
            <a:off x="6693950" y="517250"/>
            <a:ext cx="2288700" cy="43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What do we notice?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What do we wonder?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Why does it matter?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38761D"/>
                </a:solidFill>
              </a:rPr>
              <a:t>Where do we think this is?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1C4587"/>
                </a:solidFill>
              </a:rPr>
              <a:t>ROXBURY, MA.</a:t>
            </a:r>
            <a:endParaRPr sz="1900" b="1">
              <a:solidFill>
                <a:srgbClr val="1C4587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900"/>
          </a:p>
        </p:txBody>
      </p:sp>
      <p:pic>
        <p:nvPicPr>
          <p:cNvPr id="92" name="Google Shape;9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" y="0"/>
            <a:ext cx="6465835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E06666"/>
                </a:solidFill>
              </a:rPr>
              <a:t>Happy Noodle Day!</a:t>
            </a:r>
            <a:endParaRPr sz="2920" b="1">
              <a:solidFill>
                <a:srgbClr val="E06666"/>
              </a:solidFill>
            </a:endParaRPr>
          </a:p>
        </p:txBody>
      </p:sp>
      <p:sp>
        <p:nvSpPr>
          <p:cNvPr id="98" name="Google Shape;98;p17"/>
          <p:cNvSpPr txBox="1">
            <a:spLocks noGrp="1"/>
          </p:cNvSpPr>
          <p:nvPr>
            <p:ph type="body" idx="1"/>
          </p:nvPr>
        </p:nvSpPr>
        <p:spPr>
          <a:xfrm>
            <a:off x="108025" y="1452925"/>
            <a:ext cx="8883000" cy="311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E0666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Have you ever wondered how long the noodles are in a package of Ramen?</a:t>
            </a:r>
            <a:endParaRPr sz="2300" b="1">
              <a:solidFill>
                <a:srgbClr val="E06666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E0666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Each noodle strand is about </a:t>
            </a:r>
            <a:r>
              <a:rPr lang="en" sz="2300" b="1">
                <a:solidFill>
                  <a:srgbClr val="E06666"/>
                </a:solidFill>
                <a:latin typeface="Roboto"/>
                <a:ea typeface="Roboto"/>
                <a:cs typeface="Roboto"/>
                <a:sym typeface="Roboto"/>
              </a:rPr>
              <a:t>16 inches</a:t>
            </a:r>
            <a:r>
              <a:rPr lang="en" sz="2300" b="1">
                <a:solidFill>
                  <a:srgbClr val="E0666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long. There are about 80 noodles in each block.</a:t>
            </a:r>
            <a:endParaRPr sz="2300" b="1">
              <a:solidFill>
                <a:srgbClr val="E06666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E0666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What would the length be for a whole box of ramen?</a:t>
            </a:r>
            <a:endParaRPr sz="2300" b="1">
              <a:solidFill>
                <a:srgbClr val="E06666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 sz="2300" b="1">
              <a:solidFill>
                <a:srgbClr val="20212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9" name="Google Shape;9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6400" y="80976"/>
            <a:ext cx="1527148" cy="1527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62750" y="145312"/>
            <a:ext cx="1527150" cy="1398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2950" y="3761850"/>
            <a:ext cx="1598100" cy="1527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129</Words>
  <Application>Microsoft Macintosh PowerPoint</Application>
  <PresentationFormat>On-screen Show (16:9)</PresentationFormat>
  <Paragraphs>19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Roboto</vt:lpstr>
      <vt:lpstr>Simple Light</vt:lpstr>
      <vt:lpstr>Happy Sukkot!</vt:lpstr>
      <vt:lpstr>Let’s celebrate International Architecture Day!</vt:lpstr>
      <vt:lpstr>PowerPoint Presentation</vt:lpstr>
      <vt:lpstr>PowerPoint Presentation</vt:lpstr>
      <vt:lpstr>Happy Noodle Day!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Happy Sukkot!</dc:title>
  <cp:lastModifiedBy>Manousaridis, Tracy</cp:lastModifiedBy>
  <cp:revision>1</cp:revision>
  <dcterms:modified xsi:type="dcterms:W3CDTF">2023-09-29T11:17:46Z</dcterms:modified>
</cp:coreProperties>
</file>